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6" r:id="rId3"/>
    <p:sldMasterId id="2147483670" r:id="rId4"/>
    <p:sldMasterId id="2147483674" r:id="rId5"/>
    <p:sldMasterId id="2147483678" r:id="rId6"/>
  </p:sldMasterIdLst>
  <p:notesMasterIdLst>
    <p:notesMasterId r:id="rId48"/>
  </p:notesMasterIdLst>
  <p:sldIdLst>
    <p:sldId id="261" r:id="rId7"/>
    <p:sldId id="262" r:id="rId8"/>
    <p:sldId id="263" r:id="rId9"/>
    <p:sldId id="264" r:id="rId10"/>
    <p:sldId id="265" r:id="rId11"/>
    <p:sldId id="266" r:id="rId12"/>
    <p:sldId id="267" r:id="rId13"/>
    <p:sldId id="268" r:id="rId14"/>
    <p:sldId id="269" r:id="rId15"/>
    <p:sldId id="270" r:id="rId16"/>
    <p:sldId id="271" r:id="rId17"/>
    <p:sldId id="272" r:id="rId18"/>
    <p:sldId id="299" r:id="rId19"/>
    <p:sldId id="273" r:id="rId20"/>
    <p:sldId id="274" r:id="rId21"/>
    <p:sldId id="275" r:id="rId22"/>
    <p:sldId id="276" r:id="rId23"/>
    <p:sldId id="277" r:id="rId24"/>
    <p:sldId id="278" r:id="rId25"/>
    <p:sldId id="288" r:id="rId26"/>
    <p:sldId id="300" r:id="rId27"/>
    <p:sldId id="285" r:id="rId28"/>
    <p:sldId id="286" r:id="rId29"/>
    <p:sldId id="287" r:id="rId30"/>
    <p:sldId id="279" r:id="rId31"/>
    <p:sldId id="280" r:id="rId32"/>
    <p:sldId id="281" r:id="rId33"/>
    <p:sldId id="282" r:id="rId34"/>
    <p:sldId id="301" r:id="rId35"/>
    <p:sldId id="302" r:id="rId36"/>
    <p:sldId id="292" r:id="rId37"/>
    <p:sldId id="293" r:id="rId38"/>
    <p:sldId id="294" r:id="rId39"/>
    <p:sldId id="295" r:id="rId40"/>
    <p:sldId id="296" r:id="rId41"/>
    <p:sldId id="297" r:id="rId42"/>
    <p:sldId id="298" r:id="rId43"/>
    <p:sldId id="283" r:id="rId44"/>
    <p:sldId id="284" r:id="rId45"/>
    <p:sldId id="289" r:id="rId46"/>
    <p:sldId id="29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4" d="100"/>
          <a:sy n="124" d="100"/>
        </p:scale>
        <p:origin x="-1170" y="-90"/>
      </p:cViewPr>
      <p:guideLst>
        <p:guide orient="horz" pos="2160"/>
        <p:guide pos="2880"/>
      </p:guideLst>
    </p:cSldViewPr>
  </p:slideViewPr>
  <p:notesTextViewPr>
    <p:cViewPr>
      <p:scale>
        <a:sx n="1" d="1"/>
        <a:sy n="1" d="1"/>
      </p:scale>
      <p:origin x="0" y="0"/>
    </p:cViewPr>
  </p:notesTextViewPr>
  <p:sorterViewPr>
    <p:cViewPr>
      <p:scale>
        <a:sx n="100" d="100"/>
        <a:sy n="100" d="100"/>
      </p:scale>
      <p:origin x="0" y="4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BBD06B-A898-4D94-8CB8-B748F28F3114}" type="datetimeFigureOut">
              <a:rPr lang="en-GB" smtClean="0"/>
              <a:t>02/06/2016</a:t>
            </a:fld>
            <a:endParaRPr lang="en-GB"/>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6E5AD2-09E9-4D05-97DC-CC022A55C5EF}" type="slidenum">
              <a:rPr lang="en-GB" smtClean="0"/>
              <a:t>‹#›</a:t>
            </a:fld>
            <a:endParaRPr lang="en-GB"/>
          </a:p>
        </p:txBody>
      </p:sp>
    </p:spTree>
    <p:extLst>
      <p:ext uri="{BB962C8B-B14F-4D97-AF65-F5344CB8AC3E}">
        <p14:creationId xmlns:p14="http://schemas.microsoft.com/office/powerpoint/2010/main" val="125013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B118F23-91B1-48B9-87EB-3BEDB3653057}" type="slidenum">
              <a:rPr lang="de-DE" altLang="de-DE" smtClean="0">
                <a:solidFill>
                  <a:prstClr val="black"/>
                </a:solidFill>
              </a:rPr>
              <a:pPr eaLnBrk="1" hangingPunct="1">
                <a:spcBef>
                  <a:spcPct val="0"/>
                </a:spcBef>
              </a:pPr>
              <a:t>3</a:t>
            </a:fld>
            <a:endParaRPr lang="de-DE" altLang="de-DE" smtClean="0">
              <a:solidFill>
                <a:prstClr val="black"/>
              </a:solidFill>
            </a:endParaRPr>
          </a:p>
        </p:txBody>
      </p:sp>
      <p:sp>
        <p:nvSpPr>
          <p:cNvPr id="34819" name="Rectangle 2"/>
          <p:cNvSpPr>
            <a:spLocks noGrp="1" noRot="1" noChangeAspect="1" noChangeArrowheads="1" noTextEdit="1"/>
          </p:cNvSpPr>
          <p:nvPr>
            <p:ph type="sldImg"/>
          </p:nvPr>
        </p:nvSpPr>
        <p:spPr>
          <a:xfrm>
            <a:off x="1143000" y="685800"/>
            <a:ext cx="4572000" cy="3429000"/>
          </a:xfrm>
          <a:ln/>
        </p:spPr>
      </p:sp>
      <p:sp>
        <p:nvSpPr>
          <p:cNvPr id="34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Negotiation Phase</a:t>
            </a:r>
          </a:p>
          <a:p>
            <a:pPr eaLnBrk="1" hangingPunct="1"/>
            <a:r>
              <a:rPr lang="de-DE" altLang="de-DE" smtClean="0"/>
              <a:t>FP7 Coordinated Action:</a:t>
            </a:r>
          </a:p>
          <a:p>
            <a:pPr eaLnBrk="1" hangingPunct="1"/>
            <a:r>
              <a:rPr lang="en-US" altLang="de-DE" b="1" smtClean="0"/>
              <a:t>Coordinated Action:</a:t>
            </a:r>
            <a:r>
              <a:rPr lang="en-US" altLang="de-DE" smtClean="0"/>
              <a:t> no research issues are possible; gathering and analysing existing knowledge, recommending future research issues, recommending coordinated approaches on certain issues, organising workshops, conferences, personnel exchange. </a:t>
            </a:r>
          </a:p>
          <a:p>
            <a:pPr eaLnBrk="1" hangingPunct="1"/>
            <a:endParaRPr lang="en-US" altLang="de-DE" smtClean="0"/>
          </a:p>
          <a:p>
            <a:pPr eaLnBrk="1" hangingPunct="1"/>
            <a:r>
              <a:rPr lang="en-US" altLang="de-DE" smtClean="0"/>
              <a:t>Consortium:</a:t>
            </a:r>
            <a:br>
              <a:rPr lang="en-US" altLang="de-DE" smtClean="0"/>
            </a:br>
            <a:r>
              <a:rPr lang="en-US" altLang="de-DE" smtClean="0"/>
              <a:t>arsenal research (Austria), BASt (Germany), LCPC (France), RWS-DVS (The Netherlands), TRL (UK), ZAG (Slovenia), FEHRL (Belgium)</a:t>
            </a:r>
          </a:p>
          <a:p>
            <a:pPr eaLnBrk="1" hangingPunct="1"/>
            <a:r>
              <a:rPr lang="en-US" altLang="de-DE" b="1" smtClean="0"/>
              <a:t>FEHRL</a:t>
            </a:r>
            <a:r>
              <a:rPr lang="en-US" altLang="de-DE" smtClean="0"/>
              <a:t>: Forum of European Highway Research Laboratories; 29 Members (transport research institutes) of different European Countries; Formed task forces to work on certain important issues; not performing research on issues themselves but developing project ideas for pushing research issues forward;</a:t>
            </a:r>
          </a:p>
          <a:p>
            <a:pPr eaLnBrk="1" hangingPunct="1"/>
            <a:r>
              <a:rPr lang="en-US" altLang="de-DE" smtClean="0"/>
              <a:t>Consortium: Participants of the FEHRL task force „skidding resistance“ + one partner from the NMS + FEHRL</a:t>
            </a:r>
            <a:endParaRPr lang="de-DE" altLang="de-DE" smtClean="0"/>
          </a:p>
          <a:p>
            <a:pPr eaLnBrk="1" hangingPunct="1"/>
            <a:endParaRPr lang="en-US" altLang="de-DE" smtClean="0"/>
          </a:p>
          <a:p>
            <a:pPr eaLnBrk="1" hangingPunct="1"/>
            <a:r>
              <a:rPr lang="en-US" altLang="de-DE" smtClean="0"/>
              <a:t>Duration: 2 years</a:t>
            </a:r>
          </a:p>
          <a:p>
            <a:pPr eaLnBrk="1" hangingPunct="1"/>
            <a:r>
              <a:rPr lang="en-US" altLang="de-DE" smtClean="0"/>
              <a:t>Approximately 1.1M EUR total</a:t>
            </a:r>
          </a:p>
          <a:p>
            <a:pPr eaLnBrk="1" hangingPunct="1"/>
            <a:r>
              <a:rPr lang="en-US" altLang="de-DE" smtClean="0"/>
              <a:t>Expected starting date: 1st July 2008</a:t>
            </a:r>
          </a:p>
          <a:p>
            <a:pPr eaLnBrk="1" hangingPunct="1"/>
            <a:endParaRPr lang="en-US" altLang="de-DE" smtClean="0"/>
          </a:p>
          <a:p>
            <a:pPr eaLnBrk="1" hangingPunct="1"/>
            <a:endParaRPr lang="en-US" alt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18</a:t>
            </a:fld>
            <a:endParaRPr lang="de-DE">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19</a:t>
            </a:fld>
            <a:endParaRPr lang="de-DE">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20</a:t>
            </a:fld>
            <a:endParaRPr lang="de-DE">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21</a:t>
            </a:fld>
            <a:endParaRPr lang="de-DE">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22</a:t>
            </a:fld>
            <a:endParaRPr lang="de-DE">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23</a:t>
            </a:fld>
            <a:endParaRPr lang="de-DE">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24</a:t>
            </a:fld>
            <a:endParaRPr lang="de-DE">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25</a:t>
            </a:fld>
            <a:endParaRPr lang="de-DE">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26</a:t>
            </a:fld>
            <a:endParaRPr lang="de-DE">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27</a:t>
            </a:fld>
            <a:endParaRPr lang="de-DE">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BFBC82E-D68A-4D81-8BD0-9FD15012AB4D}" type="slidenum">
              <a:rPr lang="de-DE" altLang="de-DE" smtClean="0">
                <a:solidFill>
                  <a:prstClr val="black"/>
                </a:solidFill>
              </a:rPr>
              <a:pPr eaLnBrk="1" hangingPunct="1">
                <a:spcBef>
                  <a:spcPct val="0"/>
                </a:spcBef>
              </a:pPr>
              <a:t>4</a:t>
            </a:fld>
            <a:endParaRPr lang="de-DE" altLang="de-DE" smtClean="0">
              <a:solidFill>
                <a:prstClr val="black"/>
              </a:solidFill>
            </a:endParaRPr>
          </a:p>
        </p:txBody>
      </p:sp>
      <p:sp>
        <p:nvSpPr>
          <p:cNvPr id="37891" name="Rectangle 2"/>
          <p:cNvSpPr>
            <a:spLocks noGrp="1" noRot="1" noChangeAspect="1" noChangeArrowheads="1" noTextEdit="1"/>
          </p:cNvSpPr>
          <p:nvPr>
            <p:ph type="sldImg"/>
          </p:nvPr>
        </p:nvSpPr>
        <p:spPr>
          <a:xfrm>
            <a:off x="1143000" y="685800"/>
            <a:ext cx="4572000" cy="3429000"/>
          </a:xfrm>
          <a:ln/>
        </p:spPr>
      </p:sp>
      <p:sp>
        <p:nvSpPr>
          <p:cNvPr id="378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de-DE" smtClean="0"/>
              <a:t>Setting up a platform and organising workshops/expert working groups (Milestones M1.1, M1.2, M2.1, M3.2, M4.1, M5.5) </a:t>
            </a:r>
          </a:p>
          <a:p>
            <a:pPr eaLnBrk="1" hangingPunct="1"/>
            <a:r>
              <a:rPr lang="en-GB" altLang="de-DE" smtClean="0"/>
              <a:t>- to network with past, current and future research activities on skid resistance, rolling resistance and noise emissions (Milestones M5.3, M5.4),</a:t>
            </a:r>
          </a:p>
          <a:p>
            <a:pPr eaLnBrk="1" hangingPunct="1"/>
            <a:r>
              <a:rPr lang="en-GB" altLang="de-DE" smtClean="0"/>
              <a:t>- to collect and share existing knowledge about these issues (Milestone M5.2) and</a:t>
            </a:r>
          </a:p>
          <a:p>
            <a:pPr eaLnBrk="1" hangingPunct="1"/>
            <a:r>
              <a:rPr lang="en-GB" altLang="de-DE" smtClean="0"/>
              <a:t>- to raise awareness concerning the safety relevance and greening influence of road surface parameters (Deliverables D5.1, D5.3). </a:t>
            </a:r>
          </a:p>
          <a:p>
            <a:pPr eaLnBrk="1" hangingPunct="1"/>
            <a:r>
              <a:rPr lang="en-GB" altLang="de-DE" smtClean="0"/>
              <a:t>Studying national standards/policies of different EU and neighbouring countries concerning skid resistance, rolling resistance and noise emissions, to document current practice in EU countries, to provide recommendations for a common European policy on skid resistance, rolling resistance and noise emissions. (Milestone M1.3)</a:t>
            </a:r>
          </a:p>
          <a:p>
            <a:pPr eaLnBrk="1" hangingPunct="1"/>
            <a:r>
              <a:rPr lang="en-GB" altLang="de-DE" smtClean="0"/>
              <a:t>Developing a road map/an implementation plan including specific stages for the short, medium and longer term (2010, 2015, 2020) towards the final harmonisation of skid resistance test methods and reference surfaces based on research work. (Milestone M2.5)</a:t>
            </a:r>
          </a:p>
          <a:p>
            <a:pPr eaLnBrk="1" hangingPunct="1"/>
            <a:r>
              <a:rPr lang="en-GB" altLang="de-DE" smtClean="0"/>
              <a:t>Creating one or more matrices showing interdependencies and environmental effects of the factors that influencing road surfaces and tyres in relation to skid resistance, rolling resistance and noise emissions. This matrix will allow knowledge gaps to be identified and indicate the need for future research work. (Milestone M3.1)</a:t>
            </a:r>
            <a:endParaRPr lang="de-DE" altLang="de-D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28</a:t>
            </a:fld>
            <a:endParaRPr lang="de-DE">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31</a:t>
            </a:fld>
            <a:endParaRPr lang="de-DE">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32</a:t>
            </a:fld>
            <a:endParaRPr lang="de-DE">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33</a:t>
            </a:fld>
            <a:endParaRPr lang="de-DE">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34</a:t>
            </a:fld>
            <a:endParaRPr lang="de-DE">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35</a:t>
            </a:fld>
            <a:endParaRPr lang="de-DE">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36</a:t>
            </a:fld>
            <a:endParaRPr lang="de-DE">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37</a:t>
            </a:fld>
            <a:endParaRPr lang="de-DE">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38</a:t>
            </a:fld>
            <a:endParaRPr lang="de-DE">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5</a:t>
            </a:fld>
            <a:endParaRPr lang="de-DE">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6</a:t>
            </a:fld>
            <a:endParaRPr lang="de-DE">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7</a:t>
            </a:fld>
            <a:endParaRPr lang="de-DE">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8</a:t>
            </a:fld>
            <a:endParaRPr lang="de-DE">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9</a:t>
            </a:fld>
            <a:endParaRPr lang="de-DE">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16</a:t>
            </a:fld>
            <a:endParaRPr lang="de-DE">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143000" y="685800"/>
            <a:ext cx="4572000" cy="3429000"/>
          </a:xfrm>
          <a:ln/>
        </p:spPr>
      </p:sp>
      <p:sp>
        <p:nvSpPr>
          <p:cNvPr id="19459" name="Notizenplatzhalter 2"/>
          <p:cNvSpPr>
            <a:spLocks noGrp="1"/>
          </p:cNvSpPr>
          <p:nvPr>
            <p:ph type="body" idx="1"/>
          </p:nvPr>
        </p:nvSpPr>
        <p:spPr>
          <a:noFill/>
        </p:spPr>
        <p:txBody>
          <a:bodyPr/>
          <a:lstStyle/>
          <a:p>
            <a:endParaRPr lang="de-AT" smtClean="0"/>
          </a:p>
        </p:txBody>
      </p:sp>
      <p:sp>
        <p:nvSpPr>
          <p:cNvPr id="4" name="Datumsplatzhalter 3"/>
          <p:cNvSpPr>
            <a:spLocks noGrp="1"/>
          </p:cNvSpPr>
          <p:nvPr>
            <p:ph type="dt" sz="quarter" idx="1"/>
          </p:nvPr>
        </p:nvSpPr>
        <p:spPr/>
        <p:txBody>
          <a:bodyPr/>
          <a:lstStyle/>
          <a:p>
            <a:pPr>
              <a:defRPr/>
            </a:pPr>
            <a:fld id="{B38B88CD-8F9C-4A6C-AD19-117171100470}" type="datetime1">
              <a:rPr lang="de-DE" smtClean="0">
                <a:solidFill>
                  <a:prstClr val="black"/>
                </a:solidFill>
              </a:rPr>
              <a:pPr>
                <a:defRPr/>
              </a:pPr>
              <a:t>02.06.2016</a:t>
            </a:fld>
            <a:endParaRPr lang="de-DE">
              <a:solidFill>
                <a:prstClr val="black"/>
              </a:solidFill>
            </a:endParaRPr>
          </a:p>
        </p:txBody>
      </p:sp>
      <p:sp>
        <p:nvSpPr>
          <p:cNvPr id="5" name="Foliennummernplatzhalter 4"/>
          <p:cNvSpPr>
            <a:spLocks noGrp="1"/>
          </p:cNvSpPr>
          <p:nvPr>
            <p:ph type="sldNum" sz="quarter" idx="5"/>
          </p:nvPr>
        </p:nvSpPr>
        <p:spPr/>
        <p:txBody>
          <a:bodyPr/>
          <a:lstStyle/>
          <a:p>
            <a:pPr>
              <a:defRPr/>
            </a:pPr>
            <a:fld id="{A7BDD623-A35C-4173-8BFE-0C935D70505E}" type="slidenum">
              <a:rPr lang="de-DE" smtClean="0">
                <a:solidFill>
                  <a:prstClr val="black"/>
                </a:solidFill>
              </a:rPr>
              <a:pPr>
                <a:defRPr/>
              </a:pPr>
              <a:t>17</a:t>
            </a:fld>
            <a:endParaRPr lang="de-DE">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24744"/>
            <a:ext cx="7772400" cy="1470025"/>
          </a:xfrm>
          <a:prstGeom prst="rect">
            <a:avLst/>
          </a:prstGeom>
        </p:spPr>
        <p:txBody>
          <a:bodyPr/>
          <a:lstStyle>
            <a:lvl1pPr algn="l">
              <a:defRPr lang="en-US" b="0" dirty="0">
                <a:solidFill>
                  <a:schemeClr val="tx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55576" y="2708920"/>
            <a:ext cx="7704856" cy="2664296"/>
          </a:xfrm>
          <a:prstGeom prst="rect">
            <a:avLst/>
          </a:prstGeom>
        </p:spPr>
        <p:txBody>
          <a:bodyPr/>
          <a:lstStyle>
            <a:lvl1pPr marL="0" indent="0" algn="l">
              <a:buNone/>
              <a:defRPr>
                <a:solidFill>
                  <a:srgbClr val="0066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402896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47"/>
          <p:cNvSpPr>
            <a:spLocks noGrp="1" noChangeArrowheads="1"/>
          </p:cNvSpPr>
          <p:nvPr>
            <p:ph type="sldNum" sz="quarter" idx="10"/>
          </p:nvPr>
        </p:nvSpPr>
        <p:spPr>
          <a:xfrm>
            <a:off x="6786563" y="6416675"/>
            <a:ext cx="1824037" cy="441325"/>
          </a:xfrm>
          <a:prstGeom prst="rect">
            <a:avLst/>
          </a:prstGeom>
          <a:ln/>
        </p:spPr>
        <p:txBody>
          <a:bodyPr/>
          <a:lstStyle>
            <a:lvl1pPr>
              <a:defRPr/>
            </a:lvl1pPr>
          </a:lstStyle>
          <a:p>
            <a:pPr fontAlgn="base">
              <a:spcBef>
                <a:spcPct val="0"/>
              </a:spcBef>
              <a:spcAft>
                <a:spcPct val="0"/>
              </a:spcAft>
              <a:defRPr/>
            </a:pPr>
            <a:fld id="{AFEFE5C2-798D-4CB2-9CA4-DC2D1DF90805}" type="slidenum">
              <a:rPr lang="de-DE">
                <a:solidFill>
                  <a:prstClr val="black"/>
                </a:solidFill>
                <a:latin typeface="Arial" charset="0"/>
              </a:rPr>
              <a:pPr fontAlgn="base">
                <a:spcBef>
                  <a:spcPct val="0"/>
                </a:spcBef>
                <a:spcAft>
                  <a:spcPct val="0"/>
                </a:spcAft>
                <a:defRPr/>
              </a:pPr>
              <a:t>‹#›</a:t>
            </a:fld>
            <a:endParaRPr lang="de-DE">
              <a:solidFill>
                <a:prstClr val="black"/>
              </a:solidFill>
              <a:latin typeface="Arial" charset="0"/>
            </a:endParaRPr>
          </a:p>
        </p:txBody>
      </p:sp>
      <p:sp>
        <p:nvSpPr>
          <p:cNvPr id="5" name="Rectangle 51"/>
          <p:cNvSpPr>
            <a:spLocks noGrp="1" noChangeArrowheads="1"/>
          </p:cNvSpPr>
          <p:nvPr>
            <p:ph type="dt" sz="half" idx="11"/>
          </p:nvPr>
        </p:nvSpPr>
        <p:spPr>
          <a:xfrm>
            <a:off x="539750" y="6415088"/>
            <a:ext cx="1905000" cy="442912"/>
          </a:xfrm>
          <a:prstGeom prst="rect">
            <a:avLst/>
          </a:prstGeom>
          <a:ln/>
        </p:spPr>
        <p:txBody>
          <a:bodyPr/>
          <a:lstStyle>
            <a:lvl1pPr>
              <a:defRPr/>
            </a:lvl1pPr>
          </a:lstStyle>
          <a:p>
            <a:pPr fontAlgn="base">
              <a:spcBef>
                <a:spcPct val="0"/>
              </a:spcBef>
              <a:spcAft>
                <a:spcPct val="0"/>
              </a:spcAft>
              <a:defRPr/>
            </a:pPr>
            <a:fld id="{7B0CD7A8-BB70-4B34-AAD1-E9B957195F9E}" type="datetime1">
              <a:rPr lang="de-DE">
                <a:solidFill>
                  <a:prstClr val="black"/>
                </a:solidFill>
                <a:latin typeface="Arial" charset="0"/>
              </a:rPr>
              <a:pPr fontAlgn="base">
                <a:spcBef>
                  <a:spcPct val="0"/>
                </a:spcBef>
                <a:spcAft>
                  <a:spcPct val="0"/>
                </a:spcAft>
                <a:defRPr/>
              </a:pPr>
              <a:t>02.06.2016</a:t>
            </a:fld>
            <a:endParaRPr lang="de-DE">
              <a:solidFill>
                <a:prstClr val="black"/>
              </a:solidFill>
              <a:latin typeface="Arial" charset="0"/>
            </a:endParaRPr>
          </a:p>
        </p:txBody>
      </p:sp>
    </p:spTree>
    <p:extLst>
      <p:ext uri="{BB962C8B-B14F-4D97-AF65-F5344CB8AC3E}">
        <p14:creationId xmlns:p14="http://schemas.microsoft.com/office/powerpoint/2010/main" val="371940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24744"/>
            <a:ext cx="7772400" cy="1470025"/>
          </a:xfrm>
        </p:spPr>
        <p:txBody>
          <a:bodyPr/>
          <a:lstStyle>
            <a:lvl1pPr algn="l">
              <a:defRPr lang="en-US" b="0" dirty="0">
                <a:solidFill>
                  <a:schemeClr val="tx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55576" y="2708920"/>
            <a:ext cx="7704856" cy="2664296"/>
          </a:xfrm>
        </p:spPr>
        <p:txBody>
          <a:bodyPr/>
          <a:lstStyle>
            <a:lvl1pPr marL="0" indent="0" algn="l">
              <a:buNone/>
              <a:defRPr>
                <a:solidFill>
                  <a:srgbClr val="0066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38643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sp>
        <p:nvSpPr>
          <p:cNvPr id="2" name="Tytuł 1"/>
          <p:cNvSpPr>
            <a:spLocks noGrp="1"/>
          </p:cNvSpPr>
          <p:nvPr>
            <p:ph type="title"/>
          </p:nvPr>
        </p:nvSpPr>
        <p:spPr>
          <a:xfrm>
            <a:off x="457200" y="1349896"/>
            <a:ext cx="8229600" cy="1143000"/>
          </a:xfrm>
        </p:spPr>
        <p:txBody>
          <a:bodyPr/>
          <a:lstStyle>
            <a:lvl1pPr algn="l">
              <a:defRPr/>
            </a:lvl1pPr>
          </a:lstStyle>
          <a:p>
            <a:r>
              <a:rPr lang="pl-PL" dirty="0" smtClean="0"/>
              <a:t>Kliknij, aby edytować styl</a:t>
            </a:r>
            <a:endParaRPr lang="pl-PL" dirty="0"/>
          </a:p>
        </p:txBody>
      </p:sp>
    </p:spTree>
    <p:extLst>
      <p:ext uri="{BB962C8B-B14F-4D97-AF65-F5344CB8AC3E}">
        <p14:creationId xmlns:p14="http://schemas.microsoft.com/office/powerpoint/2010/main" val="4278416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47"/>
          <p:cNvSpPr>
            <a:spLocks noGrp="1" noChangeArrowheads="1"/>
          </p:cNvSpPr>
          <p:nvPr>
            <p:ph type="sldNum" sz="quarter" idx="10"/>
          </p:nvPr>
        </p:nvSpPr>
        <p:spPr>
          <a:xfrm>
            <a:off x="6786563" y="6416675"/>
            <a:ext cx="1824037" cy="441325"/>
          </a:xfrm>
          <a:prstGeom prst="rect">
            <a:avLst/>
          </a:prstGeom>
          <a:ln/>
        </p:spPr>
        <p:txBody>
          <a:bodyPr/>
          <a:lstStyle>
            <a:lvl1pPr>
              <a:defRPr/>
            </a:lvl1pPr>
          </a:lstStyle>
          <a:p>
            <a:pPr fontAlgn="base">
              <a:spcBef>
                <a:spcPct val="0"/>
              </a:spcBef>
              <a:spcAft>
                <a:spcPct val="0"/>
              </a:spcAft>
              <a:defRPr/>
            </a:pPr>
            <a:fld id="{AFEFE5C2-798D-4CB2-9CA4-DC2D1DF90805}" type="slidenum">
              <a:rPr lang="de-DE">
                <a:solidFill>
                  <a:prstClr val="black"/>
                </a:solidFill>
                <a:latin typeface="Arial" charset="0"/>
              </a:rPr>
              <a:pPr fontAlgn="base">
                <a:spcBef>
                  <a:spcPct val="0"/>
                </a:spcBef>
                <a:spcAft>
                  <a:spcPct val="0"/>
                </a:spcAft>
                <a:defRPr/>
              </a:pPr>
              <a:t>‹#›</a:t>
            </a:fld>
            <a:endParaRPr lang="de-DE">
              <a:solidFill>
                <a:prstClr val="black"/>
              </a:solidFill>
              <a:latin typeface="Arial" charset="0"/>
            </a:endParaRPr>
          </a:p>
        </p:txBody>
      </p:sp>
      <p:sp>
        <p:nvSpPr>
          <p:cNvPr id="5" name="Rectangle 51"/>
          <p:cNvSpPr>
            <a:spLocks noGrp="1" noChangeArrowheads="1"/>
          </p:cNvSpPr>
          <p:nvPr>
            <p:ph type="dt" sz="half" idx="11"/>
          </p:nvPr>
        </p:nvSpPr>
        <p:spPr>
          <a:xfrm>
            <a:off x="539750" y="6415088"/>
            <a:ext cx="1905000" cy="442912"/>
          </a:xfrm>
          <a:prstGeom prst="rect">
            <a:avLst/>
          </a:prstGeom>
          <a:ln/>
        </p:spPr>
        <p:txBody>
          <a:bodyPr/>
          <a:lstStyle>
            <a:lvl1pPr>
              <a:defRPr/>
            </a:lvl1pPr>
          </a:lstStyle>
          <a:p>
            <a:pPr fontAlgn="base">
              <a:spcBef>
                <a:spcPct val="0"/>
              </a:spcBef>
              <a:spcAft>
                <a:spcPct val="0"/>
              </a:spcAft>
              <a:defRPr/>
            </a:pPr>
            <a:fld id="{7B0CD7A8-BB70-4B34-AAD1-E9B957195F9E}" type="datetime1">
              <a:rPr lang="de-DE">
                <a:solidFill>
                  <a:prstClr val="black"/>
                </a:solidFill>
                <a:latin typeface="Arial" charset="0"/>
              </a:rPr>
              <a:pPr fontAlgn="base">
                <a:spcBef>
                  <a:spcPct val="0"/>
                </a:spcBef>
                <a:spcAft>
                  <a:spcPct val="0"/>
                </a:spcAft>
                <a:defRPr/>
              </a:pPr>
              <a:t>02.06.2016</a:t>
            </a:fld>
            <a:endParaRPr lang="de-DE">
              <a:solidFill>
                <a:prstClr val="black"/>
              </a:solidFill>
              <a:latin typeface="Arial" charset="0"/>
            </a:endParaRPr>
          </a:p>
        </p:txBody>
      </p:sp>
    </p:spTree>
    <p:extLst>
      <p:ext uri="{BB962C8B-B14F-4D97-AF65-F5344CB8AC3E}">
        <p14:creationId xmlns:p14="http://schemas.microsoft.com/office/powerpoint/2010/main" val="938149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7" name="Picture 3" descr="\\FILESERVER01\inf_graphic\00_Les logos\Logo_DEFINITIF\briefhoofd_uk.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61422" y="194545"/>
            <a:ext cx="4383088" cy="57626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a:spLocks noChangeArrowheads="1"/>
          </p:cNvSpPr>
          <p:nvPr userDrawn="1"/>
        </p:nvSpPr>
        <p:spPr bwMode="auto">
          <a:xfrm>
            <a:off x="1" y="0"/>
            <a:ext cx="1295400" cy="6858000"/>
          </a:xfrm>
          <a:prstGeom prst="rect">
            <a:avLst/>
          </a:prstGeom>
          <a:gradFill rotWithShape="1">
            <a:gsLst>
              <a:gs pos="0">
                <a:srgbClr val="FFFFFF"/>
              </a:gs>
              <a:gs pos="100000">
                <a:srgbClr val="9D9D08"/>
              </a:gs>
            </a:gsLst>
            <a:lin ang="5400000" scaled="1"/>
          </a:gra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rebuchet MS" pitchFamily="34" charset="0"/>
                <a:cs typeface="Arial" charset="0"/>
              </a:defRPr>
            </a:lvl1pPr>
            <a:lvl2pPr marL="742950" indent="-285750" eaLnBrk="0" hangingPunct="0">
              <a:defRPr>
                <a:solidFill>
                  <a:schemeClr val="tx1"/>
                </a:solidFill>
                <a:latin typeface="Trebuchet MS" pitchFamily="34" charset="0"/>
                <a:cs typeface="Arial" charset="0"/>
              </a:defRPr>
            </a:lvl2pPr>
            <a:lvl3pPr marL="1143000" indent="-228600" eaLnBrk="0" hangingPunct="0">
              <a:defRPr>
                <a:solidFill>
                  <a:schemeClr val="tx1"/>
                </a:solidFill>
                <a:latin typeface="Trebuchet MS" pitchFamily="34" charset="0"/>
                <a:cs typeface="Arial" charset="0"/>
              </a:defRPr>
            </a:lvl3pPr>
            <a:lvl4pPr marL="1600200" indent="-228600" eaLnBrk="0" hangingPunct="0">
              <a:defRPr>
                <a:solidFill>
                  <a:schemeClr val="tx1"/>
                </a:solidFill>
                <a:latin typeface="Trebuchet MS" pitchFamily="34" charset="0"/>
                <a:cs typeface="Arial" charset="0"/>
              </a:defRPr>
            </a:lvl4pPr>
            <a:lvl5pPr marL="2057400" indent="-228600" eaLnBrk="0" hangingPunct="0">
              <a:defRPr>
                <a:solidFill>
                  <a:schemeClr val="tx1"/>
                </a:solidFill>
                <a:latin typeface="Trebuchet MS" pitchFamily="34" charset="0"/>
                <a:cs typeface="Arial" charset="0"/>
              </a:defRPr>
            </a:lvl5pPr>
            <a:lvl6pPr marL="2514600" indent="-228600" algn="ctr" eaLnBrk="0" fontAlgn="base" hangingPunct="0">
              <a:spcBef>
                <a:spcPct val="0"/>
              </a:spcBef>
              <a:spcAft>
                <a:spcPct val="0"/>
              </a:spcAft>
              <a:defRPr>
                <a:solidFill>
                  <a:schemeClr val="tx1"/>
                </a:solidFill>
                <a:latin typeface="Trebuchet MS" pitchFamily="34" charset="0"/>
                <a:cs typeface="Arial" charset="0"/>
              </a:defRPr>
            </a:lvl6pPr>
            <a:lvl7pPr marL="2971800" indent="-228600" algn="ctr" eaLnBrk="0" fontAlgn="base" hangingPunct="0">
              <a:spcBef>
                <a:spcPct val="0"/>
              </a:spcBef>
              <a:spcAft>
                <a:spcPct val="0"/>
              </a:spcAft>
              <a:defRPr>
                <a:solidFill>
                  <a:schemeClr val="tx1"/>
                </a:solidFill>
                <a:latin typeface="Trebuchet MS" pitchFamily="34" charset="0"/>
                <a:cs typeface="Arial" charset="0"/>
              </a:defRPr>
            </a:lvl7pPr>
            <a:lvl8pPr marL="3429000" indent="-228600" algn="ctr" eaLnBrk="0" fontAlgn="base" hangingPunct="0">
              <a:spcBef>
                <a:spcPct val="0"/>
              </a:spcBef>
              <a:spcAft>
                <a:spcPct val="0"/>
              </a:spcAft>
              <a:defRPr>
                <a:solidFill>
                  <a:schemeClr val="tx1"/>
                </a:solidFill>
                <a:latin typeface="Trebuchet MS" pitchFamily="34" charset="0"/>
                <a:cs typeface="Arial" charset="0"/>
              </a:defRPr>
            </a:lvl8pPr>
            <a:lvl9pPr marL="3886200" indent="-228600" algn="ctr" eaLnBrk="0" fontAlgn="base" hangingPunct="0">
              <a:spcBef>
                <a:spcPct val="0"/>
              </a:spcBef>
              <a:spcAft>
                <a:spcPct val="0"/>
              </a:spcAft>
              <a:defRPr>
                <a:solidFill>
                  <a:schemeClr val="tx1"/>
                </a:solidFill>
                <a:latin typeface="Trebuchet MS" pitchFamily="34" charset="0"/>
                <a:cs typeface="Arial" charset="0"/>
              </a:defRPr>
            </a:lvl9pPr>
          </a:lstStyle>
          <a:p>
            <a:pPr eaLnBrk="1" fontAlgn="base" hangingPunct="1">
              <a:spcBef>
                <a:spcPct val="0"/>
              </a:spcBef>
              <a:spcAft>
                <a:spcPct val="0"/>
              </a:spcAft>
              <a:defRPr/>
            </a:pPr>
            <a:endParaRPr lang="nl-BE" altLang="nl-BE" sz="2400" smtClean="0">
              <a:solidFill>
                <a:srgbClr val="000000"/>
              </a:solidFill>
              <a:latin typeface="Times New Roman" pitchFamily="18" charset="0"/>
            </a:endParaRPr>
          </a:p>
        </p:txBody>
      </p:sp>
      <p:sp>
        <p:nvSpPr>
          <p:cNvPr id="16386" name="Rectangle 2"/>
          <p:cNvSpPr>
            <a:spLocks noGrp="1" noChangeArrowheads="1"/>
          </p:cNvSpPr>
          <p:nvPr>
            <p:ph type="ctrTitle"/>
          </p:nvPr>
        </p:nvSpPr>
        <p:spPr>
          <a:xfrm>
            <a:off x="1931988" y="2125663"/>
            <a:ext cx="7038975" cy="1470025"/>
          </a:xfrm>
        </p:spPr>
        <p:txBody>
          <a:bodyPr/>
          <a:lstStyle>
            <a:lvl1pPr algn="l">
              <a:defRPr sz="2800">
                <a:solidFill>
                  <a:srgbClr val="9D9D08"/>
                </a:solidFill>
              </a:defRPr>
            </a:lvl1pPr>
          </a:lstStyle>
          <a:p>
            <a:pPr lvl="0"/>
            <a:r>
              <a:rPr lang="en-US" noProof="0" smtClean="0"/>
              <a:t>Click to edit Master title style</a:t>
            </a:r>
          </a:p>
        </p:txBody>
      </p:sp>
      <p:sp>
        <p:nvSpPr>
          <p:cNvPr id="16387" name="Rectangle 3"/>
          <p:cNvSpPr>
            <a:spLocks noGrp="1" noChangeArrowheads="1"/>
          </p:cNvSpPr>
          <p:nvPr>
            <p:ph type="subTitle" idx="1"/>
          </p:nvPr>
        </p:nvSpPr>
        <p:spPr>
          <a:xfrm>
            <a:off x="1931988" y="4506913"/>
            <a:ext cx="6400800" cy="46166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0" indent="0" algn="l">
              <a:buFont typeface="Wingdings" pitchFamily="2" charset="2"/>
              <a:buNone/>
              <a:defRPr sz="2400">
                <a:solidFill>
                  <a:srgbClr val="00305E"/>
                </a:solidFill>
              </a:defRPr>
            </a:lvl1pPr>
          </a:lstStyle>
          <a:p>
            <a:pPr lvl="0"/>
            <a:r>
              <a:rPr lang="en-US" noProof="0" smtClean="0"/>
              <a:t>Click to edit Master subtitle style</a:t>
            </a:r>
          </a:p>
        </p:txBody>
      </p:sp>
      <p:sp>
        <p:nvSpPr>
          <p:cNvPr id="16427" name="AutoShape 43" descr="foto3"/>
          <p:cNvSpPr>
            <a:spLocks noChangeAspect="1" noChangeArrowheads="1"/>
          </p:cNvSpPr>
          <p:nvPr userDrawn="1"/>
        </p:nvSpPr>
        <p:spPr bwMode="auto">
          <a:xfrm>
            <a:off x="107950" y="1866242"/>
            <a:ext cx="1079500" cy="719137"/>
          </a:xfrm>
          <a:prstGeom prst="roundRect">
            <a:avLst>
              <a:gd name="adj" fmla="val 16667"/>
            </a:avLst>
          </a:prstGeom>
          <a:blipFill dpi="0" rotWithShape="1">
            <a:blip r:embed="rId3"/>
            <a:srcRect/>
            <a:stretch>
              <a:fillRect/>
            </a:stretch>
          </a:blip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6428" name="AutoShape 44" descr="foto4"/>
          <p:cNvSpPr>
            <a:spLocks noChangeAspect="1" noChangeArrowheads="1"/>
          </p:cNvSpPr>
          <p:nvPr userDrawn="1"/>
        </p:nvSpPr>
        <p:spPr bwMode="auto">
          <a:xfrm>
            <a:off x="107950" y="2698223"/>
            <a:ext cx="1079500" cy="719138"/>
          </a:xfrm>
          <a:prstGeom prst="roundRect">
            <a:avLst>
              <a:gd name="adj" fmla="val 16667"/>
            </a:avLst>
          </a:prstGeom>
          <a:blipFill dpi="0" rotWithShape="1">
            <a:blip r:embed="rId4"/>
            <a:srcRect/>
            <a:stretch>
              <a:fillRect/>
            </a:stretch>
          </a:blip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6429" name="AutoShape 45" descr="foto5"/>
          <p:cNvSpPr>
            <a:spLocks noChangeAspect="1" noChangeArrowheads="1"/>
          </p:cNvSpPr>
          <p:nvPr userDrawn="1"/>
        </p:nvSpPr>
        <p:spPr bwMode="auto">
          <a:xfrm>
            <a:off x="107950" y="3530205"/>
            <a:ext cx="1079500" cy="719137"/>
          </a:xfrm>
          <a:prstGeom prst="roundRect">
            <a:avLst>
              <a:gd name="adj" fmla="val 16667"/>
            </a:avLst>
          </a:prstGeom>
          <a:blipFill dpi="0" rotWithShape="1">
            <a:blip r:embed="rId5"/>
            <a:srcRect/>
            <a:stretch>
              <a:fillRect/>
            </a:stretch>
          </a:blip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6430" name="AutoShape 46" descr="foto6"/>
          <p:cNvSpPr>
            <a:spLocks noChangeAspect="1" noChangeArrowheads="1"/>
          </p:cNvSpPr>
          <p:nvPr userDrawn="1"/>
        </p:nvSpPr>
        <p:spPr bwMode="auto">
          <a:xfrm>
            <a:off x="107950" y="4362186"/>
            <a:ext cx="1079500" cy="719138"/>
          </a:xfrm>
          <a:prstGeom prst="roundRect">
            <a:avLst>
              <a:gd name="adj" fmla="val 16667"/>
            </a:avLst>
          </a:prstGeom>
          <a:blipFill dpi="0" rotWithShape="1">
            <a:blip r:embed="rId6"/>
            <a:srcRect/>
            <a:stretch>
              <a:fillRect/>
            </a:stretch>
          </a:blip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6431" name="AutoShape 47" descr="foto7"/>
          <p:cNvSpPr>
            <a:spLocks noChangeAspect="1" noChangeArrowheads="1"/>
          </p:cNvSpPr>
          <p:nvPr userDrawn="1"/>
        </p:nvSpPr>
        <p:spPr bwMode="auto">
          <a:xfrm>
            <a:off x="107950" y="5194168"/>
            <a:ext cx="1079500" cy="719137"/>
          </a:xfrm>
          <a:prstGeom prst="roundRect">
            <a:avLst>
              <a:gd name="adj" fmla="val 16667"/>
            </a:avLst>
          </a:prstGeom>
          <a:blipFill dpi="0" rotWithShape="1">
            <a:blip r:embed="rId7"/>
            <a:srcRect/>
            <a:stretch>
              <a:fillRect/>
            </a:stretch>
          </a:blip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6432" name="AutoShape 48" descr="foto8"/>
          <p:cNvSpPr>
            <a:spLocks noChangeAspect="1" noChangeArrowheads="1"/>
          </p:cNvSpPr>
          <p:nvPr userDrawn="1"/>
        </p:nvSpPr>
        <p:spPr bwMode="auto">
          <a:xfrm>
            <a:off x="107950" y="6026150"/>
            <a:ext cx="1079500" cy="719138"/>
          </a:xfrm>
          <a:prstGeom prst="roundRect">
            <a:avLst>
              <a:gd name="adj" fmla="val 16667"/>
            </a:avLst>
          </a:prstGeom>
          <a:blipFill dpi="0" rotWithShape="1">
            <a:blip r:embed="rId8"/>
            <a:srcRect/>
            <a:stretch>
              <a:fillRect/>
            </a:stretch>
          </a:blip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6433" name="AutoShape 49" descr="5"/>
          <p:cNvSpPr>
            <a:spLocks noChangeAspect="1" noChangeArrowheads="1"/>
          </p:cNvSpPr>
          <p:nvPr userDrawn="1"/>
        </p:nvSpPr>
        <p:spPr bwMode="auto">
          <a:xfrm>
            <a:off x="107950" y="1034260"/>
            <a:ext cx="1079500" cy="719138"/>
          </a:xfrm>
          <a:prstGeom prst="roundRect">
            <a:avLst>
              <a:gd name="adj" fmla="val 16667"/>
            </a:avLst>
          </a:prstGeom>
          <a:blipFill dpi="0" rotWithShape="1">
            <a:blip r:embed="rId9"/>
            <a:srcRect/>
            <a:stretch>
              <a:fillRect/>
            </a:stretch>
          </a:blip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6434" name="AutoShape 50" descr="foto2"/>
          <p:cNvSpPr>
            <a:spLocks noChangeAspect="1" noChangeArrowheads="1"/>
          </p:cNvSpPr>
          <p:nvPr userDrawn="1"/>
        </p:nvSpPr>
        <p:spPr bwMode="auto">
          <a:xfrm>
            <a:off x="107950" y="202278"/>
            <a:ext cx="1079500" cy="719138"/>
          </a:xfrm>
          <a:prstGeom prst="roundRect">
            <a:avLst>
              <a:gd name="adj" fmla="val 16667"/>
            </a:avLst>
          </a:prstGeom>
          <a:blipFill dpi="0" rotWithShape="1">
            <a:blip r:embed="rId10"/>
            <a:srcRect/>
            <a:stretch>
              <a:fillRect/>
            </a:stretch>
          </a:blip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Tree>
    <p:extLst>
      <p:ext uri="{BB962C8B-B14F-4D97-AF65-F5344CB8AC3E}">
        <p14:creationId xmlns:p14="http://schemas.microsoft.com/office/powerpoint/2010/main" val="3477793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endParaRPr lang="en-US"/>
          </a:p>
        </p:txBody>
      </p:sp>
    </p:spTree>
    <p:extLst>
      <p:ext uri="{BB962C8B-B14F-4D97-AF65-F5344CB8AC3E}">
        <p14:creationId xmlns:p14="http://schemas.microsoft.com/office/powerpoint/2010/main" val="56066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24744"/>
            <a:ext cx="7772400" cy="1470025"/>
          </a:xfrm>
        </p:spPr>
        <p:txBody>
          <a:bodyPr/>
          <a:lstStyle>
            <a:lvl1pPr algn="l">
              <a:defRPr lang="en-US" b="0" dirty="0">
                <a:solidFill>
                  <a:schemeClr val="tx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55576" y="2708920"/>
            <a:ext cx="7704856" cy="2664296"/>
          </a:xfrm>
        </p:spPr>
        <p:txBody>
          <a:bodyPr/>
          <a:lstStyle>
            <a:lvl1pPr marL="0" indent="0" algn="l">
              <a:buNone/>
              <a:defRPr>
                <a:solidFill>
                  <a:srgbClr val="0066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76266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sp>
        <p:nvSpPr>
          <p:cNvPr id="2" name="Tytuł 1"/>
          <p:cNvSpPr>
            <a:spLocks noGrp="1"/>
          </p:cNvSpPr>
          <p:nvPr>
            <p:ph type="title"/>
          </p:nvPr>
        </p:nvSpPr>
        <p:spPr>
          <a:xfrm>
            <a:off x="457200" y="1349896"/>
            <a:ext cx="8229600" cy="1143000"/>
          </a:xfrm>
        </p:spPr>
        <p:txBody>
          <a:bodyPr/>
          <a:lstStyle>
            <a:lvl1pPr algn="l">
              <a:defRPr/>
            </a:lvl1pPr>
          </a:lstStyle>
          <a:p>
            <a:r>
              <a:rPr lang="pl-PL" dirty="0" smtClean="0"/>
              <a:t>Kliknij, aby edytować styl</a:t>
            </a:r>
            <a:endParaRPr lang="pl-PL" dirty="0"/>
          </a:p>
        </p:txBody>
      </p:sp>
    </p:spTree>
    <p:extLst>
      <p:ext uri="{BB962C8B-B14F-4D97-AF65-F5344CB8AC3E}">
        <p14:creationId xmlns:p14="http://schemas.microsoft.com/office/powerpoint/2010/main" val="4058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47"/>
          <p:cNvSpPr>
            <a:spLocks noGrp="1" noChangeArrowheads="1"/>
          </p:cNvSpPr>
          <p:nvPr>
            <p:ph type="sldNum" sz="quarter" idx="10"/>
          </p:nvPr>
        </p:nvSpPr>
        <p:spPr>
          <a:xfrm>
            <a:off x="6786563" y="6416675"/>
            <a:ext cx="1824037" cy="441325"/>
          </a:xfrm>
          <a:prstGeom prst="rect">
            <a:avLst/>
          </a:prstGeom>
          <a:ln/>
        </p:spPr>
        <p:txBody>
          <a:bodyPr/>
          <a:lstStyle>
            <a:lvl1pPr>
              <a:defRPr/>
            </a:lvl1pPr>
          </a:lstStyle>
          <a:p>
            <a:pPr fontAlgn="base">
              <a:spcBef>
                <a:spcPct val="0"/>
              </a:spcBef>
              <a:spcAft>
                <a:spcPct val="0"/>
              </a:spcAft>
              <a:defRPr/>
            </a:pPr>
            <a:fld id="{AFEFE5C2-798D-4CB2-9CA4-DC2D1DF90805}" type="slidenum">
              <a:rPr lang="de-DE">
                <a:solidFill>
                  <a:prstClr val="black"/>
                </a:solidFill>
                <a:latin typeface="Arial" charset="0"/>
              </a:rPr>
              <a:pPr fontAlgn="base">
                <a:spcBef>
                  <a:spcPct val="0"/>
                </a:spcBef>
                <a:spcAft>
                  <a:spcPct val="0"/>
                </a:spcAft>
                <a:defRPr/>
              </a:pPr>
              <a:t>‹#›</a:t>
            </a:fld>
            <a:endParaRPr lang="de-DE">
              <a:solidFill>
                <a:prstClr val="black"/>
              </a:solidFill>
              <a:latin typeface="Arial" charset="0"/>
            </a:endParaRPr>
          </a:p>
        </p:txBody>
      </p:sp>
      <p:sp>
        <p:nvSpPr>
          <p:cNvPr id="5" name="Rectangle 51"/>
          <p:cNvSpPr>
            <a:spLocks noGrp="1" noChangeArrowheads="1"/>
          </p:cNvSpPr>
          <p:nvPr>
            <p:ph type="dt" sz="half" idx="11"/>
          </p:nvPr>
        </p:nvSpPr>
        <p:spPr>
          <a:xfrm>
            <a:off x="539750" y="6415088"/>
            <a:ext cx="1905000" cy="442912"/>
          </a:xfrm>
          <a:prstGeom prst="rect">
            <a:avLst/>
          </a:prstGeom>
          <a:ln/>
        </p:spPr>
        <p:txBody>
          <a:bodyPr/>
          <a:lstStyle>
            <a:lvl1pPr>
              <a:defRPr/>
            </a:lvl1pPr>
          </a:lstStyle>
          <a:p>
            <a:pPr fontAlgn="base">
              <a:spcBef>
                <a:spcPct val="0"/>
              </a:spcBef>
              <a:spcAft>
                <a:spcPct val="0"/>
              </a:spcAft>
              <a:defRPr/>
            </a:pPr>
            <a:fld id="{7B0CD7A8-BB70-4B34-AAD1-E9B957195F9E}" type="datetime1">
              <a:rPr lang="de-DE">
                <a:solidFill>
                  <a:prstClr val="black"/>
                </a:solidFill>
                <a:latin typeface="Arial" charset="0"/>
              </a:rPr>
              <a:pPr fontAlgn="base">
                <a:spcBef>
                  <a:spcPct val="0"/>
                </a:spcBef>
                <a:spcAft>
                  <a:spcPct val="0"/>
                </a:spcAft>
                <a:defRPr/>
              </a:pPr>
              <a:t>02.06.2016</a:t>
            </a:fld>
            <a:endParaRPr lang="de-DE">
              <a:solidFill>
                <a:prstClr val="black"/>
              </a:solidFill>
              <a:latin typeface="Arial" charset="0"/>
            </a:endParaRPr>
          </a:p>
        </p:txBody>
      </p:sp>
    </p:spTree>
    <p:extLst>
      <p:ext uri="{BB962C8B-B14F-4D97-AF65-F5344CB8AC3E}">
        <p14:creationId xmlns:p14="http://schemas.microsoft.com/office/powerpoint/2010/main" val="2823604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24744"/>
            <a:ext cx="7772400" cy="1470025"/>
          </a:xfrm>
        </p:spPr>
        <p:txBody>
          <a:bodyPr/>
          <a:lstStyle>
            <a:lvl1pPr algn="l">
              <a:defRPr lang="en-US" b="0" dirty="0">
                <a:solidFill>
                  <a:schemeClr val="tx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55576" y="2708920"/>
            <a:ext cx="7704856" cy="2664296"/>
          </a:xfrm>
        </p:spPr>
        <p:txBody>
          <a:bodyPr/>
          <a:lstStyle>
            <a:lvl1pPr marL="0" indent="0" algn="l">
              <a:buNone/>
              <a:defRPr>
                <a:solidFill>
                  <a:srgbClr val="0066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974310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sp>
        <p:nvSpPr>
          <p:cNvPr id="2" name="Tytuł 1"/>
          <p:cNvSpPr>
            <a:spLocks noGrp="1"/>
          </p:cNvSpPr>
          <p:nvPr>
            <p:ph type="title"/>
          </p:nvPr>
        </p:nvSpPr>
        <p:spPr>
          <a:xfrm>
            <a:off x="457200" y="1349896"/>
            <a:ext cx="8229600" cy="1143000"/>
          </a:xfrm>
        </p:spPr>
        <p:txBody>
          <a:bodyPr/>
          <a:lstStyle>
            <a:lvl1pPr algn="l">
              <a:defRPr/>
            </a:lvl1pPr>
          </a:lstStyle>
          <a:p>
            <a:r>
              <a:rPr lang="pl-PL" dirty="0" smtClean="0"/>
              <a:t>Kliknij, aby edytować styl</a:t>
            </a:r>
            <a:endParaRPr lang="pl-PL" dirty="0"/>
          </a:p>
        </p:txBody>
      </p:sp>
    </p:spTree>
    <p:extLst>
      <p:ext uri="{BB962C8B-B14F-4D97-AF65-F5344CB8AC3E}">
        <p14:creationId xmlns:p14="http://schemas.microsoft.com/office/powerpoint/2010/main" val="595599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47"/>
          <p:cNvSpPr>
            <a:spLocks noGrp="1" noChangeArrowheads="1"/>
          </p:cNvSpPr>
          <p:nvPr>
            <p:ph type="sldNum" sz="quarter" idx="10"/>
          </p:nvPr>
        </p:nvSpPr>
        <p:spPr>
          <a:xfrm>
            <a:off x="6786563" y="6416675"/>
            <a:ext cx="1824037" cy="441325"/>
          </a:xfrm>
          <a:prstGeom prst="rect">
            <a:avLst/>
          </a:prstGeom>
          <a:ln/>
        </p:spPr>
        <p:txBody>
          <a:bodyPr/>
          <a:lstStyle>
            <a:lvl1pPr>
              <a:defRPr/>
            </a:lvl1pPr>
          </a:lstStyle>
          <a:p>
            <a:pPr fontAlgn="base">
              <a:spcBef>
                <a:spcPct val="0"/>
              </a:spcBef>
              <a:spcAft>
                <a:spcPct val="0"/>
              </a:spcAft>
              <a:defRPr/>
            </a:pPr>
            <a:fld id="{AFEFE5C2-798D-4CB2-9CA4-DC2D1DF90805}" type="slidenum">
              <a:rPr lang="de-DE">
                <a:solidFill>
                  <a:prstClr val="black"/>
                </a:solidFill>
                <a:latin typeface="Arial" charset="0"/>
              </a:rPr>
              <a:pPr fontAlgn="base">
                <a:spcBef>
                  <a:spcPct val="0"/>
                </a:spcBef>
                <a:spcAft>
                  <a:spcPct val="0"/>
                </a:spcAft>
                <a:defRPr/>
              </a:pPr>
              <a:t>‹#›</a:t>
            </a:fld>
            <a:endParaRPr lang="de-DE">
              <a:solidFill>
                <a:prstClr val="black"/>
              </a:solidFill>
              <a:latin typeface="Arial" charset="0"/>
            </a:endParaRPr>
          </a:p>
        </p:txBody>
      </p:sp>
      <p:sp>
        <p:nvSpPr>
          <p:cNvPr id="5" name="Rectangle 51"/>
          <p:cNvSpPr>
            <a:spLocks noGrp="1" noChangeArrowheads="1"/>
          </p:cNvSpPr>
          <p:nvPr>
            <p:ph type="dt" sz="half" idx="11"/>
          </p:nvPr>
        </p:nvSpPr>
        <p:spPr>
          <a:xfrm>
            <a:off x="539750" y="6415088"/>
            <a:ext cx="1905000" cy="442912"/>
          </a:xfrm>
          <a:prstGeom prst="rect">
            <a:avLst/>
          </a:prstGeom>
          <a:ln/>
        </p:spPr>
        <p:txBody>
          <a:bodyPr/>
          <a:lstStyle>
            <a:lvl1pPr>
              <a:defRPr/>
            </a:lvl1pPr>
          </a:lstStyle>
          <a:p>
            <a:pPr fontAlgn="base">
              <a:spcBef>
                <a:spcPct val="0"/>
              </a:spcBef>
              <a:spcAft>
                <a:spcPct val="0"/>
              </a:spcAft>
              <a:defRPr/>
            </a:pPr>
            <a:fld id="{7B0CD7A8-BB70-4B34-AAD1-E9B957195F9E}" type="datetime1">
              <a:rPr lang="de-DE">
                <a:solidFill>
                  <a:prstClr val="black"/>
                </a:solidFill>
                <a:latin typeface="Arial" charset="0"/>
              </a:rPr>
              <a:pPr fontAlgn="base">
                <a:spcBef>
                  <a:spcPct val="0"/>
                </a:spcBef>
                <a:spcAft>
                  <a:spcPct val="0"/>
                </a:spcAft>
                <a:defRPr/>
              </a:pPr>
              <a:t>02.06.2016</a:t>
            </a:fld>
            <a:endParaRPr lang="de-DE">
              <a:solidFill>
                <a:prstClr val="black"/>
              </a:solidFill>
              <a:latin typeface="Arial" charset="0"/>
            </a:endParaRPr>
          </a:p>
        </p:txBody>
      </p:sp>
    </p:spTree>
    <p:extLst>
      <p:ext uri="{BB962C8B-B14F-4D97-AF65-F5344CB8AC3E}">
        <p14:creationId xmlns:p14="http://schemas.microsoft.com/office/powerpoint/2010/main" val="1843550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24744"/>
            <a:ext cx="7772400" cy="1470025"/>
          </a:xfrm>
        </p:spPr>
        <p:txBody>
          <a:bodyPr/>
          <a:lstStyle>
            <a:lvl1pPr algn="l">
              <a:defRPr lang="en-US" b="0" dirty="0">
                <a:solidFill>
                  <a:schemeClr val="tx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55576" y="2708920"/>
            <a:ext cx="7704856" cy="2664296"/>
          </a:xfrm>
        </p:spPr>
        <p:txBody>
          <a:bodyPr/>
          <a:lstStyle>
            <a:lvl1pPr marL="0" indent="0" algn="l">
              <a:buNone/>
              <a:defRPr>
                <a:solidFill>
                  <a:srgbClr val="0066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655155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sp>
        <p:nvSpPr>
          <p:cNvPr id="2" name="Tytuł 1"/>
          <p:cNvSpPr>
            <a:spLocks noGrp="1"/>
          </p:cNvSpPr>
          <p:nvPr>
            <p:ph type="title"/>
          </p:nvPr>
        </p:nvSpPr>
        <p:spPr>
          <a:xfrm>
            <a:off x="457200" y="1349896"/>
            <a:ext cx="8229600" cy="1143000"/>
          </a:xfrm>
        </p:spPr>
        <p:txBody>
          <a:bodyPr/>
          <a:lstStyle>
            <a:lvl1pPr algn="l">
              <a:defRPr/>
            </a:lvl1pPr>
          </a:lstStyle>
          <a:p>
            <a:r>
              <a:rPr lang="pl-PL" dirty="0" smtClean="0"/>
              <a:t>Kliknij, aby edytować styl</a:t>
            </a:r>
            <a:endParaRPr lang="pl-PL" dirty="0"/>
          </a:p>
        </p:txBody>
      </p:sp>
    </p:spTree>
    <p:extLst>
      <p:ext uri="{BB962C8B-B14F-4D97-AF65-F5344CB8AC3E}">
        <p14:creationId xmlns:p14="http://schemas.microsoft.com/office/powerpoint/2010/main" val="14937573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ppt. front page.png"/>
          <p:cNvPicPr>
            <a:picLocks/>
          </p:cNvPicPr>
          <p:nvPr userDrawn="1"/>
        </p:nvPicPr>
        <p:blipFill>
          <a:blip r:embed="rId3" cstate="print"/>
          <a:stretch>
            <a:fillRect/>
          </a:stretch>
        </p:blipFill>
        <p:spPr bwMode="auto">
          <a:xfrm>
            <a:off x="1676" y="1"/>
            <a:ext cx="9140646" cy="6870698"/>
          </a:xfrm>
          <a:prstGeom prst="rect">
            <a:avLst/>
          </a:prstGeom>
          <a:noFill/>
          <a:ln w="9525">
            <a:noFill/>
            <a:miter lim="800000"/>
            <a:headEnd/>
            <a:tailEnd/>
          </a:ln>
        </p:spPr>
      </p:pic>
    </p:spTree>
    <p:extLst>
      <p:ext uri="{BB962C8B-B14F-4D97-AF65-F5344CB8AC3E}">
        <p14:creationId xmlns:p14="http://schemas.microsoft.com/office/powerpoint/2010/main" val="2290945561"/>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rtl="0" fontAlgn="base">
        <a:spcBef>
          <a:spcPct val="0"/>
        </a:spcBef>
        <a:spcAft>
          <a:spcPct val="0"/>
        </a:spcAft>
        <a:defRPr sz="4400" kern="1200">
          <a:solidFill>
            <a:schemeClr val="tx1"/>
          </a:solidFill>
          <a:latin typeface="+mj-lt"/>
          <a:ea typeface="+mj-ea"/>
          <a:cs typeface="+mj-cs"/>
        </a:defRPr>
      </a:lvl1pPr>
      <a:lvl2pPr algn="l" rtl="0" fontAlgn="base">
        <a:spcBef>
          <a:spcPct val="0"/>
        </a:spcBef>
        <a:spcAft>
          <a:spcPct val="0"/>
        </a:spcAft>
        <a:defRPr sz="4400">
          <a:solidFill>
            <a:schemeClr val="bg1"/>
          </a:solidFill>
          <a:latin typeface="Tw Cen MT" pitchFamily="34" charset="0"/>
        </a:defRPr>
      </a:lvl2pPr>
      <a:lvl3pPr algn="l" rtl="0" fontAlgn="base">
        <a:spcBef>
          <a:spcPct val="0"/>
        </a:spcBef>
        <a:spcAft>
          <a:spcPct val="0"/>
        </a:spcAft>
        <a:defRPr sz="4400">
          <a:solidFill>
            <a:schemeClr val="bg1"/>
          </a:solidFill>
          <a:latin typeface="Tw Cen MT" pitchFamily="34" charset="0"/>
        </a:defRPr>
      </a:lvl3pPr>
      <a:lvl4pPr algn="l" rtl="0" fontAlgn="base">
        <a:spcBef>
          <a:spcPct val="0"/>
        </a:spcBef>
        <a:spcAft>
          <a:spcPct val="0"/>
        </a:spcAft>
        <a:defRPr sz="4400">
          <a:solidFill>
            <a:schemeClr val="bg1"/>
          </a:solidFill>
          <a:latin typeface="Tw Cen MT" pitchFamily="34" charset="0"/>
        </a:defRPr>
      </a:lvl4pPr>
      <a:lvl5pPr algn="l" rtl="0" fontAlgn="base">
        <a:spcBef>
          <a:spcPct val="0"/>
        </a:spcBef>
        <a:spcAft>
          <a:spcPct val="0"/>
        </a:spcAft>
        <a:defRPr sz="4400">
          <a:solidFill>
            <a:schemeClr val="bg1"/>
          </a:solidFill>
          <a:latin typeface="Tw Cen MT" pitchFamily="34" charset="0"/>
        </a:defRPr>
      </a:lvl5pPr>
      <a:lvl6pPr marL="457200" algn="l" rtl="0" fontAlgn="base">
        <a:spcBef>
          <a:spcPct val="0"/>
        </a:spcBef>
        <a:spcAft>
          <a:spcPct val="0"/>
        </a:spcAft>
        <a:defRPr sz="4400">
          <a:solidFill>
            <a:schemeClr val="bg1"/>
          </a:solidFill>
          <a:latin typeface="Tw Cen MT" pitchFamily="34" charset="0"/>
        </a:defRPr>
      </a:lvl6pPr>
      <a:lvl7pPr marL="914400" algn="l" rtl="0" fontAlgn="base">
        <a:spcBef>
          <a:spcPct val="0"/>
        </a:spcBef>
        <a:spcAft>
          <a:spcPct val="0"/>
        </a:spcAft>
        <a:defRPr sz="4400">
          <a:solidFill>
            <a:schemeClr val="bg1"/>
          </a:solidFill>
          <a:latin typeface="Tw Cen MT" pitchFamily="34" charset="0"/>
        </a:defRPr>
      </a:lvl7pPr>
      <a:lvl8pPr marL="1371600" algn="l" rtl="0" fontAlgn="base">
        <a:spcBef>
          <a:spcPct val="0"/>
        </a:spcBef>
        <a:spcAft>
          <a:spcPct val="0"/>
        </a:spcAft>
        <a:defRPr sz="4400">
          <a:solidFill>
            <a:schemeClr val="bg1"/>
          </a:solidFill>
          <a:latin typeface="Tw Cen MT" pitchFamily="34" charset="0"/>
        </a:defRPr>
      </a:lvl8pPr>
      <a:lvl9pPr marL="1828800" algn="l" rtl="0" fontAlgn="base">
        <a:spcBef>
          <a:spcPct val="0"/>
        </a:spcBef>
        <a:spcAft>
          <a:spcPct val="0"/>
        </a:spcAft>
        <a:defRPr sz="4400">
          <a:solidFill>
            <a:schemeClr val="bg1"/>
          </a:solidFill>
          <a:latin typeface="Tw Cen MT" pitchFamily="34" charset="0"/>
        </a:defRPr>
      </a:lvl9pPr>
    </p:titleStyle>
    <p:bodyStyle>
      <a:lvl1pPr marL="342900" indent="-342900" algn="l" rtl="0" fontAlgn="base">
        <a:spcBef>
          <a:spcPct val="20000"/>
        </a:spcBef>
        <a:spcAft>
          <a:spcPct val="0"/>
        </a:spcAft>
        <a:buFont typeface="Arial" charset="0"/>
        <a:buChar char="•"/>
        <a:defRPr sz="3200" kern="1200">
          <a:solidFill>
            <a:srgbClr val="0066CC"/>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rgbClr val="0066CC"/>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rgbClr val="0066CC"/>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rgbClr val="0066CC"/>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0066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ppt. front page.png"/>
          <p:cNvPicPr>
            <a:picLocks/>
          </p:cNvPicPr>
          <p:nvPr userDrawn="1"/>
        </p:nvPicPr>
        <p:blipFill>
          <a:blip r:embed="rId5" cstate="print"/>
          <a:stretch>
            <a:fillRect/>
          </a:stretch>
        </p:blipFill>
        <p:spPr bwMode="auto">
          <a:xfrm>
            <a:off x="1676" y="1"/>
            <a:ext cx="9140647" cy="6870699"/>
          </a:xfrm>
          <a:prstGeom prst="rect">
            <a:avLst/>
          </a:prstGeom>
          <a:noFill/>
          <a:ln w="9525">
            <a:noFill/>
            <a:miter lim="800000"/>
            <a:headEnd/>
            <a:tailEnd/>
          </a:ln>
        </p:spPr>
      </p:pic>
      <p:sp>
        <p:nvSpPr>
          <p:cNvPr id="1027" name="Title Placeholder 1"/>
          <p:cNvSpPr>
            <a:spLocks noGrp="1"/>
          </p:cNvSpPr>
          <p:nvPr>
            <p:ph type="title"/>
          </p:nvPr>
        </p:nvSpPr>
        <p:spPr bwMode="auto">
          <a:xfrm>
            <a:off x="457200" y="120588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2492897"/>
            <a:ext cx="8229600" cy="3816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1976311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hf hdr="0" dt="0"/>
  <p:txStyles>
    <p:titleStyle>
      <a:lvl1pPr algn="l" rtl="0" fontAlgn="base">
        <a:spcBef>
          <a:spcPct val="0"/>
        </a:spcBef>
        <a:spcAft>
          <a:spcPct val="0"/>
        </a:spcAft>
        <a:defRPr sz="4400" kern="1200">
          <a:solidFill>
            <a:schemeClr val="tx1"/>
          </a:solidFill>
          <a:latin typeface="+mj-lt"/>
          <a:ea typeface="+mj-ea"/>
          <a:cs typeface="+mj-cs"/>
        </a:defRPr>
      </a:lvl1pPr>
      <a:lvl2pPr algn="l" rtl="0" fontAlgn="base">
        <a:spcBef>
          <a:spcPct val="0"/>
        </a:spcBef>
        <a:spcAft>
          <a:spcPct val="0"/>
        </a:spcAft>
        <a:defRPr sz="4400">
          <a:solidFill>
            <a:schemeClr val="bg1"/>
          </a:solidFill>
          <a:latin typeface="Tw Cen MT" pitchFamily="34" charset="0"/>
        </a:defRPr>
      </a:lvl2pPr>
      <a:lvl3pPr algn="l" rtl="0" fontAlgn="base">
        <a:spcBef>
          <a:spcPct val="0"/>
        </a:spcBef>
        <a:spcAft>
          <a:spcPct val="0"/>
        </a:spcAft>
        <a:defRPr sz="4400">
          <a:solidFill>
            <a:schemeClr val="bg1"/>
          </a:solidFill>
          <a:latin typeface="Tw Cen MT" pitchFamily="34" charset="0"/>
        </a:defRPr>
      </a:lvl3pPr>
      <a:lvl4pPr algn="l" rtl="0" fontAlgn="base">
        <a:spcBef>
          <a:spcPct val="0"/>
        </a:spcBef>
        <a:spcAft>
          <a:spcPct val="0"/>
        </a:spcAft>
        <a:defRPr sz="4400">
          <a:solidFill>
            <a:schemeClr val="bg1"/>
          </a:solidFill>
          <a:latin typeface="Tw Cen MT" pitchFamily="34" charset="0"/>
        </a:defRPr>
      </a:lvl4pPr>
      <a:lvl5pPr algn="l" rtl="0" fontAlgn="base">
        <a:spcBef>
          <a:spcPct val="0"/>
        </a:spcBef>
        <a:spcAft>
          <a:spcPct val="0"/>
        </a:spcAft>
        <a:defRPr sz="4400">
          <a:solidFill>
            <a:schemeClr val="bg1"/>
          </a:solidFill>
          <a:latin typeface="Tw Cen MT" pitchFamily="34" charset="0"/>
        </a:defRPr>
      </a:lvl5pPr>
      <a:lvl6pPr marL="457200" algn="l" rtl="0" fontAlgn="base">
        <a:spcBef>
          <a:spcPct val="0"/>
        </a:spcBef>
        <a:spcAft>
          <a:spcPct val="0"/>
        </a:spcAft>
        <a:defRPr sz="4400">
          <a:solidFill>
            <a:schemeClr val="bg1"/>
          </a:solidFill>
          <a:latin typeface="Tw Cen MT" pitchFamily="34" charset="0"/>
        </a:defRPr>
      </a:lvl6pPr>
      <a:lvl7pPr marL="914400" algn="l" rtl="0" fontAlgn="base">
        <a:spcBef>
          <a:spcPct val="0"/>
        </a:spcBef>
        <a:spcAft>
          <a:spcPct val="0"/>
        </a:spcAft>
        <a:defRPr sz="4400">
          <a:solidFill>
            <a:schemeClr val="bg1"/>
          </a:solidFill>
          <a:latin typeface="Tw Cen MT" pitchFamily="34" charset="0"/>
        </a:defRPr>
      </a:lvl7pPr>
      <a:lvl8pPr marL="1371600" algn="l" rtl="0" fontAlgn="base">
        <a:spcBef>
          <a:spcPct val="0"/>
        </a:spcBef>
        <a:spcAft>
          <a:spcPct val="0"/>
        </a:spcAft>
        <a:defRPr sz="4400">
          <a:solidFill>
            <a:schemeClr val="bg1"/>
          </a:solidFill>
          <a:latin typeface="Tw Cen MT" pitchFamily="34" charset="0"/>
        </a:defRPr>
      </a:lvl8pPr>
      <a:lvl9pPr marL="1828800" algn="l" rtl="0" fontAlgn="base">
        <a:spcBef>
          <a:spcPct val="0"/>
        </a:spcBef>
        <a:spcAft>
          <a:spcPct val="0"/>
        </a:spcAft>
        <a:defRPr sz="4400">
          <a:solidFill>
            <a:schemeClr val="bg1"/>
          </a:solidFill>
          <a:latin typeface="Tw Cen MT" pitchFamily="34" charset="0"/>
        </a:defRPr>
      </a:lvl9pPr>
    </p:titleStyle>
    <p:bodyStyle>
      <a:lvl1pPr marL="342900" indent="-342900" algn="l" rtl="0" fontAlgn="base">
        <a:spcBef>
          <a:spcPct val="20000"/>
        </a:spcBef>
        <a:spcAft>
          <a:spcPct val="0"/>
        </a:spcAft>
        <a:buFont typeface="Arial" charset="0"/>
        <a:buChar char="•"/>
        <a:defRPr sz="3200" kern="1200">
          <a:solidFill>
            <a:srgbClr val="0066CC"/>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rgbClr val="0066CC"/>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rgbClr val="0066CC"/>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rgbClr val="0066CC"/>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0066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ppt. front page.png"/>
          <p:cNvPicPr>
            <a:picLocks/>
          </p:cNvPicPr>
          <p:nvPr userDrawn="1"/>
        </p:nvPicPr>
        <p:blipFill>
          <a:blip r:embed="rId5" cstate="print"/>
          <a:stretch>
            <a:fillRect/>
          </a:stretch>
        </p:blipFill>
        <p:spPr bwMode="auto">
          <a:xfrm>
            <a:off x="1676" y="1"/>
            <a:ext cx="9140647" cy="6870699"/>
          </a:xfrm>
          <a:prstGeom prst="rect">
            <a:avLst/>
          </a:prstGeom>
          <a:noFill/>
          <a:ln w="9525">
            <a:noFill/>
            <a:miter lim="800000"/>
            <a:headEnd/>
            <a:tailEnd/>
          </a:ln>
        </p:spPr>
      </p:pic>
      <p:sp>
        <p:nvSpPr>
          <p:cNvPr id="1027" name="Title Placeholder 1"/>
          <p:cNvSpPr>
            <a:spLocks noGrp="1"/>
          </p:cNvSpPr>
          <p:nvPr>
            <p:ph type="title"/>
          </p:nvPr>
        </p:nvSpPr>
        <p:spPr bwMode="auto">
          <a:xfrm>
            <a:off x="457200" y="120588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2492897"/>
            <a:ext cx="8229600" cy="3816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63050532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hf hdr="0" dt="0"/>
  <p:txStyles>
    <p:titleStyle>
      <a:lvl1pPr algn="l" rtl="0" fontAlgn="base">
        <a:spcBef>
          <a:spcPct val="0"/>
        </a:spcBef>
        <a:spcAft>
          <a:spcPct val="0"/>
        </a:spcAft>
        <a:defRPr sz="4400" kern="1200">
          <a:solidFill>
            <a:schemeClr val="tx1"/>
          </a:solidFill>
          <a:latin typeface="+mj-lt"/>
          <a:ea typeface="+mj-ea"/>
          <a:cs typeface="+mj-cs"/>
        </a:defRPr>
      </a:lvl1pPr>
      <a:lvl2pPr algn="l" rtl="0" fontAlgn="base">
        <a:spcBef>
          <a:spcPct val="0"/>
        </a:spcBef>
        <a:spcAft>
          <a:spcPct val="0"/>
        </a:spcAft>
        <a:defRPr sz="4400">
          <a:solidFill>
            <a:schemeClr val="bg1"/>
          </a:solidFill>
          <a:latin typeface="Tw Cen MT" pitchFamily="34" charset="0"/>
        </a:defRPr>
      </a:lvl2pPr>
      <a:lvl3pPr algn="l" rtl="0" fontAlgn="base">
        <a:spcBef>
          <a:spcPct val="0"/>
        </a:spcBef>
        <a:spcAft>
          <a:spcPct val="0"/>
        </a:spcAft>
        <a:defRPr sz="4400">
          <a:solidFill>
            <a:schemeClr val="bg1"/>
          </a:solidFill>
          <a:latin typeface="Tw Cen MT" pitchFamily="34" charset="0"/>
        </a:defRPr>
      </a:lvl3pPr>
      <a:lvl4pPr algn="l" rtl="0" fontAlgn="base">
        <a:spcBef>
          <a:spcPct val="0"/>
        </a:spcBef>
        <a:spcAft>
          <a:spcPct val="0"/>
        </a:spcAft>
        <a:defRPr sz="4400">
          <a:solidFill>
            <a:schemeClr val="bg1"/>
          </a:solidFill>
          <a:latin typeface="Tw Cen MT" pitchFamily="34" charset="0"/>
        </a:defRPr>
      </a:lvl4pPr>
      <a:lvl5pPr algn="l" rtl="0" fontAlgn="base">
        <a:spcBef>
          <a:spcPct val="0"/>
        </a:spcBef>
        <a:spcAft>
          <a:spcPct val="0"/>
        </a:spcAft>
        <a:defRPr sz="4400">
          <a:solidFill>
            <a:schemeClr val="bg1"/>
          </a:solidFill>
          <a:latin typeface="Tw Cen MT" pitchFamily="34" charset="0"/>
        </a:defRPr>
      </a:lvl5pPr>
      <a:lvl6pPr marL="457200" algn="l" rtl="0" fontAlgn="base">
        <a:spcBef>
          <a:spcPct val="0"/>
        </a:spcBef>
        <a:spcAft>
          <a:spcPct val="0"/>
        </a:spcAft>
        <a:defRPr sz="4400">
          <a:solidFill>
            <a:schemeClr val="bg1"/>
          </a:solidFill>
          <a:latin typeface="Tw Cen MT" pitchFamily="34" charset="0"/>
        </a:defRPr>
      </a:lvl6pPr>
      <a:lvl7pPr marL="914400" algn="l" rtl="0" fontAlgn="base">
        <a:spcBef>
          <a:spcPct val="0"/>
        </a:spcBef>
        <a:spcAft>
          <a:spcPct val="0"/>
        </a:spcAft>
        <a:defRPr sz="4400">
          <a:solidFill>
            <a:schemeClr val="bg1"/>
          </a:solidFill>
          <a:latin typeface="Tw Cen MT" pitchFamily="34" charset="0"/>
        </a:defRPr>
      </a:lvl7pPr>
      <a:lvl8pPr marL="1371600" algn="l" rtl="0" fontAlgn="base">
        <a:spcBef>
          <a:spcPct val="0"/>
        </a:spcBef>
        <a:spcAft>
          <a:spcPct val="0"/>
        </a:spcAft>
        <a:defRPr sz="4400">
          <a:solidFill>
            <a:schemeClr val="bg1"/>
          </a:solidFill>
          <a:latin typeface="Tw Cen MT" pitchFamily="34" charset="0"/>
        </a:defRPr>
      </a:lvl8pPr>
      <a:lvl9pPr marL="1828800" algn="l" rtl="0" fontAlgn="base">
        <a:spcBef>
          <a:spcPct val="0"/>
        </a:spcBef>
        <a:spcAft>
          <a:spcPct val="0"/>
        </a:spcAft>
        <a:defRPr sz="4400">
          <a:solidFill>
            <a:schemeClr val="bg1"/>
          </a:solidFill>
          <a:latin typeface="Tw Cen MT" pitchFamily="34" charset="0"/>
        </a:defRPr>
      </a:lvl9pPr>
    </p:titleStyle>
    <p:bodyStyle>
      <a:lvl1pPr marL="342900" indent="-342900" algn="l" rtl="0" fontAlgn="base">
        <a:spcBef>
          <a:spcPct val="20000"/>
        </a:spcBef>
        <a:spcAft>
          <a:spcPct val="0"/>
        </a:spcAft>
        <a:buFont typeface="Arial" charset="0"/>
        <a:buChar char="•"/>
        <a:defRPr sz="3200" kern="1200">
          <a:solidFill>
            <a:srgbClr val="0066CC"/>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rgbClr val="0066CC"/>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rgbClr val="0066CC"/>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rgbClr val="0066CC"/>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0066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ppt. front page.png"/>
          <p:cNvPicPr>
            <a:picLocks/>
          </p:cNvPicPr>
          <p:nvPr userDrawn="1"/>
        </p:nvPicPr>
        <p:blipFill>
          <a:blip r:embed="rId5" cstate="print"/>
          <a:stretch>
            <a:fillRect/>
          </a:stretch>
        </p:blipFill>
        <p:spPr bwMode="auto">
          <a:xfrm>
            <a:off x="1676" y="1"/>
            <a:ext cx="9140647" cy="6870699"/>
          </a:xfrm>
          <a:prstGeom prst="rect">
            <a:avLst/>
          </a:prstGeom>
          <a:noFill/>
          <a:ln w="9525">
            <a:noFill/>
            <a:miter lim="800000"/>
            <a:headEnd/>
            <a:tailEnd/>
          </a:ln>
        </p:spPr>
      </p:pic>
      <p:sp>
        <p:nvSpPr>
          <p:cNvPr id="1027" name="Title Placeholder 1"/>
          <p:cNvSpPr>
            <a:spLocks noGrp="1"/>
          </p:cNvSpPr>
          <p:nvPr>
            <p:ph type="title"/>
          </p:nvPr>
        </p:nvSpPr>
        <p:spPr bwMode="auto">
          <a:xfrm>
            <a:off x="457200" y="120588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2492897"/>
            <a:ext cx="8229600" cy="3816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2386936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hf hdr="0" dt="0"/>
  <p:txStyles>
    <p:titleStyle>
      <a:lvl1pPr algn="l" rtl="0" fontAlgn="base">
        <a:spcBef>
          <a:spcPct val="0"/>
        </a:spcBef>
        <a:spcAft>
          <a:spcPct val="0"/>
        </a:spcAft>
        <a:defRPr sz="4400" kern="1200">
          <a:solidFill>
            <a:schemeClr val="tx1"/>
          </a:solidFill>
          <a:latin typeface="+mj-lt"/>
          <a:ea typeface="+mj-ea"/>
          <a:cs typeface="+mj-cs"/>
        </a:defRPr>
      </a:lvl1pPr>
      <a:lvl2pPr algn="l" rtl="0" fontAlgn="base">
        <a:spcBef>
          <a:spcPct val="0"/>
        </a:spcBef>
        <a:spcAft>
          <a:spcPct val="0"/>
        </a:spcAft>
        <a:defRPr sz="4400">
          <a:solidFill>
            <a:schemeClr val="bg1"/>
          </a:solidFill>
          <a:latin typeface="Tw Cen MT" pitchFamily="34" charset="0"/>
        </a:defRPr>
      </a:lvl2pPr>
      <a:lvl3pPr algn="l" rtl="0" fontAlgn="base">
        <a:spcBef>
          <a:spcPct val="0"/>
        </a:spcBef>
        <a:spcAft>
          <a:spcPct val="0"/>
        </a:spcAft>
        <a:defRPr sz="4400">
          <a:solidFill>
            <a:schemeClr val="bg1"/>
          </a:solidFill>
          <a:latin typeface="Tw Cen MT" pitchFamily="34" charset="0"/>
        </a:defRPr>
      </a:lvl3pPr>
      <a:lvl4pPr algn="l" rtl="0" fontAlgn="base">
        <a:spcBef>
          <a:spcPct val="0"/>
        </a:spcBef>
        <a:spcAft>
          <a:spcPct val="0"/>
        </a:spcAft>
        <a:defRPr sz="4400">
          <a:solidFill>
            <a:schemeClr val="bg1"/>
          </a:solidFill>
          <a:latin typeface="Tw Cen MT" pitchFamily="34" charset="0"/>
        </a:defRPr>
      </a:lvl4pPr>
      <a:lvl5pPr algn="l" rtl="0" fontAlgn="base">
        <a:spcBef>
          <a:spcPct val="0"/>
        </a:spcBef>
        <a:spcAft>
          <a:spcPct val="0"/>
        </a:spcAft>
        <a:defRPr sz="4400">
          <a:solidFill>
            <a:schemeClr val="bg1"/>
          </a:solidFill>
          <a:latin typeface="Tw Cen MT" pitchFamily="34" charset="0"/>
        </a:defRPr>
      </a:lvl5pPr>
      <a:lvl6pPr marL="457200" algn="l" rtl="0" fontAlgn="base">
        <a:spcBef>
          <a:spcPct val="0"/>
        </a:spcBef>
        <a:spcAft>
          <a:spcPct val="0"/>
        </a:spcAft>
        <a:defRPr sz="4400">
          <a:solidFill>
            <a:schemeClr val="bg1"/>
          </a:solidFill>
          <a:latin typeface="Tw Cen MT" pitchFamily="34" charset="0"/>
        </a:defRPr>
      </a:lvl6pPr>
      <a:lvl7pPr marL="914400" algn="l" rtl="0" fontAlgn="base">
        <a:spcBef>
          <a:spcPct val="0"/>
        </a:spcBef>
        <a:spcAft>
          <a:spcPct val="0"/>
        </a:spcAft>
        <a:defRPr sz="4400">
          <a:solidFill>
            <a:schemeClr val="bg1"/>
          </a:solidFill>
          <a:latin typeface="Tw Cen MT" pitchFamily="34" charset="0"/>
        </a:defRPr>
      </a:lvl7pPr>
      <a:lvl8pPr marL="1371600" algn="l" rtl="0" fontAlgn="base">
        <a:spcBef>
          <a:spcPct val="0"/>
        </a:spcBef>
        <a:spcAft>
          <a:spcPct val="0"/>
        </a:spcAft>
        <a:defRPr sz="4400">
          <a:solidFill>
            <a:schemeClr val="bg1"/>
          </a:solidFill>
          <a:latin typeface="Tw Cen MT" pitchFamily="34" charset="0"/>
        </a:defRPr>
      </a:lvl8pPr>
      <a:lvl9pPr marL="1828800" algn="l" rtl="0" fontAlgn="base">
        <a:spcBef>
          <a:spcPct val="0"/>
        </a:spcBef>
        <a:spcAft>
          <a:spcPct val="0"/>
        </a:spcAft>
        <a:defRPr sz="4400">
          <a:solidFill>
            <a:schemeClr val="bg1"/>
          </a:solidFill>
          <a:latin typeface="Tw Cen MT" pitchFamily="34" charset="0"/>
        </a:defRPr>
      </a:lvl9pPr>
    </p:titleStyle>
    <p:bodyStyle>
      <a:lvl1pPr marL="342900" indent="-342900" algn="l" rtl="0" fontAlgn="base">
        <a:spcBef>
          <a:spcPct val="20000"/>
        </a:spcBef>
        <a:spcAft>
          <a:spcPct val="0"/>
        </a:spcAft>
        <a:buFont typeface="Arial" charset="0"/>
        <a:buChar char="•"/>
        <a:defRPr sz="3200" kern="1200">
          <a:solidFill>
            <a:srgbClr val="0066CC"/>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rgbClr val="0066CC"/>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rgbClr val="0066CC"/>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rgbClr val="0066CC"/>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0066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ppt. front page.png"/>
          <p:cNvPicPr>
            <a:picLocks/>
          </p:cNvPicPr>
          <p:nvPr userDrawn="1"/>
        </p:nvPicPr>
        <p:blipFill>
          <a:blip r:embed="rId5" cstate="print"/>
          <a:stretch>
            <a:fillRect/>
          </a:stretch>
        </p:blipFill>
        <p:spPr bwMode="auto">
          <a:xfrm>
            <a:off x="1676" y="1"/>
            <a:ext cx="9140647" cy="6870699"/>
          </a:xfrm>
          <a:prstGeom prst="rect">
            <a:avLst/>
          </a:prstGeom>
          <a:noFill/>
          <a:ln w="9525">
            <a:noFill/>
            <a:miter lim="800000"/>
            <a:headEnd/>
            <a:tailEnd/>
          </a:ln>
        </p:spPr>
      </p:pic>
      <p:sp>
        <p:nvSpPr>
          <p:cNvPr id="1027" name="Title Placeholder 1"/>
          <p:cNvSpPr>
            <a:spLocks noGrp="1"/>
          </p:cNvSpPr>
          <p:nvPr>
            <p:ph type="title"/>
          </p:nvPr>
        </p:nvSpPr>
        <p:spPr bwMode="auto">
          <a:xfrm>
            <a:off x="457200" y="120588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2492897"/>
            <a:ext cx="8229600" cy="3816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4519374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hf hdr="0" dt="0"/>
  <p:txStyles>
    <p:titleStyle>
      <a:lvl1pPr algn="l" rtl="0" fontAlgn="base">
        <a:spcBef>
          <a:spcPct val="0"/>
        </a:spcBef>
        <a:spcAft>
          <a:spcPct val="0"/>
        </a:spcAft>
        <a:defRPr sz="4400" kern="1200">
          <a:solidFill>
            <a:schemeClr val="tx1"/>
          </a:solidFill>
          <a:latin typeface="+mj-lt"/>
          <a:ea typeface="+mj-ea"/>
          <a:cs typeface="+mj-cs"/>
        </a:defRPr>
      </a:lvl1pPr>
      <a:lvl2pPr algn="l" rtl="0" fontAlgn="base">
        <a:spcBef>
          <a:spcPct val="0"/>
        </a:spcBef>
        <a:spcAft>
          <a:spcPct val="0"/>
        </a:spcAft>
        <a:defRPr sz="4400">
          <a:solidFill>
            <a:schemeClr val="bg1"/>
          </a:solidFill>
          <a:latin typeface="Tw Cen MT" pitchFamily="34" charset="0"/>
        </a:defRPr>
      </a:lvl2pPr>
      <a:lvl3pPr algn="l" rtl="0" fontAlgn="base">
        <a:spcBef>
          <a:spcPct val="0"/>
        </a:spcBef>
        <a:spcAft>
          <a:spcPct val="0"/>
        </a:spcAft>
        <a:defRPr sz="4400">
          <a:solidFill>
            <a:schemeClr val="bg1"/>
          </a:solidFill>
          <a:latin typeface="Tw Cen MT" pitchFamily="34" charset="0"/>
        </a:defRPr>
      </a:lvl3pPr>
      <a:lvl4pPr algn="l" rtl="0" fontAlgn="base">
        <a:spcBef>
          <a:spcPct val="0"/>
        </a:spcBef>
        <a:spcAft>
          <a:spcPct val="0"/>
        </a:spcAft>
        <a:defRPr sz="4400">
          <a:solidFill>
            <a:schemeClr val="bg1"/>
          </a:solidFill>
          <a:latin typeface="Tw Cen MT" pitchFamily="34" charset="0"/>
        </a:defRPr>
      </a:lvl4pPr>
      <a:lvl5pPr algn="l" rtl="0" fontAlgn="base">
        <a:spcBef>
          <a:spcPct val="0"/>
        </a:spcBef>
        <a:spcAft>
          <a:spcPct val="0"/>
        </a:spcAft>
        <a:defRPr sz="4400">
          <a:solidFill>
            <a:schemeClr val="bg1"/>
          </a:solidFill>
          <a:latin typeface="Tw Cen MT" pitchFamily="34" charset="0"/>
        </a:defRPr>
      </a:lvl5pPr>
      <a:lvl6pPr marL="457200" algn="l" rtl="0" fontAlgn="base">
        <a:spcBef>
          <a:spcPct val="0"/>
        </a:spcBef>
        <a:spcAft>
          <a:spcPct val="0"/>
        </a:spcAft>
        <a:defRPr sz="4400">
          <a:solidFill>
            <a:schemeClr val="bg1"/>
          </a:solidFill>
          <a:latin typeface="Tw Cen MT" pitchFamily="34" charset="0"/>
        </a:defRPr>
      </a:lvl6pPr>
      <a:lvl7pPr marL="914400" algn="l" rtl="0" fontAlgn="base">
        <a:spcBef>
          <a:spcPct val="0"/>
        </a:spcBef>
        <a:spcAft>
          <a:spcPct val="0"/>
        </a:spcAft>
        <a:defRPr sz="4400">
          <a:solidFill>
            <a:schemeClr val="bg1"/>
          </a:solidFill>
          <a:latin typeface="Tw Cen MT" pitchFamily="34" charset="0"/>
        </a:defRPr>
      </a:lvl7pPr>
      <a:lvl8pPr marL="1371600" algn="l" rtl="0" fontAlgn="base">
        <a:spcBef>
          <a:spcPct val="0"/>
        </a:spcBef>
        <a:spcAft>
          <a:spcPct val="0"/>
        </a:spcAft>
        <a:defRPr sz="4400">
          <a:solidFill>
            <a:schemeClr val="bg1"/>
          </a:solidFill>
          <a:latin typeface="Tw Cen MT" pitchFamily="34" charset="0"/>
        </a:defRPr>
      </a:lvl8pPr>
      <a:lvl9pPr marL="1828800" algn="l" rtl="0" fontAlgn="base">
        <a:spcBef>
          <a:spcPct val="0"/>
        </a:spcBef>
        <a:spcAft>
          <a:spcPct val="0"/>
        </a:spcAft>
        <a:defRPr sz="4400">
          <a:solidFill>
            <a:schemeClr val="bg1"/>
          </a:solidFill>
          <a:latin typeface="Tw Cen MT" pitchFamily="34" charset="0"/>
        </a:defRPr>
      </a:lvl9pPr>
    </p:titleStyle>
    <p:bodyStyle>
      <a:lvl1pPr marL="342900" indent="-342900" algn="l" rtl="0" fontAlgn="base">
        <a:spcBef>
          <a:spcPct val="20000"/>
        </a:spcBef>
        <a:spcAft>
          <a:spcPct val="0"/>
        </a:spcAft>
        <a:buFont typeface="Arial" charset="0"/>
        <a:buChar char="•"/>
        <a:defRPr sz="3200" kern="1200">
          <a:solidFill>
            <a:srgbClr val="0066CC"/>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rgbClr val="0066CC"/>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rgbClr val="0066CC"/>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rgbClr val="0066CC"/>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0066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78" name="Line 18"/>
          <p:cNvSpPr>
            <a:spLocks noChangeShapeType="1"/>
          </p:cNvSpPr>
          <p:nvPr/>
        </p:nvSpPr>
        <p:spPr bwMode="auto">
          <a:xfrm>
            <a:off x="157163" y="663575"/>
            <a:ext cx="8840787" cy="0"/>
          </a:xfrm>
          <a:prstGeom prst="line">
            <a:avLst/>
          </a:prstGeom>
          <a:noFill/>
          <a:ln w="28575">
            <a:solidFill>
              <a:srgbClr val="9D9D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5363" name="Rectangle 3"/>
          <p:cNvSpPr>
            <a:spLocks noGrp="1" noChangeArrowheads="1"/>
          </p:cNvSpPr>
          <p:nvPr>
            <p:ph type="title"/>
          </p:nvPr>
        </p:nvSpPr>
        <p:spPr bwMode="auto">
          <a:xfrm>
            <a:off x="582613" y="0"/>
            <a:ext cx="8464550" cy="62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5364" name="Rectangle 4"/>
          <p:cNvSpPr>
            <a:spLocks noGrp="1" noChangeArrowheads="1"/>
          </p:cNvSpPr>
          <p:nvPr>
            <p:ph type="body" idx="1"/>
          </p:nvPr>
        </p:nvSpPr>
        <p:spPr bwMode="auto">
          <a:xfrm>
            <a:off x="582613" y="1165225"/>
            <a:ext cx="8402637" cy="1036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0"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fr-FR" smtClean="0"/>
              <a:t>Click to edit Master text styles</a:t>
            </a:r>
          </a:p>
          <a:p>
            <a:pPr lvl="1"/>
            <a:r>
              <a:rPr lang="fr-FR" smtClean="0"/>
              <a:t>Second level</a:t>
            </a:r>
          </a:p>
          <a:p>
            <a:pPr lvl="2"/>
            <a:r>
              <a:rPr lang="fr-FR" smtClean="0"/>
              <a:t>Third level</a:t>
            </a:r>
          </a:p>
        </p:txBody>
      </p:sp>
      <p:sp>
        <p:nvSpPr>
          <p:cNvPr id="15372" name="Line 12"/>
          <p:cNvSpPr>
            <a:spLocks noChangeShapeType="1"/>
          </p:cNvSpPr>
          <p:nvPr/>
        </p:nvSpPr>
        <p:spPr bwMode="auto">
          <a:xfrm flipH="1">
            <a:off x="8996363" y="6330950"/>
            <a:ext cx="1587" cy="280988"/>
          </a:xfrm>
          <a:prstGeom prst="line">
            <a:avLst/>
          </a:prstGeom>
          <a:noFill/>
          <a:ln w="28575">
            <a:solidFill>
              <a:srgbClr val="4C6E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5373" name="Rectangle 13"/>
          <p:cNvSpPr>
            <a:spLocks noChangeArrowheads="1"/>
          </p:cNvSpPr>
          <p:nvPr/>
        </p:nvSpPr>
        <p:spPr bwMode="auto">
          <a:xfrm>
            <a:off x="8701088" y="6335713"/>
            <a:ext cx="282575" cy="304800"/>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1587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r" eaLnBrk="0" fontAlgn="base" hangingPunct="0">
              <a:lnSpc>
                <a:spcPct val="90000"/>
              </a:lnSpc>
              <a:spcBef>
                <a:spcPct val="0"/>
              </a:spcBef>
              <a:spcAft>
                <a:spcPct val="0"/>
              </a:spcAft>
            </a:pPr>
            <a:fld id="{9AD94FFB-F5C2-49BA-B2B0-40EF677D906A}" type="slidenum">
              <a:rPr lang="de-DE" sz="1000" b="1">
                <a:solidFill>
                  <a:srgbClr val="7F7F7F"/>
                </a:solidFill>
                <a:latin typeface="Arial" charset="0"/>
              </a:rPr>
              <a:pPr algn="r" eaLnBrk="0" fontAlgn="base" hangingPunct="0">
                <a:lnSpc>
                  <a:spcPct val="90000"/>
                </a:lnSpc>
                <a:spcBef>
                  <a:spcPct val="0"/>
                </a:spcBef>
                <a:spcAft>
                  <a:spcPct val="0"/>
                </a:spcAft>
              </a:pPr>
              <a:t>‹#›</a:t>
            </a:fld>
            <a:endParaRPr lang="de-DE" sz="1000">
              <a:solidFill>
                <a:srgbClr val="7F7F7F"/>
              </a:solidFill>
              <a:latin typeface="Arial" charset="0"/>
            </a:endParaRPr>
          </a:p>
        </p:txBody>
      </p:sp>
      <p:sp>
        <p:nvSpPr>
          <p:cNvPr id="15374" name="Line 14"/>
          <p:cNvSpPr>
            <a:spLocks noChangeShapeType="1"/>
          </p:cNvSpPr>
          <p:nvPr/>
        </p:nvSpPr>
        <p:spPr bwMode="auto">
          <a:xfrm flipH="1">
            <a:off x="531813" y="6597650"/>
            <a:ext cx="8466137" cy="0"/>
          </a:xfrm>
          <a:prstGeom prst="line">
            <a:avLst/>
          </a:prstGeom>
          <a:noFill/>
          <a:ln w="31750">
            <a:solidFill>
              <a:srgbClr val="4C6E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5375" name="Text Box 15"/>
          <p:cNvSpPr txBox="1">
            <a:spLocks noChangeArrowheads="1"/>
          </p:cNvSpPr>
          <p:nvPr userDrawn="1"/>
        </p:nvSpPr>
        <p:spPr bwMode="auto">
          <a:xfrm>
            <a:off x="430213" y="6586538"/>
            <a:ext cx="8102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fontAlgn="base">
              <a:spcBef>
                <a:spcPct val="0"/>
              </a:spcBef>
              <a:spcAft>
                <a:spcPct val="0"/>
              </a:spcAft>
            </a:pPr>
            <a:r>
              <a:rPr lang="fr-FR" sz="1200" i="1" smtClean="0">
                <a:solidFill>
                  <a:srgbClr val="4C6E8E"/>
                </a:solidFill>
              </a:rPr>
              <a:t>Belgian Road Research Centre</a:t>
            </a:r>
            <a:endParaRPr lang="nl-NL" sz="1200" i="1">
              <a:solidFill>
                <a:srgbClr val="4C6E8E"/>
              </a:solidFill>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46136" y="6640512"/>
            <a:ext cx="251814" cy="198415"/>
          </a:xfrm>
          <a:prstGeom prst="rect">
            <a:avLst/>
          </a:prstGeom>
        </p:spPr>
      </p:pic>
      <p:sp>
        <p:nvSpPr>
          <p:cNvPr id="12" name="Rectangle 11"/>
          <p:cNvSpPr>
            <a:spLocks noChangeArrowheads="1"/>
          </p:cNvSpPr>
          <p:nvPr userDrawn="1"/>
        </p:nvSpPr>
        <p:spPr bwMode="auto">
          <a:xfrm>
            <a:off x="0" y="0"/>
            <a:ext cx="455613" cy="6858000"/>
          </a:xfrm>
          <a:prstGeom prst="rect">
            <a:avLst/>
          </a:prstGeom>
          <a:gradFill rotWithShape="1">
            <a:gsLst>
              <a:gs pos="0">
                <a:srgbClr val="FFFFFF"/>
              </a:gs>
              <a:gs pos="100000">
                <a:srgbClr val="4C6E8E"/>
              </a:gs>
            </a:gsLst>
            <a:lin ang="5400000" scaled="1"/>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rebuchet MS" pitchFamily="34" charset="0"/>
                <a:cs typeface="Arial" charset="0"/>
              </a:defRPr>
            </a:lvl1pPr>
            <a:lvl2pPr marL="742950" indent="-285750" eaLnBrk="0" hangingPunct="0">
              <a:defRPr>
                <a:solidFill>
                  <a:schemeClr val="tx1"/>
                </a:solidFill>
                <a:latin typeface="Trebuchet MS" pitchFamily="34" charset="0"/>
                <a:cs typeface="Arial" charset="0"/>
              </a:defRPr>
            </a:lvl2pPr>
            <a:lvl3pPr marL="1143000" indent="-228600" eaLnBrk="0" hangingPunct="0">
              <a:defRPr>
                <a:solidFill>
                  <a:schemeClr val="tx1"/>
                </a:solidFill>
                <a:latin typeface="Trebuchet MS" pitchFamily="34" charset="0"/>
                <a:cs typeface="Arial" charset="0"/>
              </a:defRPr>
            </a:lvl3pPr>
            <a:lvl4pPr marL="1600200" indent="-228600" eaLnBrk="0" hangingPunct="0">
              <a:defRPr>
                <a:solidFill>
                  <a:schemeClr val="tx1"/>
                </a:solidFill>
                <a:latin typeface="Trebuchet MS" pitchFamily="34" charset="0"/>
                <a:cs typeface="Arial" charset="0"/>
              </a:defRPr>
            </a:lvl4pPr>
            <a:lvl5pPr marL="2057400" indent="-228600" eaLnBrk="0" hangingPunct="0">
              <a:defRPr>
                <a:solidFill>
                  <a:schemeClr val="tx1"/>
                </a:solidFill>
                <a:latin typeface="Trebuchet MS" pitchFamily="34" charset="0"/>
                <a:cs typeface="Arial" charset="0"/>
              </a:defRPr>
            </a:lvl5pPr>
            <a:lvl6pPr marL="2514600" indent="-228600" algn="ctr" eaLnBrk="0" fontAlgn="base" hangingPunct="0">
              <a:spcBef>
                <a:spcPct val="0"/>
              </a:spcBef>
              <a:spcAft>
                <a:spcPct val="0"/>
              </a:spcAft>
              <a:defRPr>
                <a:solidFill>
                  <a:schemeClr val="tx1"/>
                </a:solidFill>
                <a:latin typeface="Trebuchet MS" pitchFamily="34" charset="0"/>
                <a:cs typeface="Arial" charset="0"/>
              </a:defRPr>
            </a:lvl6pPr>
            <a:lvl7pPr marL="2971800" indent="-228600" algn="ctr" eaLnBrk="0" fontAlgn="base" hangingPunct="0">
              <a:spcBef>
                <a:spcPct val="0"/>
              </a:spcBef>
              <a:spcAft>
                <a:spcPct val="0"/>
              </a:spcAft>
              <a:defRPr>
                <a:solidFill>
                  <a:schemeClr val="tx1"/>
                </a:solidFill>
                <a:latin typeface="Trebuchet MS" pitchFamily="34" charset="0"/>
                <a:cs typeface="Arial" charset="0"/>
              </a:defRPr>
            </a:lvl7pPr>
            <a:lvl8pPr marL="3429000" indent="-228600" algn="ctr" eaLnBrk="0" fontAlgn="base" hangingPunct="0">
              <a:spcBef>
                <a:spcPct val="0"/>
              </a:spcBef>
              <a:spcAft>
                <a:spcPct val="0"/>
              </a:spcAft>
              <a:defRPr>
                <a:solidFill>
                  <a:schemeClr val="tx1"/>
                </a:solidFill>
                <a:latin typeface="Trebuchet MS" pitchFamily="34" charset="0"/>
                <a:cs typeface="Arial" charset="0"/>
              </a:defRPr>
            </a:lvl8pPr>
            <a:lvl9pPr marL="3886200" indent="-228600" algn="ctr" eaLnBrk="0" fontAlgn="base" hangingPunct="0">
              <a:spcBef>
                <a:spcPct val="0"/>
              </a:spcBef>
              <a:spcAft>
                <a:spcPct val="0"/>
              </a:spcAft>
              <a:defRPr>
                <a:solidFill>
                  <a:schemeClr val="tx1"/>
                </a:solidFill>
                <a:latin typeface="Trebuchet MS" pitchFamily="34" charset="0"/>
                <a:cs typeface="Arial" charset="0"/>
              </a:defRPr>
            </a:lvl9pPr>
          </a:lstStyle>
          <a:p>
            <a:pPr eaLnBrk="1" fontAlgn="base" hangingPunct="1">
              <a:spcBef>
                <a:spcPct val="0"/>
              </a:spcBef>
              <a:spcAft>
                <a:spcPct val="0"/>
              </a:spcAft>
              <a:defRPr/>
            </a:pPr>
            <a:endParaRPr lang="nl-BE" altLang="nl-BE" sz="2400" smtClean="0">
              <a:solidFill>
                <a:srgbClr val="000000"/>
              </a:solidFill>
              <a:latin typeface="Times New Roman" pitchFamily="18" charset="0"/>
            </a:endParaRPr>
          </a:p>
        </p:txBody>
      </p:sp>
    </p:spTree>
    <p:extLst>
      <p:ext uri="{BB962C8B-B14F-4D97-AF65-F5344CB8AC3E}">
        <p14:creationId xmlns:p14="http://schemas.microsoft.com/office/powerpoint/2010/main" val="1042235200"/>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rtl="0" fontAlgn="base">
        <a:lnSpc>
          <a:spcPct val="80000"/>
        </a:lnSpc>
        <a:spcBef>
          <a:spcPct val="0"/>
        </a:spcBef>
        <a:spcAft>
          <a:spcPct val="0"/>
        </a:spcAft>
        <a:defRPr sz="2400" b="1" i="1">
          <a:solidFill>
            <a:srgbClr val="9D9D08"/>
          </a:solidFill>
          <a:latin typeface="+mj-lt"/>
          <a:ea typeface="+mj-ea"/>
          <a:cs typeface="+mj-cs"/>
        </a:defRPr>
      </a:lvl1pPr>
      <a:lvl2pPr algn="l" rtl="0" fontAlgn="base">
        <a:lnSpc>
          <a:spcPct val="80000"/>
        </a:lnSpc>
        <a:spcBef>
          <a:spcPct val="0"/>
        </a:spcBef>
        <a:spcAft>
          <a:spcPct val="0"/>
        </a:spcAft>
        <a:defRPr sz="2400" b="1" i="1">
          <a:solidFill>
            <a:srgbClr val="4D4D4D"/>
          </a:solidFill>
          <a:latin typeface="Trebuchet MS" pitchFamily="34" charset="0"/>
          <a:cs typeface="Arial" charset="0"/>
        </a:defRPr>
      </a:lvl2pPr>
      <a:lvl3pPr algn="l" rtl="0" fontAlgn="base">
        <a:lnSpc>
          <a:spcPct val="80000"/>
        </a:lnSpc>
        <a:spcBef>
          <a:spcPct val="0"/>
        </a:spcBef>
        <a:spcAft>
          <a:spcPct val="0"/>
        </a:spcAft>
        <a:defRPr sz="2400" b="1" i="1">
          <a:solidFill>
            <a:srgbClr val="4D4D4D"/>
          </a:solidFill>
          <a:latin typeface="Trebuchet MS" pitchFamily="34" charset="0"/>
          <a:cs typeface="Arial" charset="0"/>
        </a:defRPr>
      </a:lvl3pPr>
      <a:lvl4pPr algn="l" rtl="0" fontAlgn="base">
        <a:lnSpc>
          <a:spcPct val="80000"/>
        </a:lnSpc>
        <a:spcBef>
          <a:spcPct val="0"/>
        </a:spcBef>
        <a:spcAft>
          <a:spcPct val="0"/>
        </a:spcAft>
        <a:defRPr sz="2400" b="1" i="1">
          <a:solidFill>
            <a:srgbClr val="4D4D4D"/>
          </a:solidFill>
          <a:latin typeface="Trebuchet MS" pitchFamily="34" charset="0"/>
          <a:cs typeface="Arial" charset="0"/>
        </a:defRPr>
      </a:lvl4pPr>
      <a:lvl5pPr algn="l" rtl="0" fontAlgn="base">
        <a:lnSpc>
          <a:spcPct val="80000"/>
        </a:lnSpc>
        <a:spcBef>
          <a:spcPct val="0"/>
        </a:spcBef>
        <a:spcAft>
          <a:spcPct val="0"/>
        </a:spcAft>
        <a:defRPr sz="2400" b="1" i="1">
          <a:solidFill>
            <a:srgbClr val="4D4D4D"/>
          </a:solidFill>
          <a:latin typeface="Trebuchet MS" pitchFamily="34" charset="0"/>
          <a:cs typeface="Arial" charset="0"/>
        </a:defRPr>
      </a:lvl5pPr>
      <a:lvl6pPr marL="457200" algn="l" rtl="0" fontAlgn="base">
        <a:lnSpc>
          <a:spcPct val="80000"/>
        </a:lnSpc>
        <a:spcBef>
          <a:spcPct val="0"/>
        </a:spcBef>
        <a:spcAft>
          <a:spcPct val="0"/>
        </a:spcAft>
        <a:defRPr sz="2400" b="1" i="1">
          <a:solidFill>
            <a:srgbClr val="4D4D4D"/>
          </a:solidFill>
          <a:latin typeface="Trebuchet MS" pitchFamily="34" charset="0"/>
          <a:cs typeface="Arial" charset="0"/>
        </a:defRPr>
      </a:lvl6pPr>
      <a:lvl7pPr marL="914400" algn="l" rtl="0" fontAlgn="base">
        <a:lnSpc>
          <a:spcPct val="80000"/>
        </a:lnSpc>
        <a:spcBef>
          <a:spcPct val="0"/>
        </a:spcBef>
        <a:spcAft>
          <a:spcPct val="0"/>
        </a:spcAft>
        <a:defRPr sz="2400" b="1" i="1">
          <a:solidFill>
            <a:srgbClr val="4D4D4D"/>
          </a:solidFill>
          <a:latin typeface="Trebuchet MS" pitchFamily="34" charset="0"/>
          <a:cs typeface="Arial" charset="0"/>
        </a:defRPr>
      </a:lvl7pPr>
      <a:lvl8pPr marL="1371600" algn="l" rtl="0" fontAlgn="base">
        <a:lnSpc>
          <a:spcPct val="80000"/>
        </a:lnSpc>
        <a:spcBef>
          <a:spcPct val="0"/>
        </a:spcBef>
        <a:spcAft>
          <a:spcPct val="0"/>
        </a:spcAft>
        <a:defRPr sz="2400" b="1" i="1">
          <a:solidFill>
            <a:srgbClr val="4D4D4D"/>
          </a:solidFill>
          <a:latin typeface="Trebuchet MS" pitchFamily="34" charset="0"/>
          <a:cs typeface="Arial" charset="0"/>
        </a:defRPr>
      </a:lvl8pPr>
      <a:lvl9pPr marL="1828800" algn="l" rtl="0" fontAlgn="base">
        <a:lnSpc>
          <a:spcPct val="80000"/>
        </a:lnSpc>
        <a:spcBef>
          <a:spcPct val="0"/>
        </a:spcBef>
        <a:spcAft>
          <a:spcPct val="0"/>
        </a:spcAft>
        <a:defRPr sz="2400" b="1" i="1">
          <a:solidFill>
            <a:srgbClr val="4D4D4D"/>
          </a:solidFill>
          <a:latin typeface="Trebuchet MS" pitchFamily="34" charset="0"/>
          <a:cs typeface="Arial" charset="0"/>
        </a:defRPr>
      </a:lvl9pPr>
    </p:titleStyle>
    <p:bodyStyle>
      <a:lvl1pPr marL="179388" indent="-179388" algn="l" rtl="0" fontAlgn="base">
        <a:spcBef>
          <a:spcPct val="0"/>
        </a:spcBef>
        <a:spcAft>
          <a:spcPct val="0"/>
        </a:spcAft>
        <a:buClr>
          <a:srgbClr val="9D9D08"/>
        </a:buClr>
        <a:buSzPct val="80000"/>
        <a:buFont typeface="Wingdings" pitchFamily="2" charset="2"/>
        <a:buChar char="§"/>
        <a:defRPr sz="2200">
          <a:solidFill>
            <a:srgbClr val="00305E"/>
          </a:solidFill>
          <a:latin typeface="+mn-lt"/>
          <a:ea typeface="+mn-ea"/>
          <a:cs typeface="+mn-cs"/>
        </a:defRPr>
      </a:lvl1pPr>
      <a:lvl2pPr marL="539750" indent="-180975" algn="l" rtl="0" fontAlgn="base">
        <a:spcBef>
          <a:spcPct val="0"/>
        </a:spcBef>
        <a:spcAft>
          <a:spcPct val="0"/>
        </a:spcAft>
        <a:buClr>
          <a:srgbClr val="9D9D08"/>
        </a:buClr>
        <a:buSzPct val="80000"/>
        <a:buFont typeface="Wingdings" pitchFamily="2" charset="2"/>
        <a:buChar char="§"/>
        <a:defRPr sz="2000">
          <a:solidFill>
            <a:srgbClr val="00305E"/>
          </a:solidFill>
          <a:latin typeface="+mn-lt"/>
          <a:cs typeface="+mn-cs"/>
        </a:defRPr>
      </a:lvl2pPr>
      <a:lvl3pPr marL="898525" indent="-179388" algn="l" rtl="0" fontAlgn="base">
        <a:spcBef>
          <a:spcPct val="0"/>
        </a:spcBef>
        <a:spcAft>
          <a:spcPct val="0"/>
        </a:spcAft>
        <a:buClr>
          <a:srgbClr val="9D9D08"/>
        </a:buClr>
        <a:buSzPct val="80000"/>
        <a:buFont typeface="Wingdings" pitchFamily="2" charset="2"/>
        <a:buChar char="§"/>
        <a:defRPr sz="1800">
          <a:solidFill>
            <a:srgbClr val="00305E"/>
          </a:solidFill>
          <a:latin typeface="+mn-lt"/>
          <a:cs typeface="+mn-cs"/>
        </a:defRPr>
      </a:lvl3pPr>
      <a:lvl4pPr marL="1957388" indent="-342900" algn="l" rtl="0" fontAlgn="base">
        <a:spcBef>
          <a:spcPct val="0"/>
        </a:spcBef>
        <a:spcAft>
          <a:spcPct val="0"/>
        </a:spcAft>
        <a:buClr>
          <a:srgbClr val="008000"/>
        </a:buClr>
        <a:buSzPct val="80000"/>
        <a:buFont typeface="Wingdings" pitchFamily="2" charset="2"/>
        <a:buChar char="§"/>
        <a:defRPr sz="1700" b="1">
          <a:solidFill>
            <a:srgbClr val="000000"/>
          </a:solidFill>
          <a:latin typeface="+mn-lt"/>
          <a:cs typeface="+mn-cs"/>
        </a:defRPr>
      </a:lvl4pPr>
      <a:lvl5pPr marL="2479675" indent="-342900" algn="l" rtl="0" fontAlgn="base">
        <a:spcBef>
          <a:spcPct val="0"/>
        </a:spcBef>
        <a:spcAft>
          <a:spcPct val="0"/>
        </a:spcAft>
        <a:buClr>
          <a:srgbClr val="008000"/>
        </a:buClr>
        <a:buSzPct val="80000"/>
        <a:buFont typeface="Wingdings" pitchFamily="2" charset="2"/>
        <a:buChar char="§"/>
        <a:defRPr sz="1700" b="1">
          <a:solidFill>
            <a:srgbClr val="000000"/>
          </a:solidFill>
          <a:latin typeface="+mn-lt"/>
          <a:cs typeface="+mn-cs"/>
        </a:defRPr>
      </a:lvl5pPr>
      <a:lvl6pPr marL="2936875" indent="-342900" algn="l" rtl="0" fontAlgn="base">
        <a:spcBef>
          <a:spcPct val="0"/>
        </a:spcBef>
        <a:spcAft>
          <a:spcPct val="0"/>
        </a:spcAft>
        <a:buClr>
          <a:srgbClr val="008000"/>
        </a:buClr>
        <a:buSzPct val="80000"/>
        <a:buFont typeface="Wingdings" pitchFamily="2" charset="2"/>
        <a:buChar char="§"/>
        <a:defRPr sz="1700" b="1">
          <a:solidFill>
            <a:srgbClr val="000000"/>
          </a:solidFill>
          <a:latin typeface="+mn-lt"/>
          <a:cs typeface="+mn-cs"/>
        </a:defRPr>
      </a:lvl6pPr>
      <a:lvl7pPr marL="3394075" indent="-342900" algn="l" rtl="0" fontAlgn="base">
        <a:spcBef>
          <a:spcPct val="0"/>
        </a:spcBef>
        <a:spcAft>
          <a:spcPct val="0"/>
        </a:spcAft>
        <a:buClr>
          <a:srgbClr val="008000"/>
        </a:buClr>
        <a:buSzPct val="80000"/>
        <a:buFont typeface="Wingdings" pitchFamily="2" charset="2"/>
        <a:buChar char="§"/>
        <a:defRPr sz="1700" b="1">
          <a:solidFill>
            <a:srgbClr val="000000"/>
          </a:solidFill>
          <a:latin typeface="+mn-lt"/>
          <a:cs typeface="+mn-cs"/>
        </a:defRPr>
      </a:lvl7pPr>
      <a:lvl8pPr marL="3851275" indent="-342900" algn="l" rtl="0" fontAlgn="base">
        <a:spcBef>
          <a:spcPct val="0"/>
        </a:spcBef>
        <a:spcAft>
          <a:spcPct val="0"/>
        </a:spcAft>
        <a:buClr>
          <a:srgbClr val="008000"/>
        </a:buClr>
        <a:buSzPct val="80000"/>
        <a:buFont typeface="Wingdings" pitchFamily="2" charset="2"/>
        <a:buChar char="§"/>
        <a:defRPr sz="1700" b="1">
          <a:solidFill>
            <a:srgbClr val="000000"/>
          </a:solidFill>
          <a:latin typeface="+mn-lt"/>
          <a:cs typeface="+mn-cs"/>
        </a:defRPr>
      </a:lvl8pPr>
      <a:lvl9pPr marL="4308475" indent="-342900" algn="l" rtl="0" fontAlgn="base">
        <a:spcBef>
          <a:spcPct val="0"/>
        </a:spcBef>
        <a:spcAft>
          <a:spcPct val="0"/>
        </a:spcAft>
        <a:buClr>
          <a:srgbClr val="008000"/>
        </a:buClr>
        <a:buSzPct val="80000"/>
        <a:buFont typeface="Wingdings" pitchFamily="2" charset="2"/>
        <a:buChar char="§"/>
        <a:defRPr sz="1700" b="1">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1.x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mailto:manfred.haider@ait.ac.at" TargetMode="External"/><Relationship Id="rId2" Type="http://schemas.openxmlformats.org/officeDocument/2006/relationships/hyperlink" Target="mailto:ulf.sandberg@vti.se"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691680" y="3429000"/>
            <a:ext cx="5760640" cy="1015663"/>
          </a:xfrm>
          <a:prstGeom prst="rect">
            <a:avLst/>
          </a:prstGeom>
          <a:noFill/>
        </p:spPr>
        <p:txBody>
          <a:bodyPr wrap="square" rtlCol="0">
            <a:spAutoFit/>
          </a:bodyPr>
          <a:lstStyle/>
          <a:p>
            <a:pPr algn="ctr"/>
            <a:r>
              <a:rPr lang="sv-SE" sz="2000" dirty="0" smtClean="0">
                <a:latin typeface="Calibri" panose="020F0502020204030204" pitchFamily="34" charset="0"/>
              </a:rPr>
              <a:t>By </a:t>
            </a:r>
            <a:r>
              <a:rPr lang="sv-SE" sz="2000" b="1" dirty="0" smtClean="0">
                <a:latin typeface="Calibri" panose="020F0502020204030204" pitchFamily="34" charset="0"/>
              </a:rPr>
              <a:t>Ulf Sandberg</a:t>
            </a:r>
          </a:p>
          <a:p>
            <a:pPr algn="ctr"/>
            <a:r>
              <a:rPr lang="sv-SE" sz="2000" dirty="0">
                <a:latin typeface="Calibri" panose="020F0502020204030204" pitchFamily="34" charset="0"/>
              </a:rPr>
              <a:t>S</a:t>
            </a:r>
            <a:r>
              <a:rPr lang="sv-SE" sz="2000" dirty="0" smtClean="0">
                <a:latin typeface="Calibri" panose="020F0502020204030204" pitchFamily="34" charset="0"/>
              </a:rPr>
              <a:t>wedish National Road and Transport Research </a:t>
            </a:r>
            <a:r>
              <a:rPr lang="sv-SE" sz="2000" dirty="0" err="1" smtClean="0">
                <a:latin typeface="Calibri" panose="020F0502020204030204" pitchFamily="34" charset="0"/>
              </a:rPr>
              <a:t>Institute</a:t>
            </a:r>
            <a:r>
              <a:rPr lang="sv-SE" sz="2000" dirty="0" smtClean="0">
                <a:latin typeface="Calibri" panose="020F0502020204030204" pitchFamily="34" charset="0"/>
              </a:rPr>
              <a:t> (VTI), Linköping, Sweden</a:t>
            </a:r>
            <a:endParaRPr lang="en-GB" sz="2000" dirty="0">
              <a:latin typeface="Calibri" panose="020F0502020204030204" pitchFamily="34" charset="0"/>
            </a:endParaRPr>
          </a:p>
        </p:txBody>
      </p:sp>
      <p:sp>
        <p:nvSpPr>
          <p:cNvPr id="3" name="textruta 2"/>
          <p:cNvSpPr txBox="1"/>
          <p:nvPr/>
        </p:nvSpPr>
        <p:spPr>
          <a:xfrm>
            <a:off x="1475656" y="5661248"/>
            <a:ext cx="6120680" cy="707886"/>
          </a:xfrm>
          <a:prstGeom prst="rect">
            <a:avLst/>
          </a:prstGeom>
          <a:noFill/>
        </p:spPr>
        <p:txBody>
          <a:bodyPr wrap="square" rtlCol="0">
            <a:spAutoFit/>
          </a:bodyPr>
          <a:lstStyle/>
          <a:p>
            <a:pPr algn="ctr"/>
            <a:r>
              <a:rPr lang="sv-SE" sz="2000" dirty="0" smtClean="0">
                <a:latin typeface="Calibri" panose="020F0502020204030204" pitchFamily="34" charset="0"/>
              </a:rPr>
              <a:t>Presentation at LEO </a:t>
            </a:r>
            <a:r>
              <a:rPr lang="nn-NO" sz="2000" dirty="0" smtClean="0">
                <a:latin typeface="Calibri" panose="020F0502020204030204" pitchFamily="34" charset="0"/>
              </a:rPr>
              <a:t>International Seminar</a:t>
            </a:r>
          </a:p>
          <a:p>
            <a:pPr algn="ctr"/>
            <a:r>
              <a:rPr lang="nn-NO" sz="2000" dirty="0" smtClean="0">
                <a:latin typeface="Calibri" panose="020F0502020204030204" pitchFamily="34" charset="0"/>
              </a:rPr>
              <a:t>Oslo, Norway, 2 June 2016</a:t>
            </a:r>
            <a:r>
              <a:rPr lang="sv-SE" sz="2000" dirty="0" smtClean="0">
                <a:latin typeface="Calibri" panose="020F0502020204030204" pitchFamily="34" charset="0"/>
              </a:rPr>
              <a:t> </a:t>
            </a:r>
            <a:endParaRPr lang="en-GB" sz="2000" dirty="0">
              <a:latin typeface="Calibri" panose="020F0502020204030204" pitchFamily="34" charset="0"/>
            </a:endParaRPr>
          </a:p>
        </p:txBody>
      </p:sp>
    </p:spTree>
    <p:extLst>
      <p:ext uri="{BB962C8B-B14F-4D97-AF65-F5344CB8AC3E}">
        <p14:creationId xmlns:p14="http://schemas.microsoft.com/office/powerpoint/2010/main" val="490306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3568" y="692696"/>
            <a:ext cx="7772400" cy="576064"/>
          </a:xfrm>
        </p:spPr>
        <p:txBody>
          <a:bodyPr/>
          <a:lstStyle/>
          <a:p>
            <a:r>
              <a:rPr lang="en-GB" sz="2200" b="1" kern="0" dirty="0">
                <a:solidFill>
                  <a:srgbClr val="000000"/>
                </a:solidFill>
                <a:effectLst/>
                <a:latin typeface="Verdana"/>
              </a:rPr>
              <a:t>Skid resistance tests</a:t>
            </a:r>
            <a:endParaRPr lang="pl-PL" dirty="0"/>
          </a:p>
        </p:txBody>
      </p:sp>
      <p:sp>
        <p:nvSpPr>
          <p:cNvPr id="6" name="Espace réservé du contenu 2"/>
          <p:cNvSpPr txBox="1">
            <a:spLocks/>
          </p:cNvSpPr>
          <p:nvPr/>
        </p:nvSpPr>
        <p:spPr bwMode="gray">
          <a:xfrm>
            <a:off x="827584" y="1412775"/>
            <a:ext cx="7426027" cy="352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90500" indent="-190500" algn="l" rtl="0" eaLnBrk="1" fontAlgn="base" hangingPunct="1">
              <a:spcBef>
                <a:spcPct val="60000"/>
              </a:spcBef>
              <a:spcAft>
                <a:spcPct val="0"/>
              </a:spcAft>
              <a:buClr>
                <a:schemeClr val="accent1"/>
              </a:buClr>
              <a:buFont typeface="Wingdings" pitchFamily="2" charset="2"/>
              <a:buChar char="§"/>
              <a:defRPr sz="2000">
                <a:solidFill>
                  <a:schemeClr val="tx1"/>
                </a:solidFill>
                <a:latin typeface="+mn-lt"/>
                <a:ea typeface="+mn-ea"/>
                <a:cs typeface="+mn-cs"/>
              </a:defRPr>
            </a:lvl1pPr>
            <a:lvl2pPr marL="381000" indent="-188913" algn="l" rtl="0" eaLnBrk="1" fontAlgn="base" hangingPunct="1">
              <a:spcBef>
                <a:spcPct val="30000"/>
              </a:spcBef>
              <a:spcAft>
                <a:spcPct val="0"/>
              </a:spcAft>
              <a:buClr>
                <a:schemeClr val="accent1"/>
              </a:buClr>
              <a:buChar char="-"/>
              <a:defRPr>
                <a:solidFill>
                  <a:schemeClr val="tx1"/>
                </a:solidFill>
                <a:latin typeface="+mn-lt"/>
              </a:defRPr>
            </a:lvl2pPr>
            <a:lvl3pPr marL="561975" indent="-179388" algn="l" rtl="0" eaLnBrk="1" fontAlgn="base" hangingPunct="1">
              <a:spcBef>
                <a:spcPct val="30000"/>
              </a:spcBef>
              <a:spcAft>
                <a:spcPct val="0"/>
              </a:spcAft>
              <a:buClr>
                <a:schemeClr val="accent1"/>
              </a:buClr>
              <a:buChar char="-"/>
              <a:defRPr sz="1600">
                <a:solidFill>
                  <a:schemeClr val="tx1"/>
                </a:solidFill>
                <a:latin typeface="+mn-lt"/>
              </a:defRPr>
            </a:lvl3pPr>
            <a:lvl4pPr marL="768350" indent="-204788" algn="l" rtl="0" eaLnBrk="1" fontAlgn="base" hangingPunct="1">
              <a:spcBef>
                <a:spcPct val="30000"/>
              </a:spcBef>
              <a:spcAft>
                <a:spcPct val="0"/>
              </a:spcAft>
              <a:buClr>
                <a:schemeClr val="accent1"/>
              </a:buClr>
              <a:buChar char="-"/>
              <a:defRPr sz="1400">
                <a:solidFill>
                  <a:schemeClr val="tx1"/>
                </a:solidFill>
                <a:latin typeface="+mn-lt"/>
              </a:defRPr>
            </a:lvl4pPr>
            <a:lvl5pPr marL="1050925" indent="-168275" algn="l" rtl="0" eaLnBrk="1" fontAlgn="base" hangingPunct="1">
              <a:spcBef>
                <a:spcPct val="40000"/>
              </a:spcBef>
              <a:spcAft>
                <a:spcPct val="0"/>
              </a:spcAft>
              <a:buClr>
                <a:schemeClr val="accent1"/>
              </a:buClr>
              <a:buChar char="»"/>
              <a:defRPr sz="1200">
                <a:solidFill>
                  <a:schemeClr val="tx1"/>
                </a:solidFill>
                <a:latin typeface="+mn-lt"/>
              </a:defRPr>
            </a:lvl5pPr>
            <a:lvl6pPr marL="15081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9pPr>
          </a:lstStyle>
          <a:p>
            <a:pPr>
              <a:buClr>
                <a:srgbClr val="0061B2"/>
              </a:buClr>
            </a:pPr>
            <a:r>
              <a:rPr lang="en-GB" kern="0" dirty="0" smtClean="0">
                <a:solidFill>
                  <a:srgbClr val="000000"/>
                </a:solidFill>
                <a:latin typeface="Calibri" panose="020F0502020204030204" pitchFamily="34" charset="0"/>
                <a:ea typeface="SimHei" panose="02010609060101010101" pitchFamily="49" charset="-122"/>
              </a:rPr>
              <a:t>First round of testing completed May 2014</a:t>
            </a:r>
          </a:p>
          <a:p>
            <a:pPr lvl="2">
              <a:buClr>
                <a:srgbClr val="0061B2"/>
              </a:buClr>
            </a:pPr>
            <a:r>
              <a:rPr lang="en-GB" sz="2000" kern="0" dirty="0" smtClean="0">
                <a:solidFill>
                  <a:srgbClr val="000000"/>
                </a:solidFill>
                <a:latin typeface="Calibri" panose="020F0502020204030204" pitchFamily="34" charset="0"/>
                <a:ea typeface="SimHei" panose="02010609060101010101" pitchFamily="49" charset="-122"/>
              </a:rPr>
              <a:t>11 devices</a:t>
            </a:r>
          </a:p>
          <a:p>
            <a:pPr lvl="3">
              <a:buClr>
                <a:srgbClr val="0061B2"/>
              </a:buClr>
            </a:pPr>
            <a:r>
              <a:rPr lang="en-GB" sz="2000" kern="0" dirty="0" smtClean="0">
                <a:solidFill>
                  <a:srgbClr val="000000"/>
                </a:solidFill>
                <a:latin typeface="Calibri" panose="020F0502020204030204" pitchFamily="34" charset="0"/>
                <a:ea typeface="SimHei" panose="02010609060101010101" pitchFamily="49" charset="-122"/>
              </a:rPr>
              <a:t>5 Side-force</a:t>
            </a:r>
          </a:p>
          <a:p>
            <a:pPr lvl="3">
              <a:buClr>
                <a:srgbClr val="0061B2"/>
              </a:buClr>
            </a:pPr>
            <a:r>
              <a:rPr lang="en-GB" sz="2000" kern="0" dirty="0" smtClean="0">
                <a:solidFill>
                  <a:srgbClr val="000000"/>
                </a:solidFill>
                <a:latin typeface="Calibri" panose="020F0502020204030204" pitchFamily="34" charset="0"/>
                <a:ea typeface="SimHei" panose="02010609060101010101" pitchFamily="49" charset="-122"/>
              </a:rPr>
              <a:t>6 Longitudinal, </a:t>
            </a:r>
            <a:r>
              <a:rPr lang="en-GB" sz="2000" kern="0" dirty="0">
                <a:solidFill>
                  <a:srgbClr val="000000"/>
                </a:solidFill>
                <a:latin typeface="Calibri" panose="020F0502020204030204" pitchFamily="34" charset="0"/>
                <a:ea typeface="SimHei" panose="02010609060101010101" pitchFamily="49" charset="-122"/>
              </a:rPr>
              <a:t>fixed </a:t>
            </a:r>
            <a:r>
              <a:rPr lang="en-GB" sz="2000" kern="0" dirty="0" smtClean="0">
                <a:solidFill>
                  <a:srgbClr val="000000"/>
                </a:solidFill>
                <a:latin typeface="Calibri" panose="020F0502020204030204" pitchFamily="34" charset="0"/>
                <a:ea typeface="SimHei" panose="02010609060101010101" pitchFamily="49" charset="-122"/>
              </a:rPr>
              <a:t>slip</a:t>
            </a:r>
          </a:p>
          <a:p>
            <a:pPr>
              <a:buClr>
                <a:srgbClr val="0061B2"/>
              </a:buClr>
            </a:pPr>
            <a:r>
              <a:rPr lang="en-GB" kern="0" dirty="0" smtClean="0">
                <a:solidFill>
                  <a:srgbClr val="000000"/>
                </a:solidFill>
                <a:latin typeface="Calibri" panose="020F0502020204030204" pitchFamily="34" charset="0"/>
                <a:ea typeface="SimHei" panose="02010609060101010101" pitchFamily="49" charset="-122"/>
              </a:rPr>
              <a:t>Second round </a:t>
            </a:r>
            <a:r>
              <a:rPr lang="en-GB" kern="0" dirty="0">
                <a:solidFill>
                  <a:srgbClr val="000000"/>
                </a:solidFill>
                <a:latin typeface="Calibri" panose="020F0502020204030204" pitchFamily="34" charset="0"/>
                <a:ea typeface="SimHei" panose="02010609060101010101" pitchFamily="49" charset="-122"/>
              </a:rPr>
              <a:t>of testing completed </a:t>
            </a:r>
            <a:r>
              <a:rPr lang="en-GB" kern="0" dirty="0" smtClean="0">
                <a:solidFill>
                  <a:srgbClr val="000000"/>
                </a:solidFill>
                <a:latin typeface="Calibri" panose="020F0502020204030204" pitchFamily="34" charset="0"/>
                <a:ea typeface="SimHei" panose="02010609060101010101" pitchFamily="49" charset="-122"/>
              </a:rPr>
              <a:t>April 2015</a:t>
            </a:r>
            <a:endParaRPr lang="en-GB" kern="0" dirty="0">
              <a:solidFill>
                <a:srgbClr val="000000"/>
              </a:solidFill>
              <a:latin typeface="Calibri" panose="020F0502020204030204" pitchFamily="34" charset="0"/>
              <a:ea typeface="SimHei" panose="02010609060101010101" pitchFamily="49" charset="-122"/>
            </a:endParaRPr>
          </a:p>
          <a:p>
            <a:pPr lvl="2">
              <a:buClr>
                <a:srgbClr val="0061B2"/>
              </a:buClr>
            </a:pPr>
            <a:r>
              <a:rPr lang="en-GB" sz="2000" kern="0" dirty="0" smtClean="0">
                <a:solidFill>
                  <a:srgbClr val="000000"/>
                </a:solidFill>
                <a:latin typeface="Calibri" panose="020F0502020204030204" pitchFamily="34" charset="0"/>
                <a:ea typeface="SimHei" panose="02010609060101010101" pitchFamily="49" charset="-122"/>
              </a:rPr>
              <a:t>18 </a:t>
            </a:r>
            <a:r>
              <a:rPr lang="en-GB" sz="2000" kern="0" dirty="0">
                <a:solidFill>
                  <a:srgbClr val="000000"/>
                </a:solidFill>
                <a:latin typeface="Calibri" panose="020F0502020204030204" pitchFamily="34" charset="0"/>
                <a:ea typeface="SimHei" panose="02010609060101010101" pitchFamily="49" charset="-122"/>
              </a:rPr>
              <a:t>devices</a:t>
            </a:r>
          </a:p>
          <a:p>
            <a:pPr lvl="3">
              <a:buClr>
                <a:srgbClr val="0061B2"/>
              </a:buClr>
            </a:pPr>
            <a:r>
              <a:rPr lang="en-GB" sz="2000" kern="0" dirty="0" smtClean="0">
                <a:solidFill>
                  <a:srgbClr val="000000"/>
                </a:solidFill>
                <a:latin typeface="Calibri" panose="020F0502020204030204" pitchFamily="34" charset="0"/>
                <a:ea typeface="SimHei" panose="02010609060101010101" pitchFamily="49" charset="-122"/>
              </a:rPr>
              <a:t>8 </a:t>
            </a:r>
            <a:r>
              <a:rPr lang="en-GB" sz="2000" kern="0" dirty="0">
                <a:solidFill>
                  <a:srgbClr val="000000"/>
                </a:solidFill>
                <a:latin typeface="Calibri" panose="020F0502020204030204" pitchFamily="34" charset="0"/>
                <a:ea typeface="SimHei" panose="02010609060101010101" pitchFamily="49" charset="-122"/>
              </a:rPr>
              <a:t>Side-force</a:t>
            </a:r>
          </a:p>
          <a:p>
            <a:pPr lvl="3">
              <a:buClr>
                <a:srgbClr val="0061B2"/>
              </a:buClr>
            </a:pPr>
            <a:r>
              <a:rPr lang="en-GB" sz="2000" kern="0" dirty="0" smtClean="0">
                <a:solidFill>
                  <a:srgbClr val="000000"/>
                </a:solidFill>
                <a:latin typeface="Calibri" panose="020F0502020204030204" pitchFamily="34" charset="0"/>
                <a:ea typeface="SimHei" panose="02010609060101010101" pitchFamily="49" charset="-122"/>
              </a:rPr>
              <a:t>10 Longitudinal, </a:t>
            </a:r>
            <a:r>
              <a:rPr lang="en-GB" sz="2000" kern="0" dirty="0">
                <a:solidFill>
                  <a:srgbClr val="000000"/>
                </a:solidFill>
                <a:latin typeface="Calibri" panose="020F0502020204030204" pitchFamily="34" charset="0"/>
                <a:ea typeface="SimHei" panose="02010609060101010101" pitchFamily="49" charset="-122"/>
              </a:rPr>
              <a:t>fixed </a:t>
            </a:r>
            <a:r>
              <a:rPr lang="en-GB" sz="2000" kern="0" dirty="0" smtClean="0">
                <a:solidFill>
                  <a:srgbClr val="000000"/>
                </a:solidFill>
                <a:latin typeface="Calibri" panose="020F0502020204030204" pitchFamily="34" charset="0"/>
                <a:ea typeface="SimHei" panose="02010609060101010101" pitchFamily="49" charset="-122"/>
              </a:rPr>
              <a:t>slip</a:t>
            </a:r>
          </a:p>
          <a:p>
            <a:pPr>
              <a:buClr>
                <a:srgbClr val="0061B2"/>
              </a:buClr>
            </a:pPr>
            <a:r>
              <a:rPr lang="en-GB" kern="0" dirty="0" smtClean="0">
                <a:solidFill>
                  <a:srgbClr val="000000"/>
                </a:solidFill>
                <a:latin typeface="Calibri" panose="020F0502020204030204" pitchFamily="34" charset="0"/>
                <a:ea typeface="SimHei" panose="02010609060101010101" pitchFamily="49" charset="-122"/>
              </a:rPr>
              <a:t>All devices from 1</a:t>
            </a:r>
            <a:r>
              <a:rPr lang="en-GB" kern="0" baseline="30000" dirty="0" smtClean="0">
                <a:solidFill>
                  <a:srgbClr val="000000"/>
                </a:solidFill>
                <a:latin typeface="Calibri" panose="020F0502020204030204" pitchFamily="34" charset="0"/>
                <a:ea typeface="SimHei" panose="02010609060101010101" pitchFamily="49" charset="-122"/>
              </a:rPr>
              <a:t>st</a:t>
            </a:r>
            <a:r>
              <a:rPr lang="en-GB" kern="0" dirty="0" smtClean="0">
                <a:solidFill>
                  <a:srgbClr val="000000"/>
                </a:solidFill>
                <a:latin typeface="Calibri" panose="020F0502020204030204" pitchFamily="34" charset="0"/>
                <a:ea typeface="SimHei" panose="02010609060101010101" pitchFamily="49" charset="-122"/>
              </a:rPr>
              <a:t> trial also attended 2</a:t>
            </a:r>
            <a:r>
              <a:rPr lang="en-GB" kern="0" baseline="30000" dirty="0" smtClean="0">
                <a:solidFill>
                  <a:srgbClr val="000000"/>
                </a:solidFill>
                <a:latin typeface="Calibri" panose="020F0502020204030204" pitchFamily="34" charset="0"/>
                <a:ea typeface="SimHei" panose="02010609060101010101" pitchFamily="49" charset="-122"/>
              </a:rPr>
              <a:t>nd</a:t>
            </a:r>
            <a:r>
              <a:rPr lang="en-GB" kern="0" dirty="0" smtClean="0">
                <a:solidFill>
                  <a:srgbClr val="000000"/>
                </a:solidFill>
                <a:latin typeface="Calibri" panose="020F0502020204030204" pitchFamily="34" charset="0"/>
                <a:ea typeface="SimHei" panose="02010609060101010101" pitchFamily="49" charset="-122"/>
              </a:rPr>
              <a:t> trial</a:t>
            </a:r>
          </a:p>
          <a:p>
            <a:pPr lvl="1">
              <a:buClr>
                <a:srgbClr val="0061B2"/>
              </a:buClr>
            </a:pPr>
            <a:r>
              <a:rPr lang="en-GB" sz="2000" kern="0" dirty="0" smtClean="0">
                <a:solidFill>
                  <a:srgbClr val="000000"/>
                </a:solidFill>
                <a:latin typeface="Calibri" panose="020F0502020204030204" pitchFamily="34" charset="0"/>
                <a:ea typeface="SimHei" panose="02010609060101010101" pitchFamily="49" charset="-122"/>
              </a:rPr>
              <a:t>Enables stability of the common scale to be assessed</a:t>
            </a:r>
            <a:endParaRPr lang="en-GB" sz="2000" kern="0" dirty="0">
              <a:solidFill>
                <a:srgbClr val="000000"/>
              </a:solidFill>
              <a:latin typeface="Calibri" panose="020F0502020204030204" pitchFamily="34" charset="0"/>
              <a:ea typeface="SimHei" panose="02010609060101010101" pitchFamily="49" charset="-122"/>
            </a:endParaRPr>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2429" y="3170595"/>
            <a:ext cx="2358811" cy="1769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627" y="5004433"/>
            <a:ext cx="2274416" cy="170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443368"/>
            <a:ext cx="2388593" cy="161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933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anim calcmode="lin" valueType="num">
                                      <p:cBhvr additive="base">
                                        <p:cTn id="1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anim calcmode="lin" valueType="num">
                                      <p:cBhvr additive="base">
                                        <p:cTn id="1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 calcmode="lin" valueType="num">
                                      <p:cBhvr additive="base">
                                        <p:cTn id="1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 calcmode="lin" valueType="num">
                                      <p:cBhvr additive="base">
                                        <p:cTn id="2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anim calcmode="lin" valueType="num">
                                      <p:cBhvr additive="base">
                                        <p:cTn id="29"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3568" y="692696"/>
            <a:ext cx="7772400" cy="576064"/>
          </a:xfrm>
        </p:spPr>
        <p:txBody>
          <a:bodyPr/>
          <a:lstStyle/>
          <a:p>
            <a:r>
              <a:rPr lang="en-GB" sz="2200" b="1" kern="0" dirty="0" smtClean="0">
                <a:solidFill>
                  <a:srgbClr val="000000"/>
                </a:solidFill>
                <a:effectLst/>
                <a:latin typeface="Verdana"/>
              </a:rPr>
              <a:t>Skid resistance tests</a:t>
            </a:r>
            <a:endParaRPr lang="pl-PL" dirty="0"/>
          </a:p>
        </p:txBody>
      </p:sp>
      <p:sp>
        <p:nvSpPr>
          <p:cNvPr id="6" name="Espace réservé du contenu 2"/>
          <p:cNvSpPr txBox="1">
            <a:spLocks/>
          </p:cNvSpPr>
          <p:nvPr/>
        </p:nvSpPr>
        <p:spPr bwMode="gray">
          <a:xfrm>
            <a:off x="323528" y="1396239"/>
            <a:ext cx="7426027"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90500" indent="-190500" algn="l" rtl="0" eaLnBrk="1" fontAlgn="base" hangingPunct="1">
              <a:spcBef>
                <a:spcPct val="60000"/>
              </a:spcBef>
              <a:spcAft>
                <a:spcPct val="0"/>
              </a:spcAft>
              <a:buClr>
                <a:schemeClr val="accent1"/>
              </a:buClr>
              <a:buFont typeface="Wingdings" pitchFamily="2" charset="2"/>
              <a:buChar char="§"/>
              <a:defRPr sz="2000">
                <a:solidFill>
                  <a:schemeClr val="tx1"/>
                </a:solidFill>
                <a:latin typeface="+mn-lt"/>
                <a:ea typeface="+mn-ea"/>
                <a:cs typeface="+mn-cs"/>
              </a:defRPr>
            </a:lvl1pPr>
            <a:lvl2pPr marL="381000" indent="-188913" algn="l" rtl="0" eaLnBrk="1" fontAlgn="base" hangingPunct="1">
              <a:spcBef>
                <a:spcPct val="30000"/>
              </a:spcBef>
              <a:spcAft>
                <a:spcPct val="0"/>
              </a:spcAft>
              <a:buClr>
                <a:schemeClr val="accent1"/>
              </a:buClr>
              <a:buChar char="-"/>
              <a:defRPr>
                <a:solidFill>
                  <a:schemeClr val="tx1"/>
                </a:solidFill>
                <a:latin typeface="+mn-lt"/>
              </a:defRPr>
            </a:lvl2pPr>
            <a:lvl3pPr marL="561975" indent="-179388" algn="l" rtl="0" eaLnBrk="1" fontAlgn="base" hangingPunct="1">
              <a:spcBef>
                <a:spcPct val="30000"/>
              </a:spcBef>
              <a:spcAft>
                <a:spcPct val="0"/>
              </a:spcAft>
              <a:buClr>
                <a:schemeClr val="accent1"/>
              </a:buClr>
              <a:buChar char="-"/>
              <a:defRPr sz="1600">
                <a:solidFill>
                  <a:schemeClr val="tx1"/>
                </a:solidFill>
                <a:latin typeface="+mn-lt"/>
              </a:defRPr>
            </a:lvl3pPr>
            <a:lvl4pPr marL="768350" indent="-204788" algn="l" rtl="0" eaLnBrk="1" fontAlgn="base" hangingPunct="1">
              <a:spcBef>
                <a:spcPct val="30000"/>
              </a:spcBef>
              <a:spcAft>
                <a:spcPct val="0"/>
              </a:spcAft>
              <a:buClr>
                <a:schemeClr val="accent1"/>
              </a:buClr>
              <a:buChar char="-"/>
              <a:defRPr sz="1400">
                <a:solidFill>
                  <a:schemeClr val="tx1"/>
                </a:solidFill>
                <a:latin typeface="+mn-lt"/>
              </a:defRPr>
            </a:lvl4pPr>
            <a:lvl5pPr marL="1050925" indent="-168275" algn="l" rtl="0" eaLnBrk="1" fontAlgn="base" hangingPunct="1">
              <a:spcBef>
                <a:spcPct val="40000"/>
              </a:spcBef>
              <a:spcAft>
                <a:spcPct val="0"/>
              </a:spcAft>
              <a:buClr>
                <a:schemeClr val="accent1"/>
              </a:buClr>
              <a:buChar char="»"/>
              <a:defRPr sz="1200">
                <a:solidFill>
                  <a:schemeClr val="tx1"/>
                </a:solidFill>
                <a:latin typeface="+mn-lt"/>
              </a:defRPr>
            </a:lvl5pPr>
            <a:lvl6pPr marL="15081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9pPr>
          </a:lstStyle>
          <a:p>
            <a:pPr>
              <a:buClr>
                <a:srgbClr val="0061B2"/>
              </a:buClr>
            </a:pPr>
            <a:r>
              <a:rPr lang="en-US" altLang="fr-FR" kern="0" dirty="0">
                <a:solidFill>
                  <a:srgbClr val="000000"/>
                </a:solidFill>
                <a:latin typeface="Calibri" panose="020F0502020204030204" pitchFamily="34" charset="0"/>
              </a:rPr>
              <a:t>Test speeds</a:t>
            </a:r>
            <a:r>
              <a:rPr lang="en-US" altLang="fr-FR" kern="0" dirty="0" smtClean="0">
                <a:solidFill>
                  <a:srgbClr val="000000"/>
                </a:solidFill>
                <a:latin typeface="Calibri" panose="020F0502020204030204" pitchFamily="34" charset="0"/>
              </a:rPr>
              <a:t>: All devices tested at 40, 60 &amp; 80 km/h</a:t>
            </a:r>
            <a:endParaRPr lang="en-US" altLang="fr-FR" kern="0" dirty="0">
              <a:solidFill>
                <a:srgbClr val="000000"/>
              </a:solidFill>
              <a:latin typeface="Calibri" panose="020F0502020204030204" pitchFamily="34" charset="0"/>
            </a:endParaRPr>
          </a:p>
          <a:p>
            <a:pPr>
              <a:buClr>
                <a:srgbClr val="0061B2"/>
              </a:buClr>
            </a:pPr>
            <a:r>
              <a:rPr lang="en-US" altLang="fr-FR" kern="0" dirty="0" smtClean="0">
                <a:solidFill>
                  <a:srgbClr val="000000"/>
                </a:solidFill>
                <a:latin typeface="Calibri" panose="020F0502020204030204" pitchFamily="34" charset="0"/>
              </a:rPr>
              <a:t>12 surfaces with a range of skid resistance and texture</a:t>
            </a:r>
          </a:p>
          <a:p>
            <a:pPr>
              <a:buClr>
                <a:srgbClr val="0061B2"/>
              </a:buClr>
            </a:pPr>
            <a:r>
              <a:rPr lang="en-US" altLang="fr-FR" kern="0" dirty="0" smtClean="0">
                <a:solidFill>
                  <a:srgbClr val="000000"/>
                </a:solidFill>
                <a:latin typeface="Calibri" panose="020F0502020204030204" pitchFamily="34" charset="0"/>
              </a:rPr>
              <a:t>5 </a:t>
            </a:r>
            <a:r>
              <a:rPr lang="en-US" altLang="fr-FR" kern="0" dirty="0">
                <a:solidFill>
                  <a:srgbClr val="000000"/>
                </a:solidFill>
                <a:latin typeface="Calibri" panose="020F0502020204030204" pitchFamily="34" charset="0"/>
              </a:rPr>
              <a:t>repetitions for each surface and speed</a:t>
            </a:r>
          </a:p>
          <a:p>
            <a:pPr>
              <a:buClr>
                <a:srgbClr val="0061B2"/>
              </a:buClr>
            </a:pPr>
            <a:r>
              <a:rPr lang="en-US" altLang="fr-FR" kern="0" dirty="0" smtClean="0">
                <a:solidFill>
                  <a:srgbClr val="000000"/>
                </a:solidFill>
                <a:latin typeface="Calibri" panose="020F0502020204030204" pitchFamily="34" charset="0"/>
              </a:rPr>
              <a:t>Test line of </a:t>
            </a:r>
            <a:r>
              <a:rPr lang="en-US" altLang="fr-FR" kern="0" dirty="0">
                <a:solidFill>
                  <a:srgbClr val="000000"/>
                </a:solidFill>
                <a:latin typeface="Calibri" panose="020F0502020204030204" pitchFamily="34" charset="0"/>
              </a:rPr>
              <a:t>50 </a:t>
            </a:r>
            <a:r>
              <a:rPr lang="en-US" altLang="fr-FR" kern="0" dirty="0" smtClean="0">
                <a:solidFill>
                  <a:srgbClr val="000000"/>
                </a:solidFill>
                <a:latin typeface="Calibri" panose="020F0502020204030204" pitchFamily="34" charset="0"/>
              </a:rPr>
              <a:t>cm</a:t>
            </a:r>
            <a:endParaRPr lang="en-US" altLang="fr-FR" kern="0" dirty="0">
              <a:solidFill>
                <a:srgbClr val="000000"/>
              </a:solidFill>
              <a:latin typeface="Calibri" panose="020F0502020204030204" pitchFamily="34" charset="0"/>
            </a:endParaRPr>
          </a:p>
        </p:txBody>
      </p:sp>
      <p:grpSp>
        <p:nvGrpSpPr>
          <p:cNvPr id="5" name="Group 4"/>
          <p:cNvGrpSpPr/>
          <p:nvPr/>
        </p:nvGrpSpPr>
        <p:grpSpPr>
          <a:xfrm>
            <a:off x="2627784" y="2852936"/>
            <a:ext cx="6371983" cy="3998915"/>
            <a:chOff x="438150" y="1045014"/>
            <a:chExt cx="8334375" cy="4949825"/>
          </a:xfrm>
        </p:grpSpPr>
        <p:pic>
          <p:nvPicPr>
            <p:cNvPr id="7" name="Picture 25" descr="petite vue aérienne piste avec bungalow entré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1045014"/>
              <a:ext cx="8334375" cy="4949825"/>
            </a:xfrm>
            <a:prstGeom prst="rect">
              <a:avLst/>
            </a:prstGeom>
            <a:noFill/>
            <a:ln w="9525">
              <a:solidFill>
                <a:srgbClr val="FEA501"/>
              </a:solidFill>
              <a:miter lim="800000"/>
              <a:headEnd/>
              <a:tailEnd/>
            </a:ln>
            <a:extLst>
              <a:ext uri="{909E8E84-426E-40DD-AFC4-6F175D3DCCD1}">
                <a14:hiddenFill xmlns:a14="http://schemas.microsoft.com/office/drawing/2010/main">
                  <a:solidFill>
                    <a:srgbClr val="FFFFFF"/>
                  </a:solidFill>
                </a14:hiddenFill>
              </a:ext>
            </a:extLst>
          </p:spPr>
        </p:pic>
        <p:sp>
          <p:nvSpPr>
            <p:cNvPr id="8" name="Ellipse 1"/>
            <p:cNvSpPr/>
            <p:nvPr/>
          </p:nvSpPr>
          <p:spPr>
            <a:xfrm>
              <a:off x="3275013" y="1649852"/>
              <a:ext cx="288925" cy="290512"/>
            </a:xfrm>
            <a:prstGeom prst="ellipse">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anchor="ctr"/>
            <a:lstStyle/>
            <a:p>
              <a:pPr algn="ctr">
                <a:defRPr/>
              </a:pPr>
              <a:endParaRPr lang="fr-FR" sz="2000" kern="0">
                <a:solidFill>
                  <a:srgbClr val="FFFFFF"/>
                </a:solidFill>
                <a:latin typeface="Verdana"/>
              </a:endParaRPr>
            </a:p>
          </p:txBody>
        </p:sp>
        <p:sp>
          <p:nvSpPr>
            <p:cNvPr id="9" name="Ellipse 8"/>
            <p:cNvSpPr/>
            <p:nvPr/>
          </p:nvSpPr>
          <p:spPr>
            <a:xfrm>
              <a:off x="8316913" y="3229414"/>
              <a:ext cx="287337" cy="290513"/>
            </a:xfrm>
            <a:prstGeom prst="ellipse">
              <a:avLst/>
            </a:prstGeom>
            <a:noFill/>
            <a:ln w="28575" cap="flat" cmpd="sng" algn="ctr">
              <a:solidFill>
                <a:srgbClr val="0070C0"/>
              </a:solidFill>
              <a:prstDash val="solid"/>
            </a:ln>
            <a:effectLst>
              <a:outerShdw blurRad="40000" dist="23000" dir="5400000" rotWithShape="0">
                <a:srgbClr val="000000">
                  <a:alpha val="35000"/>
                </a:srgbClr>
              </a:outerShdw>
            </a:effectLst>
          </p:spPr>
          <p:txBody>
            <a:bodyPr anchor="ctr"/>
            <a:lstStyle/>
            <a:p>
              <a:pPr algn="ctr">
                <a:defRPr/>
              </a:pPr>
              <a:endParaRPr lang="fr-FR" sz="2000" kern="0">
                <a:solidFill>
                  <a:srgbClr val="FFFFFF"/>
                </a:solidFill>
                <a:latin typeface="Verdana"/>
              </a:endParaRPr>
            </a:p>
          </p:txBody>
        </p:sp>
        <p:sp>
          <p:nvSpPr>
            <p:cNvPr id="10" name="ZoneTexte 2"/>
            <p:cNvSpPr txBox="1">
              <a:spLocks noChangeArrowheads="1"/>
            </p:cNvSpPr>
            <p:nvPr/>
          </p:nvSpPr>
          <p:spPr bwMode="auto">
            <a:xfrm>
              <a:off x="3281364" y="5321738"/>
              <a:ext cx="2440204" cy="58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400" b="1">
                  <a:solidFill>
                    <a:srgbClr val="0056A9"/>
                  </a:solidFill>
                  <a:latin typeface="Arial" charset="0"/>
                  <a:ea typeface="ヒラギノ角ゴ Pro W3" pitchFamily="-65" charset="-128"/>
                </a:defRPr>
              </a:lvl1pPr>
              <a:lvl2pPr marL="742950" indent="-285750" eaLnBrk="0" hangingPunct="0">
                <a:spcBef>
                  <a:spcPct val="20000"/>
                </a:spcBef>
                <a:buFont typeface="Arial" charset="0"/>
                <a:buChar char="–"/>
                <a:defRPr sz="2400">
                  <a:solidFill>
                    <a:srgbClr val="558ED5"/>
                  </a:solidFill>
                  <a:latin typeface="Arial" charset="0"/>
                  <a:ea typeface="ヒラギノ角ゴ Pro W3" pitchFamily="-65" charset="-128"/>
                </a:defRPr>
              </a:lvl2pPr>
              <a:lvl3pPr marL="1143000" indent="-228600" eaLnBrk="0" hangingPunct="0">
                <a:spcBef>
                  <a:spcPct val="20000"/>
                </a:spcBef>
                <a:buFont typeface="Arial" charset="0"/>
                <a:buChar char="•"/>
                <a:defRPr sz="2400">
                  <a:solidFill>
                    <a:schemeClr val="accent1"/>
                  </a:solidFill>
                  <a:latin typeface="Arial" charset="0"/>
                  <a:ea typeface="ヒラギノ角ゴ Pro W3" pitchFamily="-65" charset="-128"/>
                </a:defRPr>
              </a:lvl3pPr>
              <a:lvl4pPr marL="1600200" indent="-228600" eaLnBrk="0" hangingPunct="0">
                <a:spcBef>
                  <a:spcPct val="20000"/>
                </a:spcBef>
                <a:buFont typeface="Arial" charset="0"/>
                <a:buChar char="–"/>
                <a:defRPr sz="2400">
                  <a:solidFill>
                    <a:schemeClr val="tx1"/>
                  </a:solidFill>
                  <a:latin typeface="Arial" charset="0"/>
                  <a:ea typeface="ヒラギノ角ゴ Pro W3" pitchFamily="-65" charset="-128"/>
                </a:defRPr>
              </a:lvl4pPr>
              <a:lvl5pPr marL="2057400" indent="-228600" eaLnBrk="0" hangingPunct="0">
                <a:spcBef>
                  <a:spcPct val="20000"/>
                </a:spcBef>
                <a:buFont typeface="Arial" charset="0"/>
                <a:buChar char="»"/>
                <a:defRPr sz="2400">
                  <a:solidFill>
                    <a:schemeClr val="tx1"/>
                  </a:solidFill>
                  <a:latin typeface="Arial" charset="0"/>
                  <a:ea typeface="ヒラギノ角ゴ Pro W3" pitchFamily="-65" charset="-128"/>
                </a:defRPr>
              </a:lvl5pPr>
              <a:lvl6pPr marL="2514600" indent="-228600" defTabSz="457200" eaLnBrk="0" fontAlgn="base" hangingPunct="0">
                <a:spcBef>
                  <a:spcPct val="20000"/>
                </a:spcBef>
                <a:spcAft>
                  <a:spcPct val="0"/>
                </a:spcAft>
                <a:buFont typeface="Arial" charset="0"/>
                <a:buChar char="»"/>
                <a:defRPr sz="2400">
                  <a:solidFill>
                    <a:schemeClr val="tx1"/>
                  </a:solidFill>
                  <a:latin typeface="Arial" charset="0"/>
                  <a:ea typeface="ヒラギノ角ゴ Pro W3" pitchFamily="-65" charset="-128"/>
                </a:defRPr>
              </a:lvl6pPr>
              <a:lvl7pPr marL="2971800" indent="-228600" defTabSz="457200" eaLnBrk="0" fontAlgn="base" hangingPunct="0">
                <a:spcBef>
                  <a:spcPct val="20000"/>
                </a:spcBef>
                <a:spcAft>
                  <a:spcPct val="0"/>
                </a:spcAft>
                <a:buFont typeface="Arial" charset="0"/>
                <a:buChar char="»"/>
                <a:defRPr sz="2400">
                  <a:solidFill>
                    <a:schemeClr val="tx1"/>
                  </a:solidFill>
                  <a:latin typeface="Arial" charset="0"/>
                  <a:ea typeface="ヒラギノ角ゴ Pro W3" pitchFamily="-65" charset="-128"/>
                </a:defRPr>
              </a:lvl7pPr>
              <a:lvl8pPr marL="3429000" indent="-228600" defTabSz="457200" eaLnBrk="0" fontAlgn="base" hangingPunct="0">
                <a:spcBef>
                  <a:spcPct val="20000"/>
                </a:spcBef>
                <a:spcAft>
                  <a:spcPct val="0"/>
                </a:spcAft>
                <a:buFont typeface="Arial" charset="0"/>
                <a:buChar char="»"/>
                <a:defRPr sz="2400">
                  <a:solidFill>
                    <a:schemeClr val="tx1"/>
                  </a:solidFill>
                  <a:latin typeface="Arial" charset="0"/>
                  <a:ea typeface="ヒラギノ角ゴ Pro W3" pitchFamily="-65" charset="-128"/>
                </a:defRPr>
              </a:lvl8pPr>
              <a:lvl9pPr marL="3886200" indent="-228600" defTabSz="457200" eaLnBrk="0" fontAlgn="base" hangingPunct="0">
                <a:spcBef>
                  <a:spcPct val="20000"/>
                </a:spcBef>
                <a:spcAft>
                  <a:spcPct val="0"/>
                </a:spcAft>
                <a:buFont typeface="Arial" charset="0"/>
                <a:buChar char="»"/>
                <a:defRPr sz="2400">
                  <a:solidFill>
                    <a:schemeClr val="tx1"/>
                  </a:solidFill>
                  <a:latin typeface="Arial" charset="0"/>
                  <a:ea typeface="ヒラギノ角ゴ Pro W3" pitchFamily="-65" charset="-128"/>
                </a:defRPr>
              </a:lvl9pPr>
            </a:lstStyle>
            <a:p>
              <a:pPr eaLnBrk="1" hangingPunct="1">
                <a:spcBef>
                  <a:spcPct val="0"/>
                </a:spcBef>
                <a:buFontTx/>
                <a:buNone/>
                <a:defRPr/>
              </a:pPr>
              <a:r>
                <a:rPr lang="fr-FR" altLang="en-US" sz="1400" kern="0" dirty="0">
                  <a:solidFill>
                    <a:srgbClr val="FFFFFF"/>
                  </a:solidFill>
                </a:rPr>
                <a:t>START POINT</a:t>
              </a:r>
            </a:p>
          </p:txBody>
        </p:sp>
        <p:sp>
          <p:nvSpPr>
            <p:cNvPr id="11" name="Ellipse 7"/>
            <p:cNvSpPr/>
            <p:nvPr/>
          </p:nvSpPr>
          <p:spPr>
            <a:xfrm>
              <a:off x="2987675" y="5361427"/>
              <a:ext cx="288925" cy="290512"/>
            </a:xfrm>
            <a:prstGeom prst="ellipse">
              <a:avLst/>
            </a:prstGeom>
            <a:noFill/>
            <a:ln w="28575"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a:defRPr/>
              </a:pPr>
              <a:endParaRPr lang="fr-FR" sz="2000" kern="0">
                <a:solidFill>
                  <a:srgbClr val="FFFFFF"/>
                </a:solidFill>
                <a:latin typeface="Verdana"/>
              </a:endParaRPr>
            </a:p>
          </p:txBody>
        </p:sp>
        <p:sp>
          <p:nvSpPr>
            <p:cNvPr id="12" name="Ellipse 9"/>
            <p:cNvSpPr/>
            <p:nvPr/>
          </p:nvSpPr>
          <p:spPr>
            <a:xfrm>
              <a:off x="4995863" y="2099114"/>
              <a:ext cx="288925" cy="290513"/>
            </a:xfrm>
            <a:prstGeom prst="ellipse">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anchor="ctr"/>
            <a:lstStyle/>
            <a:p>
              <a:pPr algn="ctr">
                <a:defRPr/>
              </a:pPr>
              <a:endParaRPr lang="fr-FR" sz="2000" kern="0">
                <a:solidFill>
                  <a:srgbClr val="FFFFFF"/>
                </a:solidFill>
                <a:latin typeface="Verdana"/>
              </a:endParaRPr>
            </a:p>
          </p:txBody>
        </p:sp>
        <p:sp>
          <p:nvSpPr>
            <p:cNvPr id="13" name="Ellipse 10"/>
            <p:cNvSpPr/>
            <p:nvPr/>
          </p:nvSpPr>
          <p:spPr>
            <a:xfrm>
              <a:off x="6588125" y="2657914"/>
              <a:ext cx="288925" cy="290513"/>
            </a:xfrm>
            <a:prstGeom prst="ellipse">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anchor="ctr"/>
            <a:lstStyle/>
            <a:p>
              <a:pPr algn="ctr">
                <a:defRPr/>
              </a:pPr>
              <a:endParaRPr lang="fr-FR" sz="2000" kern="0">
                <a:solidFill>
                  <a:srgbClr val="FFFFFF"/>
                </a:solidFill>
                <a:latin typeface="Verdana"/>
              </a:endParaRPr>
            </a:p>
          </p:txBody>
        </p:sp>
        <p:sp>
          <p:nvSpPr>
            <p:cNvPr id="14" name="ZoneTexte 3"/>
            <p:cNvSpPr txBox="1">
              <a:spLocks noChangeArrowheads="1"/>
            </p:cNvSpPr>
            <p:nvPr/>
          </p:nvSpPr>
          <p:spPr bwMode="auto">
            <a:xfrm>
              <a:off x="4583113" y="1045014"/>
              <a:ext cx="2522537" cy="100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400" b="1">
                  <a:solidFill>
                    <a:srgbClr val="0056A9"/>
                  </a:solidFill>
                  <a:latin typeface="Arial" charset="0"/>
                  <a:ea typeface="ヒラギノ角ゴ Pro W3" pitchFamily="-65" charset="-128"/>
                </a:defRPr>
              </a:lvl1pPr>
              <a:lvl2pPr marL="742950" indent="-285750" eaLnBrk="0" hangingPunct="0">
                <a:spcBef>
                  <a:spcPct val="20000"/>
                </a:spcBef>
                <a:buFont typeface="Arial" charset="0"/>
                <a:buChar char="–"/>
                <a:defRPr sz="2400">
                  <a:solidFill>
                    <a:srgbClr val="558ED5"/>
                  </a:solidFill>
                  <a:latin typeface="Arial" charset="0"/>
                  <a:ea typeface="ヒラギノ角ゴ Pro W3" pitchFamily="-65" charset="-128"/>
                </a:defRPr>
              </a:lvl2pPr>
              <a:lvl3pPr marL="1143000" indent="-228600" eaLnBrk="0" hangingPunct="0">
                <a:spcBef>
                  <a:spcPct val="20000"/>
                </a:spcBef>
                <a:buFont typeface="Arial" charset="0"/>
                <a:buChar char="•"/>
                <a:defRPr sz="2400">
                  <a:solidFill>
                    <a:schemeClr val="accent1"/>
                  </a:solidFill>
                  <a:latin typeface="Arial" charset="0"/>
                  <a:ea typeface="ヒラギノ角ゴ Pro W3" pitchFamily="-65" charset="-128"/>
                </a:defRPr>
              </a:lvl3pPr>
              <a:lvl4pPr marL="1600200" indent="-228600" eaLnBrk="0" hangingPunct="0">
                <a:spcBef>
                  <a:spcPct val="20000"/>
                </a:spcBef>
                <a:buFont typeface="Arial" charset="0"/>
                <a:buChar char="–"/>
                <a:defRPr sz="2400">
                  <a:solidFill>
                    <a:schemeClr val="tx1"/>
                  </a:solidFill>
                  <a:latin typeface="Arial" charset="0"/>
                  <a:ea typeface="ヒラギノ角ゴ Pro W3" pitchFamily="-65" charset="-128"/>
                </a:defRPr>
              </a:lvl4pPr>
              <a:lvl5pPr marL="2057400" indent="-228600" eaLnBrk="0" hangingPunct="0">
                <a:spcBef>
                  <a:spcPct val="20000"/>
                </a:spcBef>
                <a:buFont typeface="Arial" charset="0"/>
                <a:buChar char="»"/>
                <a:defRPr sz="2400">
                  <a:solidFill>
                    <a:schemeClr val="tx1"/>
                  </a:solidFill>
                  <a:latin typeface="Arial" charset="0"/>
                  <a:ea typeface="ヒラギノ角ゴ Pro W3" pitchFamily="-65" charset="-128"/>
                </a:defRPr>
              </a:lvl5pPr>
              <a:lvl6pPr marL="2514600" indent="-228600" defTabSz="457200" eaLnBrk="0" fontAlgn="base" hangingPunct="0">
                <a:spcBef>
                  <a:spcPct val="20000"/>
                </a:spcBef>
                <a:spcAft>
                  <a:spcPct val="0"/>
                </a:spcAft>
                <a:buFont typeface="Arial" charset="0"/>
                <a:buChar char="»"/>
                <a:defRPr sz="2400">
                  <a:solidFill>
                    <a:schemeClr val="tx1"/>
                  </a:solidFill>
                  <a:latin typeface="Arial" charset="0"/>
                  <a:ea typeface="ヒラギノ角ゴ Pro W3" pitchFamily="-65" charset="-128"/>
                </a:defRPr>
              </a:lvl6pPr>
              <a:lvl7pPr marL="2971800" indent="-228600" defTabSz="457200" eaLnBrk="0" fontAlgn="base" hangingPunct="0">
                <a:spcBef>
                  <a:spcPct val="20000"/>
                </a:spcBef>
                <a:spcAft>
                  <a:spcPct val="0"/>
                </a:spcAft>
                <a:buFont typeface="Arial" charset="0"/>
                <a:buChar char="»"/>
                <a:defRPr sz="2400">
                  <a:solidFill>
                    <a:schemeClr val="tx1"/>
                  </a:solidFill>
                  <a:latin typeface="Arial" charset="0"/>
                  <a:ea typeface="ヒラギノ角ゴ Pro W3" pitchFamily="-65" charset="-128"/>
                </a:defRPr>
              </a:lvl7pPr>
              <a:lvl8pPr marL="3429000" indent="-228600" defTabSz="457200" eaLnBrk="0" fontAlgn="base" hangingPunct="0">
                <a:spcBef>
                  <a:spcPct val="20000"/>
                </a:spcBef>
                <a:spcAft>
                  <a:spcPct val="0"/>
                </a:spcAft>
                <a:buFont typeface="Arial" charset="0"/>
                <a:buChar char="»"/>
                <a:defRPr sz="2400">
                  <a:solidFill>
                    <a:schemeClr val="tx1"/>
                  </a:solidFill>
                  <a:latin typeface="Arial" charset="0"/>
                  <a:ea typeface="ヒラギノ角ゴ Pro W3" pitchFamily="-65" charset="-128"/>
                </a:defRPr>
              </a:lvl8pPr>
              <a:lvl9pPr marL="3886200" indent="-228600" defTabSz="457200" eaLnBrk="0" fontAlgn="base" hangingPunct="0">
                <a:spcBef>
                  <a:spcPct val="20000"/>
                </a:spcBef>
                <a:spcAft>
                  <a:spcPct val="0"/>
                </a:spcAft>
                <a:buFont typeface="Arial" charset="0"/>
                <a:buChar char="»"/>
                <a:defRPr sz="2400">
                  <a:solidFill>
                    <a:schemeClr val="tx1"/>
                  </a:solidFill>
                  <a:latin typeface="Arial" charset="0"/>
                  <a:ea typeface="ヒラギノ角ゴ Pro W3" pitchFamily="-65" charset="-128"/>
                </a:defRPr>
              </a:lvl9pPr>
            </a:lstStyle>
            <a:p>
              <a:pPr eaLnBrk="1" hangingPunct="1">
                <a:spcBef>
                  <a:spcPct val="0"/>
                </a:spcBef>
                <a:buFontTx/>
                <a:buNone/>
                <a:defRPr/>
              </a:pPr>
              <a:r>
                <a:rPr lang="fr-FR" altLang="en-US" sz="1400" kern="0" dirty="0">
                  <a:solidFill>
                    <a:srgbClr val="FF0000"/>
                  </a:solidFill>
                </a:rPr>
                <a:t>CHECK POINTS</a:t>
              </a:r>
            </a:p>
          </p:txBody>
        </p:sp>
        <p:sp>
          <p:nvSpPr>
            <p:cNvPr id="15" name="ZoneTexte 4"/>
            <p:cNvSpPr txBox="1"/>
            <p:nvPr/>
          </p:nvSpPr>
          <p:spPr>
            <a:xfrm>
              <a:off x="7105650" y="3573903"/>
              <a:ext cx="1666875" cy="1000423"/>
            </a:xfrm>
            <a:prstGeom prst="rect">
              <a:avLst/>
            </a:prstGeom>
            <a:noFill/>
          </p:spPr>
          <p:txBody>
            <a:bodyPr>
              <a:spAutoFit/>
            </a:bodyPr>
            <a:lstStyle/>
            <a:p>
              <a:pPr algn="r">
                <a:defRPr/>
              </a:pPr>
              <a:r>
                <a:rPr lang="fr-FR" sz="1400" b="1" kern="0" dirty="0">
                  <a:solidFill>
                    <a:srgbClr val="004074">
                      <a:lumMod val="60000"/>
                      <a:lumOff val="40000"/>
                    </a:srgbClr>
                  </a:solidFill>
                  <a:latin typeface="Arial" charset="0"/>
                </a:rPr>
                <a:t>END POINT</a:t>
              </a:r>
            </a:p>
          </p:txBody>
        </p:sp>
      </p:grpSp>
    </p:spTree>
    <p:extLst>
      <p:ext uri="{BB962C8B-B14F-4D97-AF65-F5344CB8AC3E}">
        <p14:creationId xmlns:p14="http://schemas.microsoft.com/office/powerpoint/2010/main" val="2222920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3568" y="692696"/>
            <a:ext cx="7772400" cy="576064"/>
          </a:xfrm>
        </p:spPr>
        <p:txBody>
          <a:bodyPr/>
          <a:lstStyle/>
          <a:p>
            <a:r>
              <a:rPr lang="en-GB" sz="2200" b="1" kern="0" dirty="0" smtClean="0">
                <a:solidFill>
                  <a:srgbClr val="000000"/>
                </a:solidFill>
                <a:effectLst/>
                <a:latin typeface="Verdana"/>
              </a:rPr>
              <a:t>Analysis</a:t>
            </a:r>
            <a:endParaRPr lang="pl-PL" dirty="0"/>
          </a:p>
        </p:txBody>
      </p:sp>
      <p:graphicFrame>
        <p:nvGraphicFramePr>
          <p:cNvPr id="5" name="Table 4"/>
          <p:cNvGraphicFramePr>
            <a:graphicFrameLocks noGrp="1"/>
          </p:cNvGraphicFramePr>
          <p:nvPr>
            <p:extLst>
              <p:ext uri="{D42A27DB-BD31-4B8C-83A1-F6EECF244321}">
                <p14:modId xmlns:p14="http://schemas.microsoft.com/office/powerpoint/2010/main" val="3215721916"/>
              </p:ext>
            </p:extLst>
          </p:nvPr>
        </p:nvGraphicFramePr>
        <p:xfrm>
          <a:off x="691901" y="3284984"/>
          <a:ext cx="7272807" cy="2082883"/>
        </p:xfrm>
        <a:graphic>
          <a:graphicData uri="http://schemas.openxmlformats.org/drawingml/2006/table">
            <a:tbl>
              <a:tblPr firstRow="1" firstCol="1" bandRow="1">
                <a:tableStyleId>{21E4AEA4-8DFA-4A89-87EB-49C32662AFE0}</a:tableStyleId>
              </a:tblPr>
              <a:tblGrid>
                <a:gridCol w="4402367"/>
                <a:gridCol w="2870440"/>
              </a:tblGrid>
              <a:tr h="576064">
                <a:tc>
                  <a:txBody>
                    <a:bodyPr/>
                    <a:lstStyle/>
                    <a:p>
                      <a:pPr algn="ctr">
                        <a:lnSpc>
                          <a:spcPct val="120000"/>
                        </a:lnSpc>
                        <a:spcBef>
                          <a:spcPts val="300"/>
                        </a:spcBef>
                        <a:spcAft>
                          <a:spcPts val="300"/>
                        </a:spcAft>
                      </a:pPr>
                      <a:r>
                        <a:rPr lang="en-GB" sz="2000" dirty="0">
                          <a:effectLst/>
                          <a:latin typeface="Calibri" panose="020F0502020204030204" pitchFamily="34" charset="0"/>
                        </a:rPr>
                        <a:t>Device group</a:t>
                      </a:r>
                      <a:endParaRPr lang="en-GB" sz="2000" dirty="0">
                        <a:effectLst/>
                        <a:latin typeface="Calibri" panose="020F0502020204030204" pitchFamily="34" charset="0"/>
                        <a:ea typeface="Times New Roman"/>
                        <a:cs typeface="Times New Roman"/>
                      </a:endParaRPr>
                    </a:p>
                  </a:txBody>
                  <a:tcPr marL="68580" marR="68580" marT="0" marB="0"/>
                </a:tc>
                <a:tc>
                  <a:txBody>
                    <a:bodyPr/>
                    <a:lstStyle/>
                    <a:p>
                      <a:pPr algn="ctr">
                        <a:lnSpc>
                          <a:spcPct val="120000"/>
                        </a:lnSpc>
                        <a:spcBef>
                          <a:spcPts val="300"/>
                        </a:spcBef>
                        <a:spcAft>
                          <a:spcPts val="300"/>
                        </a:spcAft>
                      </a:pPr>
                      <a:r>
                        <a:rPr lang="en-GB" sz="2000" dirty="0">
                          <a:effectLst/>
                          <a:latin typeface="Calibri" panose="020F0502020204030204" pitchFamily="34" charset="0"/>
                        </a:rPr>
                        <a:t>Representative slip ratio</a:t>
                      </a:r>
                      <a:endParaRPr lang="en-GB" sz="2000" dirty="0">
                        <a:effectLst/>
                        <a:latin typeface="Calibri" panose="020F0502020204030204" pitchFamily="34" charset="0"/>
                        <a:ea typeface="Times New Roman"/>
                        <a:cs typeface="Times New Roman"/>
                      </a:endParaRPr>
                    </a:p>
                  </a:txBody>
                  <a:tcPr marL="68580" marR="68580" marT="0" marB="0"/>
                </a:tc>
              </a:tr>
              <a:tr h="502273">
                <a:tc>
                  <a:txBody>
                    <a:bodyPr/>
                    <a:lstStyle/>
                    <a:p>
                      <a:pPr algn="ctr">
                        <a:lnSpc>
                          <a:spcPct val="120000"/>
                        </a:lnSpc>
                        <a:spcBef>
                          <a:spcPts val="300"/>
                        </a:spcBef>
                        <a:spcAft>
                          <a:spcPts val="300"/>
                        </a:spcAft>
                      </a:pPr>
                      <a:r>
                        <a:rPr lang="en-GB" sz="2000" dirty="0">
                          <a:effectLst/>
                          <a:latin typeface="Calibri" panose="020F0502020204030204" pitchFamily="34" charset="0"/>
                        </a:rPr>
                        <a:t>Side-force</a:t>
                      </a:r>
                      <a:endParaRPr lang="en-GB" sz="2000" dirty="0">
                        <a:effectLst/>
                        <a:latin typeface="Calibri" panose="020F0502020204030204" pitchFamily="34" charset="0"/>
                        <a:ea typeface="Times New Roman"/>
                        <a:cs typeface="Times New Roman"/>
                      </a:endParaRPr>
                    </a:p>
                  </a:txBody>
                  <a:tcPr marL="68580" marR="68580" marT="0" marB="0"/>
                </a:tc>
                <a:tc>
                  <a:txBody>
                    <a:bodyPr/>
                    <a:lstStyle/>
                    <a:p>
                      <a:pPr algn="ctr">
                        <a:lnSpc>
                          <a:spcPct val="120000"/>
                        </a:lnSpc>
                        <a:spcBef>
                          <a:spcPts val="300"/>
                        </a:spcBef>
                        <a:spcAft>
                          <a:spcPts val="300"/>
                        </a:spcAft>
                      </a:pPr>
                      <a:r>
                        <a:rPr lang="en-GB" sz="2000" dirty="0" smtClean="0">
                          <a:effectLst/>
                          <a:latin typeface="Calibri" panose="020F0502020204030204" pitchFamily="34" charset="0"/>
                        </a:rPr>
                        <a:t>34 %</a:t>
                      </a:r>
                      <a:endParaRPr lang="en-GB" sz="2000" dirty="0">
                        <a:effectLst/>
                        <a:latin typeface="Calibri" panose="020F0502020204030204" pitchFamily="34" charset="0"/>
                        <a:ea typeface="Times New Roman"/>
                        <a:cs typeface="Times New Roman"/>
                      </a:endParaRPr>
                    </a:p>
                  </a:txBody>
                  <a:tcPr marL="68580" marR="68580" marT="0" marB="0"/>
                </a:tc>
              </a:tr>
              <a:tr h="502273">
                <a:tc>
                  <a:txBody>
                    <a:bodyPr/>
                    <a:lstStyle/>
                    <a:p>
                      <a:pPr algn="ctr">
                        <a:lnSpc>
                          <a:spcPct val="120000"/>
                        </a:lnSpc>
                        <a:spcAft>
                          <a:spcPts val="0"/>
                        </a:spcAft>
                      </a:pPr>
                      <a:r>
                        <a:rPr lang="en-GB" sz="2000" dirty="0">
                          <a:effectLst/>
                          <a:latin typeface="Calibri" panose="020F0502020204030204" pitchFamily="34" charset="0"/>
                        </a:rPr>
                        <a:t>Longitudinal – low slip</a:t>
                      </a:r>
                      <a:endParaRPr lang="en-GB" sz="2000" dirty="0">
                        <a:effectLst/>
                        <a:latin typeface="Calibri" panose="020F0502020204030204" pitchFamily="34" charset="0"/>
                        <a:ea typeface="Times New Roman"/>
                        <a:cs typeface="Times New Roman"/>
                      </a:endParaRPr>
                    </a:p>
                  </a:txBody>
                  <a:tcPr marL="68580" marR="68580" marT="0" marB="0"/>
                </a:tc>
                <a:tc>
                  <a:txBody>
                    <a:bodyPr/>
                    <a:lstStyle/>
                    <a:p>
                      <a:pPr algn="ctr">
                        <a:lnSpc>
                          <a:spcPct val="120000"/>
                        </a:lnSpc>
                        <a:spcBef>
                          <a:spcPts val="200"/>
                        </a:spcBef>
                        <a:spcAft>
                          <a:spcPts val="200"/>
                        </a:spcAft>
                      </a:pPr>
                      <a:r>
                        <a:rPr lang="en-GB" sz="2000" dirty="0" smtClean="0">
                          <a:effectLst/>
                          <a:latin typeface="Calibri" panose="020F0502020204030204" pitchFamily="34" charset="0"/>
                        </a:rPr>
                        <a:t>15-25 %</a:t>
                      </a:r>
                      <a:endParaRPr lang="en-GB" sz="2000" dirty="0">
                        <a:effectLst/>
                        <a:latin typeface="Calibri" panose="020F0502020204030204" pitchFamily="34" charset="0"/>
                        <a:ea typeface="Times New Roman"/>
                        <a:cs typeface="Times New Roman"/>
                      </a:endParaRPr>
                    </a:p>
                  </a:txBody>
                  <a:tcPr marL="68580" marR="68580" marT="0" marB="0"/>
                </a:tc>
              </a:tr>
              <a:tr h="502273">
                <a:tc>
                  <a:txBody>
                    <a:bodyPr/>
                    <a:lstStyle/>
                    <a:p>
                      <a:pPr algn="ctr">
                        <a:lnSpc>
                          <a:spcPct val="120000"/>
                        </a:lnSpc>
                        <a:spcAft>
                          <a:spcPts val="0"/>
                        </a:spcAft>
                      </a:pPr>
                      <a:r>
                        <a:rPr lang="en-GB" sz="2000" dirty="0">
                          <a:effectLst/>
                          <a:latin typeface="Calibri" panose="020F0502020204030204" pitchFamily="34" charset="0"/>
                        </a:rPr>
                        <a:t>Longitudinal – high slip</a:t>
                      </a:r>
                      <a:endParaRPr lang="en-GB" sz="2000" dirty="0">
                        <a:effectLst/>
                        <a:latin typeface="Calibri" panose="020F0502020204030204" pitchFamily="34" charset="0"/>
                        <a:ea typeface="Times New Roman"/>
                        <a:cs typeface="Times New Roman"/>
                      </a:endParaRPr>
                    </a:p>
                  </a:txBody>
                  <a:tcPr marL="68580" marR="68580" marT="0" marB="0"/>
                </a:tc>
                <a:tc>
                  <a:txBody>
                    <a:bodyPr/>
                    <a:lstStyle/>
                    <a:p>
                      <a:pPr algn="ctr">
                        <a:lnSpc>
                          <a:spcPct val="120000"/>
                        </a:lnSpc>
                        <a:spcBef>
                          <a:spcPts val="200"/>
                        </a:spcBef>
                        <a:spcAft>
                          <a:spcPts val="200"/>
                        </a:spcAft>
                      </a:pPr>
                      <a:r>
                        <a:rPr lang="en-GB" sz="2000" dirty="0" smtClean="0">
                          <a:effectLst/>
                          <a:latin typeface="Calibri" panose="020F0502020204030204" pitchFamily="34" charset="0"/>
                        </a:rPr>
                        <a:t>over 60 %</a:t>
                      </a:r>
                      <a:endParaRPr lang="en-GB" sz="2000" dirty="0">
                        <a:effectLst/>
                        <a:latin typeface="Calibri" panose="020F0502020204030204" pitchFamily="34" charset="0"/>
                        <a:ea typeface="Times New Roman"/>
                        <a:cs typeface="Times New Roman"/>
                      </a:endParaRPr>
                    </a:p>
                  </a:txBody>
                  <a:tcPr marL="68580" marR="68580" marT="0" marB="0"/>
                </a:tc>
              </a:tr>
            </a:tbl>
          </a:graphicData>
        </a:graphic>
      </p:graphicFrame>
      <p:sp>
        <p:nvSpPr>
          <p:cNvPr id="8" name="Espace réservé du contenu 2"/>
          <p:cNvSpPr txBox="1">
            <a:spLocks/>
          </p:cNvSpPr>
          <p:nvPr/>
        </p:nvSpPr>
        <p:spPr bwMode="gray">
          <a:xfrm>
            <a:off x="539552" y="1628800"/>
            <a:ext cx="7426027"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90500" indent="-190500" algn="l" rtl="0" eaLnBrk="1" fontAlgn="base" hangingPunct="1">
              <a:spcBef>
                <a:spcPct val="60000"/>
              </a:spcBef>
              <a:spcAft>
                <a:spcPct val="0"/>
              </a:spcAft>
              <a:buClr>
                <a:schemeClr val="accent1"/>
              </a:buClr>
              <a:buFont typeface="Wingdings" pitchFamily="2" charset="2"/>
              <a:buChar char="§"/>
              <a:defRPr sz="2000">
                <a:solidFill>
                  <a:schemeClr val="tx1"/>
                </a:solidFill>
                <a:latin typeface="+mn-lt"/>
                <a:ea typeface="+mn-ea"/>
                <a:cs typeface="+mn-cs"/>
              </a:defRPr>
            </a:lvl1pPr>
            <a:lvl2pPr marL="381000" indent="-188913" algn="l" rtl="0" eaLnBrk="1" fontAlgn="base" hangingPunct="1">
              <a:spcBef>
                <a:spcPct val="30000"/>
              </a:spcBef>
              <a:spcAft>
                <a:spcPct val="0"/>
              </a:spcAft>
              <a:buClr>
                <a:schemeClr val="accent1"/>
              </a:buClr>
              <a:buChar char="-"/>
              <a:defRPr>
                <a:solidFill>
                  <a:schemeClr val="tx1"/>
                </a:solidFill>
                <a:latin typeface="+mn-lt"/>
              </a:defRPr>
            </a:lvl2pPr>
            <a:lvl3pPr marL="561975" indent="-179388" algn="l" rtl="0" eaLnBrk="1" fontAlgn="base" hangingPunct="1">
              <a:spcBef>
                <a:spcPct val="30000"/>
              </a:spcBef>
              <a:spcAft>
                <a:spcPct val="0"/>
              </a:spcAft>
              <a:buClr>
                <a:schemeClr val="accent1"/>
              </a:buClr>
              <a:buChar char="-"/>
              <a:defRPr sz="1600">
                <a:solidFill>
                  <a:schemeClr val="tx1"/>
                </a:solidFill>
                <a:latin typeface="+mn-lt"/>
              </a:defRPr>
            </a:lvl3pPr>
            <a:lvl4pPr marL="768350" indent="-204788" algn="l" rtl="0" eaLnBrk="1" fontAlgn="base" hangingPunct="1">
              <a:spcBef>
                <a:spcPct val="30000"/>
              </a:spcBef>
              <a:spcAft>
                <a:spcPct val="0"/>
              </a:spcAft>
              <a:buClr>
                <a:schemeClr val="accent1"/>
              </a:buClr>
              <a:buChar char="-"/>
              <a:defRPr sz="1400">
                <a:solidFill>
                  <a:schemeClr val="tx1"/>
                </a:solidFill>
                <a:latin typeface="+mn-lt"/>
              </a:defRPr>
            </a:lvl4pPr>
            <a:lvl5pPr marL="1050925" indent="-168275" algn="l" rtl="0" eaLnBrk="1" fontAlgn="base" hangingPunct="1">
              <a:spcBef>
                <a:spcPct val="40000"/>
              </a:spcBef>
              <a:spcAft>
                <a:spcPct val="0"/>
              </a:spcAft>
              <a:buClr>
                <a:schemeClr val="accent1"/>
              </a:buClr>
              <a:buChar char="»"/>
              <a:defRPr sz="1200">
                <a:solidFill>
                  <a:schemeClr val="tx1"/>
                </a:solidFill>
                <a:latin typeface="+mn-lt"/>
              </a:defRPr>
            </a:lvl5pPr>
            <a:lvl6pPr marL="15081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9pPr>
          </a:lstStyle>
          <a:p>
            <a:pPr>
              <a:spcAft>
                <a:spcPts val="600"/>
              </a:spcAft>
              <a:buClr>
                <a:srgbClr val="0061B2"/>
              </a:buClr>
            </a:pPr>
            <a:r>
              <a:rPr lang="en-GB" kern="0" dirty="0" smtClean="0">
                <a:solidFill>
                  <a:srgbClr val="000000"/>
                </a:solidFill>
                <a:latin typeface="Verdana"/>
              </a:rPr>
              <a:t>The devices were placed into 3 groups for the analysis</a:t>
            </a:r>
          </a:p>
          <a:p>
            <a:pPr lvl="1">
              <a:spcBef>
                <a:spcPts val="648"/>
              </a:spcBef>
              <a:spcAft>
                <a:spcPts val="600"/>
              </a:spcAft>
              <a:buClr>
                <a:srgbClr val="0061B2"/>
              </a:buClr>
            </a:pPr>
            <a:r>
              <a:rPr lang="en-GB" kern="0" dirty="0" smtClean="0">
                <a:solidFill>
                  <a:srgbClr val="000000"/>
                </a:solidFill>
                <a:latin typeface="Verdana"/>
              </a:rPr>
              <a:t>Based on operating principle</a:t>
            </a:r>
          </a:p>
          <a:p>
            <a:pPr lvl="1">
              <a:spcAft>
                <a:spcPts val="600"/>
              </a:spcAft>
              <a:buClr>
                <a:srgbClr val="0061B2"/>
              </a:buClr>
            </a:pPr>
            <a:r>
              <a:rPr lang="en-GB" kern="0" dirty="0" smtClean="0">
                <a:solidFill>
                  <a:srgbClr val="000000"/>
                </a:solidFill>
                <a:latin typeface="Verdana"/>
              </a:rPr>
              <a:t>Represent different road user situations</a:t>
            </a:r>
            <a:endParaRPr lang="en-GB" kern="0" dirty="0">
              <a:solidFill>
                <a:srgbClr val="000000"/>
              </a:solidFill>
              <a:latin typeface="Verdana"/>
            </a:endParaRPr>
          </a:p>
        </p:txBody>
      </p:sp>
    </p:spTree>
    <p:extLst>
      <p:ext uri="{BB962C8B-B14F-4D97-AF65-F5344CB8AC3E}">
        <p14:creationId xmlns:p14="http://schemas.microsoft.com/office/powerpoint/2010/main" val="24856813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548680"/>
            <a:ext cx="7772400" cy="576064"/>
          </a:xfrm>
        </p:spPr>
        <p:txBody>
          <a:bodyPr/>
          <a:lstStyle/>
          <a:p>
            <a:r>
              <a:rPr lang="en-GB" sz="2200" b="1" kern="0" dirty="0" smtClean="0">
                <a:solidFill>
                  <a:srgbClr val="000000"/>
                </a:solidFill>
                <a:effectLst/>
                <a:latin typeface="Verdana"/>
              </a:rPr>
              <a:t>“Common scale”</a:t>
            </a:r>
            <a:endParaRPr lang="pl-PL" dirty="0"/>
          </a:p>
        </p:txBody>
      </p:sp>
      <mc:AlternateContent xmlns:mc="http://schemas.openxmlformats.org/markup-compatibility/2006">
        <mc:Choice xmlns:a14="http://schemas.microsoft.com/office/drawing/2010/main" Requires="a14">
          <p:sp>
            <p:nvSpPr>
              <p:cNvPr id="5" name="Espace réservé du contenu 2"/>
              <p:cNvSpPr txBox="1">
                <a:spLocks/>
              </p:cNvSpPr>
              <p:nvPr/>
            </p:nvSpPr>
            <p:spPr bwMode="gray">
              <a:xfrm>
                <a:off x="179512" y="1340768"/>
                <a:ext cx="8964488" cy="43910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90500" indent="-190500" algn="l" rtl="0" eaLnBrk="1" fontAlgn="base" hangingPunct="1">
                  <a:spcBef>
                    <a:spcPct val="60000"/>
                  </a:spcBef>
                  <a:spcAft>
                    <a:spcPct val="0"/>
                  </a:spcAft>
                  <a:buClr>
                    <a:schemeClr val="accent1"/>
                  </a:buClr>
                  <a:buFont typeface="Wingdings" pitchFamily="2" charset="2"/>
                  <a:buChar char="§"/>
                  <a:defRPr sz="2000">
                    <a:solidFill>
                      <a:schemeClr val="tx1"/>
                    </a:solidFill>
                    <a:latin typeface="+mn-lt"/>
                    <a:ea typeface="+mn-ea"/>
                    <a:cs typeface="+mn-cs"/>
                  </a:defRPr>
                </a:lvl1pPr>
                <a:lvl2pPr marL="381000" indent="-188913" algn="l" rtl="0" eaLnBrk="1" fontAlgn="base" hangingPunct="1">
                  <a:spcBef>
                    <a:spcPct val="30000"/>
                  </a:spcBef>
                  <a:spcAft>
                    <a:spcPct val="0"/>
                  </a:spcAft>
                  <a:buClr>
                    <a:schemeClr val="accent1"/>
                  </a:buClr>
                  <a:buChar char="-"/>
                  <a:defRPr>
                    <a:solidFill>
                      <a:schemeClr val="tx1"/>
                    </a:solidFill>
                    <a:latin typeface="+mn-lt"/>
                  </a:defRPr>
                </a:lvl2pPr>
                <a:lvl3pPr marL="561975" indent="-179388" algn="l" rtl="0" eaLnBrk="1" fontAlgn="base" hangingPunct="1">
                  <a:spcBef>
                    <a:spcPct val="30000"/>
                  </a:spcBef>
                  <a:spcAft>
                    <a:spcPct val="0"/>
                  </a:spcAft>
                  <a:buClr>
                    <a:schemeClr val="accent1"/>
                  </a:buClr>
                  <a:buChar char="-"/>
                  <a:defRPr sz="1600">
                    <a:solidFill>
                      <a:schemeClr val="tx1"/>
                    </a:solidFill>
                    <a:latin typeface="+mn-lt"/>
                  </a:defRPr>
                </a:lvl3pPr>
                <a:lvl4pPr marL="768350" indent="-204788" algn="l" rtl="0" eaLnBrk="1" fontAlgn="base" hangingPunct="1">
                  <a:spcBef>
                    <a:spcPct val="30000"/>
                  </a:spcBef>
                  <a:spcAft>
                    <a:spcPct val="0"/>
                  </a:spcAft>
                  <a:buClr>
                    <a:schemeClr val="accent1"/>
                  </a:buClr>
                  <a:buChar char="-"/>
                  <a:defRPr sz="1400">
                    <a:solidFill>
                      <a:schemeClr val="tx1"/>
                    </a:solidFill>
                    <a:latin typeface="+mn-lt"/>
                  </a:defRPr>
                </a:lvl4pPr>
                <a:lvl5pPr marL="1050925" indent="-168275" algn="l" rtl="0" eaLnBrk="1" fontAlgn="base" hangingPunct="1">
                  <a:spcBef>
                    <a:spcPct val="40000"/>
                  </a:spcBef>
                  <a:spcAft>
                    <a:spcPct val="0"/>
                  </a:spcAft>
                  <a:buClr>
                    <a:schemeClr val="accent1"/>
                  </a:buClr>
                  <a:buChar char="»"/>
                  <a:defRPr sz="1200">
                    <a:solidFill>
                      <a:schemeClr val="tx1"/>
                    </a:solidFill>
                    <a:latin typeface="+mn-lt"/>
                  </a:defRPr>
                </a:lvl5pPr>
                <a:lvl6pPr marL="15081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9pPr>
              </a:lstStyle>
              <a:p>
                <a:pPr>
                  <a:spcAft>
                    <a:spcPts val="600"/>
                  </a:spcAft>
                  <a:buClr>
                    <a:srgbClr val="0061B2"/>
                  </a:buClr>
                </a:pPr>
                <a:r>
                  <a:rPr lang="en-GB" kern="0" dirty="0" smtClean="0">
                    <a:solidFill>
                      <a:srgbClr val="000000"/>
                    </a:solidFill>
                    <a:latin typeface="Verdana"/>
                  </a:rPr>
                  <a:t>Based on Skid Resistance Index (SRI) </a:t>
                </a:r>
                <a:r>
                  <a:rPr lang="en-GB" kern="0" dirty="0" smtClean="0">
                    <a:solidFill>
                      <a:srgbClr val="000000"/>
                    </a:solidFill>
                    <a:latin typeface="Verdana"/>
                  </a:rPr>
                  <a:t>approach (CEN/TS 13036-2)</a:t>
                </a:r>
                <a:endParaRPr lang="en-GB" kern="0" dirty="0" smtClean="0">
                  <a:solidFill>
                    <a:srgbClr val="000000"/>
                  </a:solidFill>
                  <a:latin typeface="Verdana"/>
                </a:endParaRPr>
              </a:p>
              <a:p>
                <a:pPr marL="192087" lvl="1" indent="0">
                  <a:buClr>
                    <a:srgbClr val="0061B2"/>
                  </a:buClr>
                  <a:buFontTx/>
                  <a:buNone/>
                </a:pPr>
                <a14:m>
                  <m:oMath xmlns:m="http://schemas.openxmlformats.org/officeDocument/2006/math">
                    <m:r>
                      <a:rPr lang="en-GB" sz="2000" b="1" i="1">
                        <a:solidFill>
                          <a:prstClr val="black"/>
                        </a:solidFill>
                        <a:latin typeface="Cambria Math"/>
                      </a:rPr>
                      <m:t>𝑺𝑹𝑰</m:t>
                    </m:r>
                    <m:r>
                      <a:rPr lang="en-GB" sz="2000" b="1" i="1">
                        <a:solidFill>
                          <a:prstClr val="black"/>
                        </a:solidFill>
                        <a:latin typeface="Cambria Math"/>
                      </a:rPr>
                      <m:t>=</m:t>
                    </m:r>
                    <m:r>
                      <a:rPr lang="en-GB" sz="2000" b="1" i="1">
                        <a:solidFill>
                          <a:prstClr val="black"/>
                        </a:solidFill>
                        <a:latin typeface="Cambria Math"/>
                      </a:rPr>
                      <m:t>𝑩𝑭</m:t>
                    </m:r>
                    <m:sSup>
                      <m:sSupPr>
                        <m:ctrlPr>
                          <a:rPr lang="en-GB" sz="2000" b="1" i="1">
                            <a:solidFill>
                              <a:prstClr val="black"/>
                            </a:solidFill>
                            <a:latin typeface="Cambria Math"/>
                          </a:rPr>
                        </m:ctrlPr>
                      </m:sSupPr>
                      <m:e>
                        <m:r>
                          <a:rPr lang="en-GB" sz="2000" b="1" i="1">
                            <a:solidFill>
                              <a:prstClr val="black"/>
                            </a:solidFill>
                            <a:latin typeface="Cambria Math"/>
                          </a:rPr>
                          <m:t>𝒆</m:t>
                        </m:r>
                      </m:e>
                      <m:sup>
                        <m:f>
                          <m:fPr>
                            <m:ctrlPr>
                              <a:rPr lang="en-GB" sz="2000" b="1" i="1">
                                <a:solidFill>
                                  <a:prstClr val="black"/>
                                </a:solidFill>
                                <a:latin typeface="Cambria Math"/>
                              </a:rPr>
                            </m:ctrlPr>
                          </m:fPr>
                          <m:num>
                            <m:r>
                              <a:rPr lang="en-GB" sz="2000" b="1" i="1">
                                <a:solidFill>
                                  <a:prstClr val="black"/>
                                </a:solidFill>
                                <a:latin typeface="Cambria Math"/>
                              </a:rPr>
                              <m:t>𝑺</m:t>
                            </m:r>
                            <m:r>
                              <a:rPr lang="en-GB" sz="2000" b="1" i="1">
                                <a:solidFill>
                                  <a:prstClr val="black"/>
                                </a:solidFill>
                                <a:latin typeface="Cambria Math"/>
                              </a:rPr>
                              <m:t>−</m:t>
                            </m:r>
                            <m:sSub>
                              <m:sSubPr>
                                <m:ctrlPr>
                                  <a:rPr lang="en-GB" sz="2000" b="1" i="1">
                                    <a:solidFill>
                                      <a:prstClr val="black"/>
                                    </a:solidFill>
                                    <a:latin typeface="Cambria Math"/>
                                  </a:rPr>
                                </m:ctrlPr>
                              </m:sSubPr>
                              <m:e>
                                <m:r>
                                  <a:rPr lang="en-GB" sz="2000" b="1" i="1">
                                    <a:solidFill>
                                      <a:prstClr val="black"/>
                                    </a:solidFill>
                                    <a:latin typeface="Cambria Math"/>
                                  </a:rPr>
                                  <m:t>𝑺</m:t>
                                </m:r>
                              </m:e>
                              <m:sub>
                                <m:r>
                                  <a:rPr lang="en-GB" sz="2000" b="1" i="1">
                                    <a:solidFill>
                                      <a:prstClr val="black"/>
                                    </a:solidFill>
                                    <a:latin typeface="Cambria Math"/>
                                  </a:rPr>
                                  <m:t>𝑹𝒆𝒇</m:t>
                                </m:r>
                              </m:sub>
                            </m:sSub>
                          </m:num>
                          <m:den>
                            <m:sSub>
                              <m:sSubPr>
                                <m:ctrlPr>
                                  <a:rPr lang="en-GB" sz="2000" b="1" i="1">
                                    <a:solidFill>
                                      <a:prstClr val="black"/>
                                    </a:solidFill>
                                    <a:latin typeface="Cambria Math"/>
                                  </a:rPr>
                                </m:ctrlPr>
                              </m:sSubPr>
                              <m:e>
                                <m:r>
                                  <a:rPr lang="en-GB" sz="2000" b="1" i="1">
                                    <a:solidFill>
                                      <a:prstClr val="black"/>
                                    </a:solidFill>
                                    <a:latin typeface="Cambria Math"/>
                                  </a:rPr>
                                  <m:t>𝑺</m:t>
                                </m:r>
                              </m:e>
                              <m:sub>
                                <m:r>
                                  <a:rPr lang="en-GB" sz="2000" b="1" i="1">
                                    <a:solidFill>
                                      <a:prstClr val="black"/>
                                    </a:solidFill>
                                    <a:latin typeface="Cambria Math"/>
                                  </a:rPr>
                                  <m:t>𝟎</m:t>
                                </m:r>
                              </m:sub>
                            </m:sSub>
                          </m:den>
                        </m:f>
                      </m:sup>
                    </m:sSup>
                  </m:oMath>
                </a14:m>
                <a:r>
                  <a:rPr lang="en-GB" kern="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sSub>
                      <m:sSubPr>
                        <m:ctrlPr>
                          <a:rPr lang="en-GB" sz="2000" b="1" i="1">
                            <a:solidFill>
                              <a:prstClr val="black"/>
                            </a:solidFill>
                            <a:latin typeface="Cambria Math"/>
                          </a:rPr>
                        </m:ctrlPr>
                      </m:sSubPr>
                      <m:e>
                        <m:r>
                          <a:rPr lang="en-GB" sz="2000" b="1" i="1">
                            <a:solidFill>
                              <a:prstClr val="black"/>
                            </a:solidFill>
                            <a:latin typeface="Cambria Math"/>
                          </a:rPr>
                          <m:t>𝑺</m:t>
                        </m:r>
                      </m:e>
                      <m:sub>
                        <m:r>
                          <a:rPr lang="en-GB" sz="2000" b="1" i="1">
                            <a:solidFill>
                              <a:prstClr val="black"/>
                            </a:solidFill>
                            <a:latin typeface="Cambria Math"/>
                          </a:rPr>
                          <m:t>𝟎</m:t>
                        </m:r>
                      </m:sub>
                    </m:sSub>
                    <m:r>
                      <a:rPr lang="en-GB" sz="2000" b="1" i="1">
                        <a:solidFill>
                          <a:prstClr val="black"/>
                        </a:solidFill>
                        <a:latin typeface="Cambria Math"/>
                      </a:rPr>
                      <m:t>=</m:t>
                    </m:r>
                    <m:r>
                      <a:rPr lang="en-GB" sz="2000" b="1" i="1">
                        <a:solidFill>
                          <a:prstClr val="black"/>
                        </a:solidFill>
                        <a:latin typeface="Cambria Math"/>
                      </a:rPr>
                      <m:t>𝒂</m:t>
                    </m:r>
                    <m:sSup>
                      <m:sSupPr>
                        <m:ctrlPr>
                          <a:rPr lang="en-GB" sz="2000" b="1" i="1">
                            <a:solidFill>
                              <a:prstClr val="black"/>
                            </a:solidFill>
                            <a:latin typeface="Cambria Math"/>
                          </a:rPr>
                        </m:ctrlPr>
                      </m:sSupPr>
                      <m:e>
                        <m:r>
                          <a:rPr lang="en-GB" sz="2000" b="1" i="1">
                            <a:solidFill>
                              <a:prstClr val="black"/>
                            </a:solidFill>
                            <a:latin typeface="Cambria Math"/>
                          </a:rPr>
                          <m:t>𝑴𝑷𝑫</m:t>
                        </m:r>
                      </m:e>
                      <m:sup>
                        <m:r>
                          <a:rPr lang="en-GB" sz="2000" b="1" i="1">
                            <a:solidFill>
                              <a:prstClr val="black"/>
                            </a:solidFill>
                            <a:latin typeface="Cambria Math"/>
                          </a:rPr>
                          <m:t>𝒃</m:t>
                        </m:r>
                      </m:sup>
                    </m:sSup>
                  </m:oMath>
                </a14:m>
                <a:endParaRPr lang="en-GB" sz="2000" b="1" dirty="0" smtClean="0">
                  <a:solidFill>
                    <a:prstClr val="black"/>
                  </a:solidFill>
                </a:endParaRPr>
              </a:p>
              <a:p>
                <a:pPr marL="192087" lvl="1" indent="0">
                  <a:spcBef>
                    <a:spcPts val="2400"/>
                  </a:spcBef>
                  <a:spcAft>
                    <a:spcPts val="600"/>
                  </a:spcAft>
                  <a:buClr>
                    <a:srgbClr val="0061B2"/>
                  </a:buClr>
                  <a:buFontTx/>
                  <a:buNone/>
                </a:pPr>
                <a:r>
                  <a:rPr lang="en-GB"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Where </a:t>
                </a:r>
                <a:endParaRPr lang="en-GB"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spcBef>
                    <a:spcPts val="72"/>
                  </a:spcBef>
                  <a:buClr>
                    <a:srgbClr val="DDDDDD"/>
                  </a:buClr>
                </a:pPr>
                <a:r>
                  <a:rPr lang="en-GB" sz="1600" dirty="0">
                    <a:solidFill>
                      <a:prstClr val="black"/>
                    </a:solidFill>
                    <a:latin typeface="Verdana" panose="020B0604030504040204" pitchFamily="34" charset="0"/>
                    <a:ea typeface="Verdana" panose="020B0604030504040204" pitchFamily="34" charset="0"/>
                    <a:cs typeface="Verdana" panose="020B0604030504040204" pitchFamily="34" charset="0"/>
                  </a:rPr>
                  <a:t>a, b, and B are device-specific calibration parameters</a:t>
                </a:r>
              </a:p>
              <a:p>
                <a:pPr>
                  <a:buClr>
                    <a:srgbClr val="DDDDDD"/>
                  </a:buClr>
                </a:pPr>
                <a:r>
                  <a:rPr lang="en-GB" sz="1600" i="1" dirty="0">
                    <a:solidFill>
                      <a:prstClr val="black"/>
                    </a:solidFill>
                    <a:latin typeface="Verdana" panose="020B0604030504040204" pitchFamily="34" charset="0"/>
                    <a:ea typeface="Verdana" panose="020B0604030504040204" pitchFamily="34" charset="0"/>
                    <a:cs typeface="Verdana" panose="020B0604030504040204" pitchFamily="34" charset="0"/>
                  </a:rPr>
                  <a:t>F</a:t>
                </a:r>
                <a:r>
                  <a:rPr lang="en-GB" sz="1600" dirty="0">
                    <a:solidFill>
                      <a:prstClr val="black"/>
                    </a:solidFill>
                    <a:latin typeface="Verdana" panose="020B0604030504040204" pitchFamily="34" charset="0"/>
                    <a:ea typeface="Verdana" panose="020B0604030504040204" pitchFamily="34" charset="0"/>
                    <a:cs typeface="Verdana" panose="020B0604030504040204" pitchFamily="34" charset="0"/>
                  </a:rPr>
                  <a:t> is the measured skid resistance value</a:t>
                </a:r>
              </a:p>
              <a:p>
                <a:pPr>
                  <a:buClr>
                    <a:srgbClr val="DDDDDD"/>
                  </a:buClr>
                </a:pPr>
                <a:r>
                  <a:rPr lang="en-GB" sz="1600" i="1" dirty="0">
                    <a:solidFill>
                      <a:prstClr val="black"/>
                    </a:solidFill>
                    <a:latin typeface="Verdana" panose="020B0604030504040204" pitchFamily="34" charset="0"/>
                    <a:ea typeface="Verdana" panose="020B0604030504040204" pitchFamily="34" charset="0"/>
                    <a:cs typeface="Verdana" panose="020B0604030504040204" pitchFamily="34" charset="0"/>
                  </a:rPr>
                  <a:t>S</a:t>
                </a:r>
                <a:r>
                  <a:rPr lang="en-GB" sz="1600" dirty="0">
                    <a:solidFill>
                      <a:prstClr val="black"/>
                    </a:solidFill>
                    <a:latin typeface="Verdana" panose="020B0604030504040204" pitchFamily="34" charset="0"/>
                    <a:ea typeface="Verdana" panose="020B0604030504040204" pitchFamily="34" charset="0"/>
                    <a:cs typeface="Verdana" panose="020B0604030504040204" pitchFamily="34" charset="0"/>
                  </a:rPr>
                  <a:t> is the vehicle operating speed</a:t>
                </a:r>
              </a:p>
              <a:p>
                <a:pPr>
                  <a:buClr>
                    <a:srgbClr val="DDDDDD"/>
                  </a:buClr>
                </a:pPr>
                <a:r>
                  <a:rPr lang="en-GB" sz="1600" i="1" dirty="0" err="1" smtClean="0">
                    <a:solidFill>
                      <a:prstClr val="black"/>
                    </a:solidFill>
                    <a:latin typeface="Verdana" panose="020B0604030504040204" pitchFamily="34" charset="0"/>
                    <a:ea typeface="Verdana" panose="020B0604030504040204" pitchFamily="34" charset="0"/>
                    <a:cs typeface="Verdana" panose="020B0604030504040204" pitchFamily="34" charset="0"/>
                  </a:rPr>
                  <a:t>S</a:t>
                </a:r>
                <a:r>
                  <a:rPr lang="en-GB" sz="1600" i="1" baseline="-25000" dirty="0" err="1" smtClean="0">
                    <a:solidFill>
                      <a:prstClr val="black"/>
                    </a:solidFill>
                    <a:latin typeface="Verdana" panose="020B0604030504040204" pitchFamily="34" charset="0"/>
                    <a:ea typeface="Verdana" panose="020B0604030504040204" pitchFamily="34" charset="0"/>
                    <a:cs typeface="Verdana" panose="020B0604030504040204" pitchFamily="34" charset="0"/>
                  </a:rPr>
                  <a:t>Ref</a:t>
                </a:r>
                <a:r>
                  <a:rPr lang="en-GB"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GB" sz="1600" dirty="0">
                    <a:solidFill>
                      <a:prstClr val="black"/>
                    </a:solidFill>
                    <a:latin typeface="Verdana" panose="020B0604030504040204" pitchFamily="34" charset="0"/>
                    <a:ea typeface="Verdana" panose="020B0604030504040204" pitchFamily="34" charset="0"/>
                    <a:cs typeface="Verdana" panose="020B0604030504040204" pitchFamily="34" charset="0"/>
                  </a:rPr>
                  <a:t>is the reference speed at which SRI values are reported</a:t>
                </a:r>
              </a:p>
              <a:p>
                <a:pPr>
                  <a:buClr>
                    <a:srgbClr val="DDDDDD"/>
                  </a:buClr>
                </a:pPr>
                <a:r>
                  <a:rPr lang="en-GB" sz="1600" i="1" dirty="0">
                    <a:solidFill>
                      <a:prstClr val="black"/>
                    </a:solidFill>
                    <a:latin typeface="Verdana" panose="020B0604030504040204" pitchFamily="34" charset="0"/>
                    <a:ea typeface="Verdana" panose="020B0604030504040204" pitchFamily="34" charset="0"/>
                    <a:cs typeface="Verdana" panose="020B0604030504040204" pitchFamily="34" charset="0"/>
                  </a:rPr>
                  <a:t>S</a:t>
                </a:r>
                <a:r>
                  <a:rPr lang="en-GB" sz="1600" i="1" baseline="-25000" dirty="0">
                    <a:solidFill>
                      <a:prstClr val="black"/>
                    </a:solidFill>
                    <a:latin typeface="Verdana" panose="020B0604030504040204" pitchFamily="34" charset="0"/>
                    <a:ea typeface="Verdana" panose="020B0604030504040204" pitchFamily="34" charset="0"/>
                    <a:cs typeface="Verdana" panose="020B0604030504040204" pitchFamily="34" charset="0"/>
                  </a:rPr>
                  <a:t>0</a:t>
                </a:r>
                <a:r>
                  <a:rPr lang="en-GB" sz="1600" dirty="0">
                    <a:solidFill>
                      <a:prstClr val="black"/>
                    </a:solidFill>
                    <a:latin typeface="Verdana" panose="020B0604030504040204" pitchFamily="34" charset="0"/>
                    <a:ea typeface="Verdana" panose="020B0604030504040204" pitchFamily="34" charset="0"/>
                    <a:cs typeface="Verdana" panose="020B0604030504040204" pitchFamily="34" charset="0"/>
                  </a:rPr>
                  <a:t> represents the speed gradient of the skid resistance values, related to the surface texture</a:t>
                </a:r>
              </a:p>
              <a:p>
                <a:pPr>
                  <a:buClr>
                    <a:srgbClr val="DDDDDD"/>
                  </a:buClr>
                </a:pPr>
                <a:r>
                  <a:rPr lang="en-GB" sz="1600" i="1" dirty="0" err="1">
                    <a:solidFill>
                      <a:prstClr val="black"/>
                    </a:solidFill>
                    <a:latin typeface="Verdana" panose="020B0604030504040204" pitchFamily="34" charset="0"/>
                    <a:ea typeface="Verdana" panose="020B0604030504040204" pitchFamily="34" charset="0"/>
                    <a:cs typeface="Verdana" panose="020B0604030504040204" pitchFamily="34" charset="0"/>
                  </a:rPr>
                  <a:t>MPD</a:t>
                </a:r>
                <a:r>
                  <a:rPr lang="en-GB" sz="1600" dirty="0">
                    <a:solidFill>
                      <a:prstClr val="black"/>
                    </a:solidFill>
                    <a:latin typeface="Verdana" panose="020B0604030504040204" pitchFamily="34" charset="0"/>
                    <a:ea typeface="Verdana" panose="020B0604030504040204" pitchFamily="34" charset="0"/>
                    <a:cs typeface="Verdana" panose="020B0604030504040204" pitchFamily="34" charset="0"/>
                  </a:rPr>
                  <a:t> is the Mean Profile Depth, a measure of the surface texture</a:t>
                </a:r>
              </a:p>
              <a:p>
                <a:pPr marL="192087" lvl="1" indent="0">
                  <a:buClr>
                    <a:srgbClr val="0061B2"/>
                  </a:buClr>
                  <a:buFontTx/>
                  <a:buNone/>
                </a:pPr>
                <a:endParaRPr lang="en-GB" kern="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mc:Choice>
        <mc:Fallback>
          <p:sp>
            <p:nvSpPr>
              <p:cNvPr id="5" name="Espace réservé du contenu 2"/>
              <p:cNvSpPr txBox="1">
                <a:spLocks noRot="1" noChangeAspect="1" noMove="1" noResize="1" noEditPoints="1" noAdjustHandles="1" noChangeArrowheads="1" noChangeShapeType="1" noTextEdit="1"/>
              </p:cNvSpPr>
              <p:nvPr/>
            </p:nvSpPr>
            <p:spPr bwMode="gray">
              <a:xfrm>
                <a:off x="179512" y="1340768"/>
                <a:ext cx="8964488" cy="4391025"/>
              </a:xfrm>
              <a:prstGeom prst="rect">
                <a:avLst/>
              </a:prstGeom>
              <a:blipFill rotWithShape="1">
                <a:blip r:embed="rId2"/>
                <a:stretch>
                  <a:fillRect l="-1564" t="-694" r="-1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159179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additive="base">
                                        <p:cTn id="1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 calcmode="lin" valueType="num">
                                      <p:cBhvr additive="base">
                                        <p:cTn id="2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 calcmode="lin" valueType="num">
                                      <p:cBhvr additive="base">
                                        <p:cTn id="2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3568" y="692696"/>
            <a:ext cx="7772400" cy="576064"/>
          </a:xfrm>
        </p:spPr>
        <p:txBody>
          <a:bodyPr/>
          <a:lstStyle/>
          <a:p>
            <a:r>
              <a:rPr lang="en-GB" sz="2200" b="1" kern="0" dirty="0" smtClean="0">
                <a:solidFill>
                  <a:srgbClr val="000000"/>
                </a:solidFill>
                <a:effectLst/>
                <a:latin typeface="Verdana"/>
              </a:rPr>
              <a:t>Results</a:t>
            </a:r>
            <a:endParaRPr lang="pl-PL" dirty="0"/>
          </a:p>
        </p:txBody>
      </p:sp>
      <p:sp>
        <p:nvSpPr>
          <p:cNvPr id="6" name="Espace réservé du contenu 2"/>
          <p:cNvSpPr txBox="1">
            <a:spLocks/>
          </p:cNvSpPr>
          <p:nvPr/>
        </p:nvSpPr>
        <p:spPr bwMode="gray">
          <a:xfrm>
            <a:off x="323528" y="1404004"/>
            <a:ext cx="7848872" cy="500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90500" indent="-190500" algn="l" rtl="0" eaLnBrk="1" fontAlgn="base" hangingPunct="1">
              <a:spcBef>
                <a:spcPct val="60000"/>
              </a:spcBef>
              <a:spcAft>
                <a:spcPct val="0"/>
              </a:spcAft>
              <a:buClr>
                <a:schemeClr val="accent1"/>
              </a:buClr>
              <a:buFont typeface="Wingdings" pitchFamily="2" charset="2"/>
              <a:buChar char="§"/>
              <a:defRPr sz="2000">
                <a:solidFill>
                  <a:schemeClr val="tx1"/>
                </a:solidFill>
                <a:latin typeface="+mn-lt"/>
                <a:ea typeface="+mn-ea"/>
                <a:cs typeface="+mn-cs"/>
              </a:defRPr>
            </a:lvl1pPr>
            <a:lvl2pPr marL="381000" indent="-188913" algn="l" rtl="0" eaLnBrk="1" fontAlgn="base" hangingPunct="1">
              <a:spcBef>
                <a:spcPct val="30000"/>
              </a:spcBef>
              <a:spcAft>
                <a:spcPct val="0"/>
              </a:spcAft>
              <a:buClr>
                <a:schemeClr val="accent1"/>
              </a:buClr>
              <a:buChar char="-"/>
              <a:defRPr>
                <a:solidFill>
                  <a:schemeClr val="tx1"/>
                </a:solidFill>
                <a:latin typeface="+mn-lt"/>
              </a:defRPr>
            </a:lvl2pPr>
            <a:lvl3pPr marL="561975" indent="-179388" algn="l" rtl="0" eaLnBrk="1" fontAlgn="base" hangingPunct="1">
              <a:spcBef>
                <a:spcPct val="30000"/>
              </a:spcBef>
              <a:spcAft>
                <a:spcPct val="0"/>
              </a:spcAft>
              <a:buClr>
                <a:schemeClr val="accent1"/>
              </a:buClr>
              <a:buChar char="-"/>
              <a:defRPr sz="1600">
                <a:solidFill>
                  <a:schemeClr val="tx1"/>
                </a:solidFill>
                <a:latin typeface="+mn-lt"/>
              </a:defRPr>
            </a:lvl3pPr>
            <a:lvl4pPr marL="768350" indent="-204788" algn="l" rtl="0" eaLnBrk="1" fontAlgn="base" hangingPunct="1">
              <a:spcBef>
                <a:spcPct val="30000"/>
              </a:spcBef>
              <a:spcAft>
                <a:spcPct val="0"/>
              </a:spcAft>
              <a:buClr>
                <a:schemeClr val="accent1"/>
              </a:buClr>
              <a:buChar char="-"/>
              <a:defRPr sz="1400">
                <a:solidFill>
                  <a:schemeClr val="tx1"/>
                </a:solidFill>
                <a:latin typeface="+mn-lt"/>
              </a:defRPr>
            </a:lvl4pPr>
            <a:lvl5pPr marL="1050925" indent="-168275" algn="l" rtl="0" eaLnBrk="1" fontAlgn="base" hangingPunct="1">
              <a:spcBef>
                <a:spcPct val="40000"/>
              </a:spcBef>
              <a:spcAft>
                <a:spcPct val="0"/>
              </a:spcAft>
              <a:buClr>
                <a:schemeClr val="accent1"/>
              </a:buClr>
              <a:buChar char="»"/>
              <a:defRPr sz="1200">
                <a:solidFill>
                  <a:schemeClr val="tx1"/>
                </a:solidFill>
                <a:latin typeface="+mn-lt"/>
              </a:defRPr>
            </a:lvl5pPr>
            <a:lvl6pPr marL="15081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9pPr>
          </a:lstStyle>
          <a:p>
            <a:pPr>
              <a:buClr>
                <a:srgbClr val="0061B2"/>
              </a:buClr>
            </a:pPr>
            <a:r>
              <a:rPr lang="en-GB" kern="0" dirty="0" smtClean="0">
                <a:solidFill>
                  <a:prstClr val="black"/>
                </a:solidFill>
                <a:latin typeface="Verdana"/>
              </a:rPr>
              <a:t>Common scale developed for each device group</a:t>
            </a:r>
          </a:p>
          <a:p>
            <a:pPr>
              <a:buClr>
                <a:srgbClr val="0061B2"/>
              </a:buClr>
            </a:pPr>
            <a:r>
              <a:rPr lang="en-GB" kern="0" dirty="0" smtClean="0">
                <a:solidFill>
                  <a:prstClr val="black"/>
                </a:solidFill>
                <a:latin typeface="Verdana"/>
              </a:rPr>
              <a:t>Device specific parameters calculated</a:t>
            </a:r>
          </a:p>
          <a:p>
            <a:pPr>
              <a:buClr>
                <a:srgbClr val="0061B2"/>
              </a:buClr>
            </a:pPr>
            <a:r>
              <a:rPr lang="en-GB" kern="0" dirty="0" smtClean="0">
                <a:solidFill>
                  <a:prstClr val="black"/>
                </a:solidFill>
                <a:latin typeface="Verdana"/>
              </a:rPr>
              <a:t>Uncertainty of common scale values assessed by calculation of the reproducibility standard deviation, </a:t>
            </a:r>
            <a:r>
              <a:rPr lang="el-GR" kern="0" dirty="0" smtClean="0">
                <a:solidFill>
                  <a:prstClr val="black"/>
                </a:solidFill>
                <a:latin typeface="Verdana"/>
              </a:rPr>
              <a:t>σ</a:t>
            </a:r>
            <a:r>
              <a:rPr lang="en-GB" kern="0" baseline="-25000" dirty="0" smtClean="0">
                <a:solidFill>
                  <a:prstClr val="black"/>
                </a:solidFill>
                <a:latin typeface="Verdana"/>
              </a:rPr>
              <a:t>R</a:t>
            </a:r>
            <a:endParaRPr lang="en-GB" kern="0" dirty="0" smtClean="0">
              <a:solidFill>
                <a:prstClr val="black"/>
              </a:solidFill>
              <a:latin typeface="Verdana"/>
            </a:endParaRPr>
          </a:p>
          <a:p>
            <a:pPr lvl="1">
              <a:spcBef>
                <a:spcPts val="1200"/>
              </a:spcBef>
              <a:buClr>
                <a:srgbClr val="0061B2"/>
              </a:buClr>
            </a:pPr>
            <a:r>
              <a:rPr lang="el-GR" kern="0" dirty="0" smtClean="0">
                <a:solidFill>
                  <a:prstClr val="black"/>
                </a:solidFill>
                <a:latin typeface="Verdana"/>
              </a:rPr>
              <a:t>σ</a:t>
            </a:r>
            <a:r>
              <a:rPr lang="en-GB" kern="0" baseline="-25000" dirty="0" smtClean="0">
                <a:solidFill>
                  <a:prstClr val="black"/>
                </a:solidFill>
                <a:latin typeface="Verdana"/>
              </a:rPr>
              <a:t>R</a:t>
            </a:r>
            <a:r>
              <a:rPr lang="en-GB" kern="0" dirty="0" smtClean="0">
                <a:solidFill>
                  <a:prstClr val="black"/>
                </a:solidFill>
                <a:latin typeface="Verdana"/>
              </a:rPr>
              <a:t> </a:t>
            </a:r>
            <a:r>
              <a:rPr lang="en-GB" kern="0" dirty="0">
                <a:solidFill>
                  <a:prstClr val="black"/>
                </a:solidFill>
                <a:latin typeface="Verdana"/>
              </a:rPr>
              <a:t>around 0.05</a:t>
            </a:r>
          </a:p>
          <a:p>
            <a:pPr lvl="2">
              <a:buClr>
                <a:srgbClr val="0061B2"/>
              </a:buClr>
            </a:pPr>
            <a:r>
              <a:rPr lang="en-GB" kern="0" dirty="0">
                <a:solidFill>
                  <a:prstClr val="black"/>
                </a:solidFill>
                <a:latin typeface="Verdana"/>
              </a:rPr>
              <a:t>compared to about 0.03 for fleets of the same device type</a:t>
            </a:r>
          </a:p>
          <a:p>
            <a:pPr lvl="2">
              <a:buClr>
                <a:srgbClr val="0061B2"/>
              </a:buClr>
            </a:pPr>
            <a:r>
              <a:rPr lang="en-GB" kern="0" dirty="0">
                <a:solidFill>
                  <a:prstClr val="black"/>
                </a:solidFill>
                <a:latin typeface="Verdana"/>
              </a:rPr>
              <a:t>compared to about </a:t>
            </a:r>
            <a:r>
              <a:rPr lang="en-GB" kern="0" dirty="0" smtClean="0">
                <a:solidFill>
                  <a:prstClr val="black"/>
                </a:solidFill>
                <a:latin typeface="Verdana"/>
              </a:rPr>
              <a:t>0.10 </a:t>
            </a:r>
            <a:r>
              <a:rPr lang="en-GB" kern="0" dirty="0">
                <a:solidFill>
                  <a:prstClr val="black"/>
                </a:solidFill>
                <a:latin typeface="Verdana"/>
              </a:rPr>
              <a:t>for previous harmonisation experiments</a:t>
            </a:r>
          </a:p>
          <a:p>
            <a:pPr lvl="1">
              <a:spcBef>
                <a:spcPts val="1200"/>
              </a:spcBef>
              <a:buClr>
                <a:srgbClr val="0061B2"/>
              </a:buClr>
            </a:pPr>
            <a:r>
              <a:rPr lang="en-GB" kern="0" dirty="0" smtClean="0">
                <a:solidFill>
                  <a:prstClr val="black"/>
                </a:solidFill>
                <a:latin typeface="Verdana"/>
              </a:rPr>
              <a:t>Similar results from both trials </a:t>
            </a:r>
          </a:p>
          <a:p>
            <a:pPr lvl="1">
              <a:spcBef>
                <a:spcPts val="1200"/>
              </a:spcBef>
              <a:buClr>
                <a:srgbClr val="0061B2"/>
              </a:buClr>
            </a:pPr>
            <a:r>
              <a:rPr lang="en-GB" kern="0" dirty="0" smtClean="0">
                <a:solidFill>
                  <a:prstClr val="black"/>
                </a:solidFill>
                <a:latin typeface="Verdana"/>
              </a:rPr>
              <a:t>Common Scale approach shows stability</a:t>
            </a:r>
          </a:p>
          <a:p>
            <a:pPr marL="201612" lvl="1" indent="0" defTabSz="536575">
              <a:spcBef>
                <a:spcPts val="0"/>
              </a:spcBef>
              <a:buClr>
                <a:srgbClr val="0061B2"/>
              </a:buClr>
              <a:buFontTx/>
              <a:buNone/>
            </a:pPr>
            <a:r>
              <a:rPr lang="en-GB" kern="0" dirty="0">
                <a:solidFill>
                  <a:prstClr val="black"/>
                </a:solidFill>
                <a:latin typeface="Verdana"/>
              </a:rPr>
              <a:t>	</a:t>
            </a:r>
          </a:p>
          <a:p>
            <a:pPr marL="192087" lvl="1" indent="0">
              <a:buClr>
                <a:srgbClr val="0061B2"/>
              </a:buClr>
              <a:buFontTx/>
              <a:buNone/>
            </a:pPr>
            <a:endParaRPr lang="en-GB" kern="0" dirty="0">
              <a:solidFill>
                <a:srgbClr val="000000"/>
              </a:solidFill>
              <a:latin typeface="Verdana"/>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147914"/>
            <a:ext cx="3456384" cy="2599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974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10" y="5301208"/>
            <a:ext cx="6282705" cy="1497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ytuł 1"/>
          <p:cNvSpPr>
            <a:spLocks noGrp="1"/>
          </p:cNvSpPr>
          <p:nvPr>
            <p:ph type="ctrTitle"/>
          </p:nvPr>
        </p:nvSpPr>
        <p:spPr>
          <a:xfrm>
            <a:off x="683568" y="692696"/>
            <a:ext cx="7772400" cy="576064"/>
          </a:xfrm>
        </p:spPr>
        <p:txBody>
          <a:bodyPr/>
          <a:lstStyle/>
          <a:p>
            <a:r>
              <a:rPr lang="en-GB" sz="2200" b="1" kern="0" dirty="0" smtClean="0">
                <a:solidFill>
                  <a:srgbClr val="000000"/>
                </a:solidFill>
                <a:effectLst/>
                <a:latin typeface="Verdana"/>
              </a:rPr>
              <a:t>Conclusions</a:t>
            </a:r>
            <a:endParaRPr lang="pl-PL" dirty="0"/>
          </a:p>
        </p:txBody>
      </p:sp>
      <p:sp>
        <p:nvSpPr>
          <p:cNvPr id="6" name="Espace réservé du contenu 2"/>
          <p:cNvSpPr txBox="1">
            <a:spLocks/>
          </p:cNvSpPr>
          <p:nvPr/>
        </p:nvSpPr>
        <p:spPr bwMode="gray">
          <a:xfrm>
            <a:off x="395536" y="1412775"/>
            <a:ext cx="8496944" cy="500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90500" indent="-190500" algn="l" rtl="0" eaLnBrk="1" fontAlgn="base" hangingPunct="1">
              <a:spcBef>
                <a:spcPct val="60000"/>
              </a:spcBef>
              <a:spcAft>
                <a:spcPct val="0"/>
              </a:spcAft>
              <a:buClr>
                <a:schemeClr val="accent1"/>
              </a:buClr>
              <a:buFont typeface="Wingdings" pitchFamily="2" charset="2"/>
              <a:buChar char="§"/>
              <a:defRPr sz="2000">
                <a:solidFill>
                  <a:schemeClr val="tx1"/>
                </a:solidFill>
                <a:latin typeface="+mn-lt"/>
                <a:ea typeface="+mn-ea"/>
                <a:cs typeface="+mn-cs"/>
              </a:defRPr>
            </a:lvl1pPr>
            <a:lvl2pPr marL="381000" indent="-188913" algn="l" rtl="0" eaLnBrk="1" fontAlgn="base" hangingPunct="1">
              <a:spcBef>
                <a:spcPct val="30000"/>
              </a:spcBef>
              <a:spcAft>
                <a:spcPct val="0"/>
              </a:spcAft>
              <a:buClr>
                <a:schemeClr val="accent1"/>
              </a:buClr>
              <a:buChar char="-"/>
              <a:defRPr>
                <a:solidFill>
                  <a:schemeClr val="tx1"/>
                </a:solidFill>
                <a:latin typeface="+mn-lt"/>
              </a:defRPr>
            </a:lvl2pPr>
            <a:lvl3pPr marL="561975" indent="-179388" algn="l" rtl="0" eaLnBrk="1" fontAlgn="base" hangingPunct="1">
              <a:spcBef>
                <a:spcPct val="30000"/>
              </a:spcBef>
              <a:spcAft>
                <a:spcPct val="0"/>
              </a:spcAft>
              <a:buClr>
                <a:schemeClr val="accent1"/>
              </a:buClr>
              <a:buChar char="-"/>
              <a:defRPr sz="1600">
                <a:solidFill>
                  <a:schemeClr val="tx1"/>
                </a:solidFill>
                <a:latin typeface="+mn-lt"/>
              </a:defRPr>
            </a:lvl3pPr>
            <a:lvl4pPr marL="768350" indent="-204788" algn="l" rtl="0" eaLnBrk="1" fontAlgn="base" hangingPunct="1">
              <a:spcBef>
                <a:spcPct val="30000"/>
              </a:spcBef>
              <a:spcAft>
                <a:spcPct val="0"/>
              </a:spcAft>
              <a:buClr>
                <a:schemeClr val="accent1"/>
              </a:buClr>
              <a:buChar char="-"/>
              <a:defRPr sz="1400">
                <a:solidFill>
                  <a:schemeClr val="tx1"/>
                </a:solidFill>
                <a:latin typeface="+mn-lt"/>
              </a:defRPr>
            </a:lvl4pPr>
            <a:lvl5pPr marL="1050925" indent="-168275" algn="l" rtl="0" eaLnBrk="1" fontAlgn="base" hangingPunct="1">
              <a:spcBef>
                <a:spcPct val="40000"/>
              </a:spcBef>
              <a:spcAft>
                <a:spcPct val="0"/>
              </a:spcAft>
              <a:buClr>
                <a:schemeClr val="accent1"/>
              </a:buClr>
              <a:buChar char="»"/>
              <a:defRPr sz="1200">
                <a:solidFill>
                  <a:schemeClr val="tx1"/>
                </a:solidFill>
                <a:latin typeface="+mn-lt"/>
              </a:defRPr>
            </a:lvl5pPr>
            <a:lvl6pPr marL="15081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9pPr>
          </a:lstStyle>
          <a:p>
            <a:pPr>
              <a:buClr>
                <a:srgbClr val="0061B2"/>
              </a:buClr>
            </a:pPr>
            <a:r>
              <a:rPr lang="en-GB" kern="0" dirty="0" smtClean="0">
                <a:solidFill>
                  <a:prstClr val="black"/>
                </a:solidFill>
                <a:latin typeface="Verdana"/>
              </a:rPr>
              <a:t>Measurements made by different devices can be converted to a common scale for each group</a:t>
            </a:r>
          </a:p>
          <a:p>
            <a:pPr>
              <a:spcBef>
                <a:spcPts val="2400"/>
              </a:spcBef>
              <a:buClr>
                <a:srgbClr val="0061B2"/>
              </a:buClr>
            </a:pPr>
            <a:r>
              <a:rPr lang="en-US" kern="0" dirty="0" smtClean="0">
                <a:solidFill>
                  <a:prstClr val="black"/>
                </a:solidFill>
                <a:latin typeface="Verdana"/>
              </a:rPr>
              <a:t>Assumptions </a:t>
            </a:r>
            <a:r>
              <a:rPr lang="en-US" kern="0" dirty="0">
                <a:solidFill>
                  <a:prstClr val="black"/>
                </a:solidFill>
                <a:latin typeface="Verdana"/>
              </a:rPr>
              <a:t>made in developing the </a:t>
            </a:r>
            <a:r>
              <a:rPr lang="en-US" kern="0" dirty="0" smtClean="0">
                <a:solidFill>
                  <a:prstClr val="black"/>
                </a:solidFill>
                <a:latin typeface="Verdana"/>
              </a:rPr>
              <a:t>common scales have </a:t>
            </a:r>
            <a:r>
              <a:rPr lang="en-US" kern="0" dirty="0">
                <a:solidFill>
                  <a:prstClr val="black"/>
                </a:solidFill>
                <a:latin typeface="Verdana"/>
              </a:rPr>
              <a:t>been proven </a:t>
            </a:r>
            <a:r>
              <a:rPr lang="en-US" kern="0" dirty="0" smtClean="0">
                <a:solidFill>
                  <a:prstClr val="black"/>
                </a:solidFill>
                <a:latin typeface="Verdana"/>
              </a:rPr>
              <a:t>correct</a:t>
            </a:r>
          </a:p>
          <a:p>
            <a:pPr lvl="1">
              <a:buClr>
                <a:srgbClr val="0061B2"/>
              </a:buClr>
            </a:pPr>
            <a:r>
              <a:rPr lang="en-GB" dirty="0">
                <a:solidFill>
                  <a:prstClr val="black"/>
                </a:solidFill>
                <a:latin typeface="Verdana" panose="020B0604030504040204" pitchFamily="34" charset="0"/>
                <a:ea typeface="Verdana" panose="020B0604030504040204" pitchFamily="34" charset="0"/>
                <a:cs typeface="Verdana" panose="020B0604030504040204" pitchFamily="34" charset="0"/>
              </a:rPr>
              <a:t>R</a:t>
            </a:r>
            <a:r>
              <a:rPr lang="en-GB" dirty="0" smtClean="0">
                <a:solidFill>
                  <a:prstClr val="black"/>
                </a:solidFill>
                <a:latin typeface="Verdana" panose="020B0604030504040204" pitchFamily="34" charset="0"/>
                <a:ea typeface="Verdana" panose="020B0604030504040204" pitchFamily="34" charset="0"/>
                <a:cs typeface="Verdana" panose="020B0604030504040204" pitchFamily="34" charset="0"/>
              </a:rPr>
              <a:t>eproducibility is </a:t>
            </a:r>
            <a:r>
              <a:rPr lang="en-GB" dirty="0">
                <a:solidFill>
                  <a:prstClr val="black"/>
                </a:solidFill>
                <a:latin typeface="Verdana" panose="020B0604030504040204" pitchFamily="34" charset="0"/>
                <a:ea typeface="Verdana" panose="020B0604030504040204" pitchFamily="34" charset="0"/>
                <a:cs typeface="Verdana" panose="020B0604030504040204" pitchFamily="34" charset="0"/>
              </a:rPr>
              <a:t>improved by developing </a:t>
            </a:r>
            <a:r>
              <a:rPr lang="en-GB" dirty="0" smtClean="0">
                <a:solidFill>
                  <a:prstClr val="black"/>
                </a:solidFill>
                <a:latin typeface="Verdana" panose="020B0604030504040204" pitchFamily="34" charset="0"/>
                <a:ea typeface="Verdana" panose="020B0604030504040204" pitchFamily="34" charset="0"/>
                <a:cs typeface="Verdana" panose="020B0604030504040204" pitchFamily="34" charset="0"/>
              </a:rPr>
              <a:t>common scales </a:t>
            </a:r>
            <a:r>
              <a:rPr lang="en-GB" dirty="0">
                <a:solidFill>
                  <a:prstClr val="black"/>
                </a:solidFill>
                <a:latin typeface="Verdana" panose="020B0604030504040204" pitchFamily="34" charset="0"/>
                <a:ea typeface="Verdana" panose="020B0604030504040204" pitchFamily="34" charset="0"/>
                <a:cs typeface="Verdana" panose="020B0604030504040204" pitchFamily="34" charset="0"/>
              </a:rPr>
              <a:t>for different groups of devices based on their operating </a:t>
            </a:r>
            <a:r>
              <a:rPr lang="en-GB" dirty="0" smtClean="0">
                <a:solidFill>
                  <a:prstClr val="black"/>
                </a:solidFill>
                <a:latin typeface="Verdana" panose="020B0604030504040204" pitchFamily="34" charset="0"/>
                <a:ea typeface="Verdana" panose="020B0604030504040204" pitchFamily="34" charset="0"/>
                <a:cs typeface="Verdana" panose="020B0604030504040204" pitchFamily="34" charset="0"/>
              </a:rPr>
              <a:t>principle</a:t>
            </a:r>
          </a:p>
          <a:p>
            <a:pPr lvl="1">
              <a:buClr>
                <a:srgbClr val="0061B2"/>
              </a:buClr>
            </a:pPr>
            <a:r>
              <a:rPr lang="en-GB" dirty="0" smtClean="0">
                <a:solidFill>
                  <a:prstClr val="black"/>
                </a:solidFill>
                <a:latin typeface="Verdana" panose="020B0604030504040204" pitchFamily="34" charset="0"/>
                <a:ea typeface="Verdana" panose="020B0604030504040204" pitchFamily="34" charset="0"/>
                <a:cs typeface="Verdana" panose="020B0604030504040204" pitchFamily="34" charset="0"/>
              </a:rPr>
              <a:t>Uncertainty is at a level allowing cross-country comparisons</a:t>
            </a:r>
          </a:p>
          <a:p>
            <a:pPr>
              <a:spcBef>
                <a:spcPts val="2400"/>
              </a:spcBef>
              <a:buClr>
                <a:srgbClr val="0061B2"/>
              </a:buClr>
            </a:pPr>
            <a:r>
              <a:rPr lang="en-GB" kern="0" dirty="0" smtClean="0">
                <a:solidFill>
                  <a:prstClr val="black"/>
                </a:solidFill>
                <a:latin typeface="Verdana" panose="020B0604030504040204" pitchFamily="34" charset="0"/>
                <a:ea typeface="Verdana" panose="020B0604030504040204" pitchFamily="34" charset="0"/>
                <a:cs typeface="Verdana" panose="020B0604030504040204" pitchFamily="34" charset="0"/>
              </a:rPr>
              <a:t>Robust QA procedures required</a:t>
            </a:r>
          </a:p>
        </p:txBody>
      </p:sp>
      <p:pic>
        <p:nvPicPr>
          <p:cNvPr id="4" name="Picture 6"/>
          <p:cNvPicPr>
            <a:picLocks noChangeAspect="1" noChangeArrowheads="1"/>
          </p:cNvPicPr>
          <p:nvPr/>
        </p:nvPicPr>
        <p:blipFill>
          <a:blip r:embed="rId3"/>
          <a:srcRect/>
          <a:stretch>
            <a:fillRect/>
          </a:stretch>
        </p:blipFill>
        <p:spPr bwMode="auto">
          <a:xfrm>
            <a:off x="4730852" y="4077072"/>
            <a:ext cx="4233636" cy="1728192"/>
          </a:xfrm>
          <a:prstGeom prst="rect">
            <a:avLst/>
          </a:prstGeom>
          <a:noFill/>
          <a:ln w="9525">
            <a:noFill/>
            <a:miter lim="800000"/>
            <a:headEnd/>
            <a:tailEnd/>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556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374848" y="341784"/>
            <a:ext cx="8229600" cy="998984"/>
          </a:xfrm>
        </p:spPr>
        <p:txBody>
          <a:bodyPr/>
          <a:lstStyle/>
          <a:p>
            <a:pPr eaLnBrk="1" hangingPunct="1"/>
            <a:r>
              <a:rPr lang="en-US" sz="2400" b="1" kern="0" dirty="0">
                <a:solidFill>
                  <a:srgbClr val="000000"/>
                </a:solidFill>
                <a:latin typeface="Verdana"/>
              </a:rPr>
              <a:t>ROSANNE </a:t>
            </a:r>
            <a:r>
              <a:rPr lang="en-US" sz="2400" b="1" kern="0" dirty="0" smtClean="0">
                <a:solidFill>
                  <a:srgbClr val="000000"/>
                </a:solidFill>
                <a:latin typeface="Verdana"/>
              </a:rPr>
              <a:t>WP2 – Noise</a:t>
            </a:r>
            <a:endParaRPr lang="en-US" sz="2400" b="1" kern="0" dirty="0">
              <a:solidFill>
                <a:srgbClr val="000000"/>
              </a:solidFill>
              <a:latin typeface="Verdana"/>
            </a:endParaRPr>
          </a:p>
        </p:txBody>
      </p:sp>
      <p:sp>
        <p:nvSpPr>
          <p:cNvPr id="11268" name="Rectangle 3"/>
          <p:cNvSpPr>
            <a:spLocks noGrp="1" noChangeArrowheads="1"/>
          </p:cNvSpPr>
          <p:nvPr>
            <p:ph type="body" idx="1"/>
          </p:nvPr>
        </p:nvSpPr>
        <p:spPr>
          <a:xfrm>
            <a:off x="107504" y="1412776"/>
            <a:ext cx="8640960" cy="4057650"/>
          </a:xfrm>
        </p:spPr>
        <p:txBody>
          <a:bodyPr/>
          <a:lstStyle/>
          <a:p>
            <a:pPr marL="0" indent="0" eaLnBrk="1" hangingPunct="1">
              <a:buNone/>
            </a:pPr>
            <a:r>
              <a:rPr lang="en-US" sz="2000" b="1" dirty="0">
                <a:solidFill>
                  <a:schemeClr val="tx1"/>
                </a:solidFill>
                <a:latin typeface="Calibri" panose="020F0502020204030204" pitchFamily="34" charset="0"/>
              </a:rPr>
              <a:t>Measurement methods for the </a:t>
            </a:r>
            <a:r>
              <a:rPr lang="en-US" sz="2000" b="1" dirty="0" smtClean="0">
                <a:solidFill>
                  <a:schemeClr val="tx1"/>
                </a:solidFill>
                <a:latin typeface="Calibri" panose="020F0502020204030204" pitchFamily="34" charset="0"/>
              </a:rPr>
              <a:t>noise emission properties of </a:t>
            </a:r>
            <a:r>
              <a:rPr lang="en-US" sz="2000" b="1" dirty="0">
                <a:solidFill>
                  <a:schemeClr val="tx1"/>
                </a:solidFill>
                <a:latin typeface="Calibri" panose="020F0502020204030204" pitchFamily="34" charset="0"/>
              </a:rPr>
              <a:t>road surfaces</a:t>
            </a:r>
          </a:p>
          <a:p>
            <a:pPr marL="0" indent="0" eaLnBrk="1" hangingPunct="1">
              <a:buNone/>
            </a:pPr>
            <a:r>
              <a:rPr lang="en-US" sz="2000" b="1" u="sng" dirty="0">
                <a:solidFill>
                  <a:schemeClr val="tx1"/>
                </a:solidFill>
                <a:latin typeface="Calibri" panose="020F0502020204030204" pitchFamily="34" charset="0"/>
              </a:rPr>
              <a:t>Starting point</a:t>
            </a:r>
          </a:p>
          <a:p>
            <a:r>
              <a:rPr lang="en-US" sz="2000" dirty="0" smtClean="0">
                <a:solidFill>
                  <a:schemeClr val="tx1"/>
                </a:solidFill>
                <a:latin typeface="Calibri" panose="020F0502020204030204" pitchFamily="34" charset="0"/>
              </a:rPr>
              <a:t>Two existing ISO standards on measuring the influence of pavements on road traffic noise emission</a:t>
            </a:r>
          </a:p>
          <a:p>
            <a:pPr>
              <a:spcBef>
                <a:spcPts val="1200"/>
              </a:spcBef>
            </a:pPr>
            <a:r>
              <a:rPr lang="en-US" sz="2000" dirty="0" smtClean="0">
                <a:solidFill>
                  <a:schemeClr val="tx1"/>
                </a:solidFill>
                <a:latin typeface="Calibri" panose="020F0502020204030204" pitchFamily="34" charset="0"/>
              </a:rPr>
              <a:t>Statistical Pass-By method (ISO 11819-1, SPB) records overall noise emission of passing vehicles, time consuming, measurement only at one spot per time</a:t>
            </a:r>
          </a:p>
          <a:p>
            <a:pPr>
              <a:spcBef>
                <a:spcPts val="1200"/>
              </a:spcBef>
            </a:pPr>
            <a:r>
              <a:rPr lang="en-US" sz="2000" dirty="0" smtClean="0">
                <a:solidFill>
                  <a:schemeClr val="tx1"/>
                </a:solidFill>
                <a:latin typeface="Calibri" panose="020F0502020204030204" pitchFamily="34" charset="0"/>
              </a:rPr>
              <a:t>CPX method (ISO/DIS 11819-2, CPX) suitable for long-distance monitoring, but records only tyre/road noise, HGV noise by proxy tyre</a:t>
            </a:r>
          </a:p>
          <a:p>
            <a:pPr>
              <a:spcBef>
                <a:spcPts val="1200"/>
              </a:spcBef>
            </a:pPr>
            <a:r>
              <a:rPr lang="en-US" sz="2000" dirty="0" smtClean="0">
                <a:solidFill>
                  <a:schemeClr val="tx1"/>
                </a:solidFill>
                <a:latin typeface="Calibri" panose="020F0502020204030204" pitchFamily="34" charset="0"/>
              </a:rPr>
              <a:t>Only meas. methods, full classification procedure missing</a:t>
            </a:r>
          </a:p>
          <a:p>
            <a:pPr>
              <a:spcBef>
                <a:spcPts val="1200"/>
              </a:spcBef>
            </a:pPr>
            <a:r>
              <a:rPr lang="en-US" sz="2000" dirty="0" smtClean="0">
                <a:solidFill>
                  <a:schemeClr val="tx1"/>
                </a:solidFill>
                <a:latin typeface="Calibri" panose="020F0502020204030204" pitchFamily="34" charset="0"/>
              </a:rPr>
              <a:t>Link to new European traffic noise calculation method?</a:t>
            </a:r>
          </a:p>
          <a:p>
            <a:pPr marL="0" indent="0" eaLnBrk="1" hangingPunct="1">
              <a:buNone/>
            </a:pPr>
            <a:endParaRPr lang="de-DE" sz="2000" dirty="0" smtClean="0">
              <a:latin typeface="Calibri" panose="020F0502020204030204" pitchFamily="34" charset="0"/>
            </a:endParaRPr>
          </a:p>
        </p:txBody>
      </p:sp>
      <p:pic>
        <p:nvPicPr>
          <p:cNvPr id="6" name="Grafik 5" descr="CPX 1"/>
          <p:cNvPicPr/>
          <p:nvPr/>
        </p:nvPicPr>
        <p:blipFill>
          <a:blip r:embed="rId3" cstate="print">
            <a:extLst>
              <a:ext uri="{28A0092B-C50C-407E-A947-70E740481C1C}">
                <a14:useLocalDpi xmlns:a14="http://schemas.microsoft.com/office/drawing/2010/main" val="0"/>
              </a:ext>
            </a:extLst>
          </a:blip>
          <a:srcRect l="39883" r="2856" b="7626"/>
          <a:stretch>
            <a:fillRect/>
          </a:stretch>
        </p:blipFill>
        <p:spPr bwMode="auto">
          <a:xfrm>
            <a:off x="6516216" y="4077072"/>
            <a:ext cx="2505576" cy="2663691"/>
          </a:xfrm>
          <a:prstGeom prst="rect">
            <a:avLst/>
          </a:prstGeom>
          <a:noFill/>
          <a:ln>
            <a:noFill/>
          </a:ln>
        </p:spPr>
      </p:pic>
    </p:spTree>
    <p:extLst>
      <p:ext uri="{BB962C8B-B14F-4D97-AF65-F5344CB8AC3E}">
        <p14:creationId xmlns:p14="http://schemas.microsoft.com/office/powerpoint/2010/main" val="169062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3" end="3"/>
                                            </p:txEl>
                                          </p:spTgt>
                                        </p:tgtEl>
                                        <p:attrNameLst>
                                          <p:attrName>style.visibility</p:attrName>
                                        </p:attrNameLst>
                                      </p:cBhvr>
                                      <p:to>
                                        <p:strVal val="visible"/>
                                      </p:to>
                                    </p:set>
                                    <p:anim calcmode="lin" valueType="num">
                                      <p:cBhvr additive="base">
                                        <p:cTn id="7" dur="5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xEl>
                                              <p:pRg st="4" end="4"/>
                                            </p:txEl>
                                          </p:spTgt>
                                        </p:tgtEl>
                                        <p:attrNameLst>
                                          <p:attrName>style.visibility</p:attrName>
                                        </p:attrNameLst>
                                      </p:cBhvr>
                                      <p:to>
                                        <p:strVal val="visible"/>
                                      </p:to>
                                    </p:set>
                                    <p:anim calcmode="lin" valueType="num">
                                      <p:cBhvr additive="base">
                                        <p:cTn id="13"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8">
                                            <p:txEl>
                                              <p:pRg st="5" end="5"/>
                                            </p:txEl>
                                          </p:spTgt>
                                        </p:tgtEl>
                                        <p:attrNameLst>
                                          <p:attrName>style.visibility</p:attrName>
                                        </p:attrNameLst>
                                      </p:cBhvr>
                                      <p:to>
                                        <p:strVal val="visible"/>
                                      </p:to>
                                    </p:set>
                                    <p:anim calcmode="lin" valueType="num">
                                      <p:cBhvr additive="base">
                                        <p:cTn id="19" dur="5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68">
                                            <p:txEl>
                                              <p:pRg st="6" end="6"/>
                                            </p:txEl>
                                          </p:spTgt>
                                        </p:tgtEl>
                                        <p:attrNameLst>
                                          <p:attrName>style.visibility</p:attrName>
                                        </p:attrNameLst>
                                      </p:cBhvr>
                                      <p:to>
                                        <p:strVal val="visible"/>
                                      </p:to>
                                    </p:set>
                                    <p:anim calcmode="lin" valueType="num">
                                      <p:cBhvr additive="base">
                                        <p:cTn id="25" dur="500" fill="hold"/>
                                        <p:tgtEl>
                                          <p:spTgt spid="1126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374848" y="341784"/>
            <a:ext cx="8229600" cy="1143000"/>
          </a:xfrm>
        </p:spPr>
        <p:txBody>
          <a:bodyPr/>
          <a:lstStyle/>
          <a:p>
            <a:pPr eaLnBrk="1" hangingPunct="1"/>
            <a:r>
              <a:rPr lang="en-US" sz="2200" b="1" kern="0" dirty="0">
                <a:solidFill>
                  <a:srgbClr val="000000"/>
                </a:solidFill>
                <a:latin typeface="Verdana"/>
              </a:rPr>
              <a:t>ROSANNE </a:t>
            </a:r>
            <a:r>
              <a:rPr lang="en-US" sz="2200" b="1" kern="0" dirty="0" smtClean="0">
                <a:solidFill>
                  <a:srgbClr val="000000"/>
                </a:solidFill>
                <a:latin typeface="Verdana"/>
              </a:rPr>
              <a:t>– Noise</a:t>
            </a:r>
            <a:endParaRPr lang="en-US" sz="2200" b="1" kern="0" dirty="0">
              <a:solidFill>
                <a:srgbClr val="000000"/>
              </a:solidFill>
              <a:latin typeface="Verdana"/>
            </a:endParaRPr>
          </a:p>
        </p:txBody>
      </p:sp>
      <p:sp>
        <p:nvSpPr>
          <p:cNvPr id="11268" name="Rectangle 3"/>
          <p:cNvSpPr>
            <a:spLocks noGrp="1" noChangeArrowheads="1"/>
          </p:cNvSpPr>
          <p:nvPr>
            <p:ph type="body" idx="1"/>
          </p:nvPr>
        </p:nvSpPr>
        <p:spPr>
          <a:xfrm>
            <a:off x="539552" y="1412776"/>
            <a:ext cx="8136903" cy="4057650"/>
          </a:xfrm>
        </p:spPr>
        <p:txBody>
          <a:bodyPr/>
          <a:lstStyle/>
          <a:p>
            <a:pPr marL="0" indent="0" eaLnBrk="1" hangingPunct="1">
              <a:buNone/>
            </a:pPr>
            <a:r>
              <a:rPr lang="en-US" sz="2000" b="1" u="sng" dirty="0" smtClean="0">
                <a:solidFill>
                  <a:schemeClr val="tx1"/>
                </a:solidFill>
                <a:latin typeface="Calibri" panose="020F0502020204030204" pitchFamily="34" charset="0"/>
              </a:rPr>
              <a:t>Original objectives </a:t>
            </a:r>
          </a:p>
          <a:p>
            <a:pPr>
              <a:spcBef>
                <a:spcPts val="1200"/>
              </a:spcBef>
            </a:pPr>
            <a:r>
              <a:rPr lang="en-US" sz="2000" dirty="0" smtClean="0">
                <a:solidFill>
                  <a:schemeClr val="tx1"/>
                </a:solidFill>
                <a:latin typeface="Calibri" panose="020F0502020204030204" pitchFamily="34" charset="0"/>
              </a:rPr>
              <a:t>Combine available measurement methods like SPB and CPX into one consistent and harmonized classification procedure</a:t>
            </a:r>
          </a:p>
          <a:p>
            <a:pPr eaLnBrk="1" hangingPunct="1">
              <a:spcBef>
                <a:spcPts val="1200"/>
              </a:spcBef>
            </a:pPr>
            <a:r>
              <a:rPr lang="en-US" sz="2000" dirty="0" smtClean="0">
                <a:solidFill>
                  <a:schemeClr val="tx1"/>
                </a:solidFill>
                <a:latin typeface="Calibri" panose="020F0502020204030204" pitchFamily="34" charset="0"/>
              </a:rPr>
              <a:t>Facilitate </a:t>
            </a:r>
            <a:r>
              <a:rPr lang="en-US" sz="2000" dirty="0">
                <a:solidFill>
                  <a:schemeClr val="tx1"/>
                </a:solidFill>
                <a:latin typeface="Calibri" panose="020F0502020204030204" pitchFamily="34" charset="0"/>
              </a:rPr>
              <a:t>comparison of road pavement noise emission data on the European level</a:t>
            </a:r>
          </a:p>
          <a:p>
            <a:pPr eaLnBrk="1" hangingPunct="1">
              <a:spcBef>
                <a:spcPts val="1200"/>
              </a:spcBef>
            </a:pPr>
            <a:r>
              <a:rPr lang="en-US" sz="2000" dirty="0">
                <a:solidFill>
                  <a:schemeClr val="tx1"/>
                </a:solidFill>
                <a:latin typeface="Calibri" panose="020F0502020204030204" pitchFamily="34" charset="0"/>
              </a:rPr>
              <a:t>Enable standardized measurement of noise emission data that can be included in European </a:t>
            </a:r>
            <a:r>
              <a:rPr lang="en-US" sz="2000" dirty="0" smtClean="0">
                <a:solidFill>
                  <a:schemeClr val="tx1"/>
                </a:solidFill>
                <a:latin typeface="Calibri" panose="020F0502020204030204" pitchFamily="34" charset="0"/>
              </a:rPr>
              <a:t>road traffic </a:t>
            </a:r>
            <a:r>
              <a:rPr lang="en-US" sz="2000" dirty="0">
                <a:solidFill>
                  <a:schemeClr val="tx1"/>
                </a:solidFill>
                <a:latin typeface="Calibri" panose="020F0502020204030204" pitchFamily="34" charset="0"/>
              </a:rPr>
              <a:t>noise prediction methods</a:t>
            </a:r>
          </a:p>
          <a:p>
            <a:pPr eaLnBrk="1" hangingPunct="1"/>
            <a:endParaRPr lang="de-DE" sz="2000" dirty="0" smtClean="0">
              <a:latin typeface="Calibri" panose="020F0502020204030204" pitchFamily="34" charset="0"/>
            </a:endParaRPr>
          </a:p>
          <a:p>
            <a:pPr eaLnBrk="1" hangingPunct="1"/>
            <a:endParaRPr lang="de-DE" sz="2000" dirty="0" smtClean="0">
              <a:latin typeface="Calibri" panose="020F0502020204030204" pitchFamily="34" charset="0"/>
            </a:endParaRPr>
          </a:p>
          <a:p>
            <a:pPr eaLnBrk="1" hangingPunct="1"/>
            <a:endParaRPr lang="de-DE" sz="2000" dirty="0" smtClean="0">
              <a:latin typeface="Calibri" panose="020F0502020204030204" pitchFamily="34" charset="0"/>
            </a:endParaRPr>
          </a:p>
          <a:p>
            <a:pPr eaLnBrk="1" hangingPunct="1"/>
            <a:endParaRPr lang="de-DE" sz="2000" dirty="0" smtClean="0">
              <a:latin typeface="Calibri" panose="020F0502020204030204" pitchFamily="34" charset="0"/>
            </a:endParaRPr>
          </a:p>
          <a:p>
            <a:pPr eaLnBrk="1" hangingPunct="1"/>
            <a:endParaRPr lang="de-DE" sz="2000" dirty="0" smtClean="0">
              <a:latin typeface="Calibri" panose="020F0502020204030204" pitchFamily="34" charset="0"/>
            </a:endParaRPr>
          </a:p>
        </p:txBody>
      </p:sp>
      <p:pic>
        <p:nvPicPr>
          <p:cNvPr id="8" name="Picture 4" descr="mesure au pass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148420"/>
            <a:ext cx="3456384" cy="259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160995"/>
            <a:ext cx="3691682" cy="261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78590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323528" y="404664"/>
            <a:ext cx="8077200" cy="837456"/>
          </a:xfrm>
        </p:spPr>
        <p:txBody>
          <a:bodyPr/>
          <a:lstStyle/>
          <a:p>
            <a:r>
              <a:rPr lang="en-US" sz="2200" b="1" kern="0" dirty="0" smtClean="0">
                <a:solidFill>
                  <a:srgbClr val="000000"/>
                </a:solidFill>
                <a:latin typeface="Verdana"/>
              </a:rPr>
              <a:t>ROSANNE - Noise</a:t>
            </a:r>
            <a:endParaRPr lang="en-US" sz="2200" b="1" kern="0" dirty="0">
              <a:solidFill>
                <a:srgbClr val="000000"/>
              </a:solidFill>
              <a:latin typeface="Verdana"/>
            </a:endParaRPr>
          </a:p>
        </p:txBody>
      </p:sp>
      <p:sp>
        <p:nvSpPr>
          <p:cNvPr id="11268" name="Rectangle 3"/>
          <p:cNvSpPr>
            <a:spLocks noGrp="1" noChangeArrowheads="1"/>
          </p:cNvSpPr>
          <p:nvPr>
            <p:ph type="body" idx="1"/>
          </p:nvPr>
        </p:nvSpPr>
        <p:spPr>
          <a:xfrm>
            <a:off x="323528" y="1340768"/>
            <a:ext cx="8424936" cy="4057650"/>
          </a:xfrm>
        </p:spPr>
        <p:txBody>
          <a:bodyPr/>
          <a:lstStyle/>
          <a:p>
            <a:pPr marL="0" indent="0" eaLnBrk="1" hangingPunct="1">
              <a:buNone/>
            </a:pPr>
            <a:r>
              <a:rPr lang="en-US" sz="2000" b="1" u="sng" dirty="0" smtClean="0">
                <a:solidFill>
                  <a:schemeClr val="tx1"/>
                </a:solidFill>
                <a:latin typeface="Calibri" panose="020F0502020204030204" pitchFamily="34" charset="0"/>
              </a:rPr>
              <a:t>Activities</a:t>
            </a:r>
          </a:p>
          <a:p>
            <a:pPr eaLnBrk="1" hangingPunct="1">
              <a:spcBef>
                <a:spcPts val="1200"/>
              </a:spcBef>
            </a:pPr>
            <a:r>
              <a:rPr lang="en-US" sz="2000" dirty="0" smtClean="0">
                <a:solidFill>
                  <a:schemeClr val="tx1"/>
                </a:solidFill>
                <a:latin typeface="Calibri" panose="020F0502020204030204" pitchFamily="34" charset="0"/>
              </a:rPr>
              <a:t>Study </a:t>
            </a:r>
            <a:r>
              <a:rPr lang="en-US" sz="2000" dirty="0">
                <a:solidFill>
                  <a:schemeClr val="tx1"/>
                </a:solidFill>
                <a:latin typeface="Calibri" panose="020F0502020204030204" pitchFamily="34" charset="0"/>
              </a:rPr>
              <a:t>of the relations between measurements of noise properties of road surfaces made with the available </a:t>
            </a:r>
            <a:r>
              <a:rPr lang="en-US" sz="2000" dirty="0" smtClean="0">
                <a:solidFill>
                  <a:schemeClr val="tx1"/>
                </a:solidFill>
                <a:latin typeface="Calibri" panose="020F0502020204030204" pitchFamily="34" charset="0"/>
              </a:rPr>
              <a:t>methods SPB </a:t>
            </a:r>
            <a:r>
              <a:rPr lang="en-US" sz="2000" dirty="0">
                <a:solidFill>
                  <a:schemeClr val="tx1"/>
                </a:solidFill>
                <a:latin typeface="Calibri" panose="020F0502020204030204" pitchFamily="34" charset="0"/>
              </a:rPr>
              <a:t>(ISO 11819-1) and CPX (ISO/DIS 11819-2) </a:t>
            </a:r>
            <a:endParaRPr lang="en-US" sz="2000" dirty="0" smtClean="0">
              <a:solidFill>
                <a:schemeClr val="tx1"/>
              </a:solidFill>
              <a:latin typeface="Calibri" panose="020F0502020204030204" pitchFamily="34" charset="0"/>
            </a:endParaRPr>
          </a:p>
          <a:p>
            <a:pPr eaLnBrk="1" hangingPunct="1">
              <a:spcBef>
                <a:spcPts val="1200"/>
              </a:spcBef>
            </a:pPr>
            <a:r>
              <a:rPr lang="en-US" sz="2000" dirty="0" smtClean="0">
                <a:solidFill>
                  <a:schemeClr val="tx1"/>
                </a:solidFill>
                <a:latin typeface="Calibri" panose="020F0502020204030204" pitchFamily="34" charset="0"/>
              </a:rPr>
              <a:t>Development of a classification procedure for the influence of pavements of road traffic noise emission, suitable for standardization</a:t>
            </a:r>
          </a:p>
          <a:p>
            <a:pPr eaLnBrk="1" hangingPunct="1">
              <a:spcBef>
                <a:spcPts val="1200"/>
              </a:spcBef>
            </a:pPr>
            <a:r>
              <a:rPr lang="en-US" sz="2000" dirty="0" smtClean="0">
                <a:solidFill>
                  <a:schemeClr val="tx1"/>
                </a:solidFill>
                <a:latin typeface="Calibri" panose="020F0502020204030204" pitchFamily="34" charset="0"/>
              </a:rPr>
              <a:t>Determination of temperature influence on tyre/road noise and corrections</a:t>
            </a:r>
          </a:p>
          <a:p>
            <a:pPr eaLnBrk="1" hangingPunct="1">
              <a:spcBef>
                <a:spcPts val="1200"/>
              </a:spcBef>
            </a:pPr>
            <a:r>
              <a:rPr lang="en-US" sz="2000" dirty="0" smtClean="0">
                <a:solidFill>
                  <a:schemeClr val="tx1"/>
                </a:solidFill>
                <a:latin typeface="Calibri" panose="020F0502020204030204" pitchFamily="34" charset="0"/>
              </a:rPr>
              <a:t>Validation testing of actual road surfaces</a:t>
            </a:r>
          </a:p>
          <a:p>
            <a:pPr eaLnBrk="1" hangingPunct="1">
              <a:spcBef>
                <a:spcPts val="1200"/>
              </a:spcBef>
            </a:pPr>
            <a:r>
              <a:rPr lang="en-US" sz="2000" dirty="0" smtClean="0">
                <a:solidFill>
                  <a:schemeClr val="tx1"/>
                </a:solidFill>
                <a:latin typeface="Calibri" panose="020F0502020204030204" pitchFamily="34" charset="0"/>
              </a:rPr>
              <a:t>Link to noise calculation method from the European Environmental Noise Directive</a:t>
            </a:r>
          </a:p>
          <a:p>
            <a:pPr eaLnBrk="1" hangingPunct="1"/>
            <a:endParaRPr lang="en-US" sz="1900" dirty="0">
              <a:solidFill>
                <a:schemeClr val="tx1"/>
              </a:solidFill>
              <a:latin typeface="Calibri" panose="020F0502020204030204" pitchFamily="34" charset="0"/>
            </a:endParaRPr>
          </a:p>
          <a:p>
            <a:pPr eaLnBrk="1" hangingPunct="1"/>
            <a:endParaRPr lang="en-US" sz="1900" dirty="0" smtClean="0">
              <a:solidFill>
                <a:schemeClr val="tx1"/>
              </a:solidFill>
              <a:latin typeface="Calibri" panose="020F0502020204030204" pitchFamily="34" charset="0"/>
            </a:endParaRPr>
          </a:p>
        </p:txBody>
      </p:sp>
      <p:pic>
        <p:nvPicPr>
          <p:cNvPr id="5" name="Grafik 4" descr="Forside status 2004-12"/>
          <p:cNvPicPr/>
          <p:nvPr/>
        </p:nvPicPr>
        <p:blipFill>
          <a:blip r:embed="rId3" cstate="print">
            <a:extLst>
              <a:ext uri="{28A0092B-C50C-407E-A947-70E740481C1C}">
                <a14:useLocalDpi xmlns:a14="http://schemas.microsoft.com/office/drawing/2010/main" val="0"/>
              </a:ext>
            </a:extLst>
          </a:blip>
          <a:srcRect l="11716" t="17563" b="12547"/>
          <a:stretch>
            <a:fillRect/>
          </a:stretch>
        </p:blipFill>
        <p:spPr bwMode="auto">
          <a:xfrm>
            <a:off x="6239902" y="4869160"/>
            <a:ext cx="2736304" cy="1872208"/>
          </a:xfrm>
          <a:prstGeom prst="rect">
            <a:avLst/>
          </a:prstGeom>
          <a:noFill/>
          <a:ln>
            <a:noFill/>
          </a:ln>
        </p:spPr>
      </p:pic>
    </p:spTree>
    <p:extLst>
      <p:ext uri="{BB962C8B-B14F-4D97-AF65-F5344CB8AC3E}">
        <p14:creationId xmlns:p14="http://schemas.microsoft.com/office/powerpoint/2010/main" val="148129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2" end="2"/>
                                            </p:txEl>
                                          </p:spTgt>
                                        </p:tgtEl>
                                        <p:attrNameLst>
                                          <p:attrName>style.visibility</p:attrName>
                                        </p:attrNameLst>
                                      </p:cBhvr>
                                      <p:to>
                                        <p:strVal val="visible"/>
                                      </p:to>
                                    </p:set>
                                    <p:anim calcmode="lin" valueType="num">
                                      <p:cBhvr additive="base">
                                        <p:cTn id="7" dur="500" fill="hold"/>
                                        <p:tgtEl>
                                          <p:spTgt spid="1126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xEl>
                                              <p:pRg st="3" end="3"/>
                                            </p:txEl>
                                          </p:spTgt>
                                        </p:tgtEl>
                                        <p:attrNameLst>
                                          <p:attrName>style.visibility</p:attrName>
                                        </p:attrNameLst>
                                      </p:cBhvr>
                                      <p:to>
                                        <p:strVal val="visible"/>
                                      </p:to>
                                    </p:set>
                                    <p:anim calcmode="lin" valueType="num">
                                      <p:cBhvr additive="base">
                                        <p:cTn id="13" dur="5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8">
                                            <p:txEl>
                                              <p:pRg st="4" end="4"/>
                                            </p:txEl>
                                          </p:spTgt>
                                        </p:tgtEl>
                                        <p:attrNameLst>
                                          <p:attrName>style.visibility</p:attrName>
                                        </p:attrNameLst>
                                      </p:cBhvr>
                                      <p:to>
                                        <p:strVal val="visible"/>
                                      </p:to>
                                    </p:set>
                                    <p:anim calcmode="lin" valueType="num">
                                      <p:cBhvr additive="base">
                                        <p:cTn id="19"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68">
                                            <p:txEl>
                                              <p:pRg st="5" end="5"/>
                                            </p:txEl>
                                          </p:spTgt>
                                        </p:tgtEl>
                                        <p:attrNameLst>
                                          <p:attrName>style.visibility</p:attrName>
                                        </p:attrNameLst>
                                      </p:cBhvr>
                                      <p:to>
                                        <p:strVal val="visible"/>
                                      </p:to>
                                    </p:set>
                                    <p:anim calcmode="lin" valueType="num">
                                      <p:cBhvr additive="base">
                                        <p:cTn id="25" dur="5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61392" y="404664"/>
            <a:ext cx="8077200" cy="837456"/>
          </a:xfrm>
        </p:spPr>
        <p:txBody>
          <a:bodyPr/>
          <a:lstStyle/>
          <a:p>
            <a:r>
              <a:rPr lang="en-US" sz="2200" b="1" kern="0" dirty="0" smtClean="0">
                <a:solidFill>
                  <a:srgbClr val="000000"/>
                </a:solidFill>
                <a:latin typeface="Verdana"/>
              </a:rPr>
              <a:t>ROSANNE - Noise</a:t>
            </a:r>
            <a:endParaRPr lang="en-US" sz="2200" b="1" kern="0" dirty="0">
              <a:solidFill>
                <a:srgbClr val="000000"/>
              </a:solidFill>
              <a:latin typeface="Verdana"/>
            </a:endParaRPr>
          </a:p>
        </p:txBody>
      </p:sp>
      <p:sp>
        <p:nvSpPr>
          <p:cNvPr id="11268" name="Rectangle 3"/>
          <p:cNvSpPr>
            <a:spLocks noGrp="1" noChangeArrowheads="1"/>
          </p:cNvSpPr>
          <p:nvPr>
            <p:ph type="body" idx="1"/>
          </p:nvPr>
        </p:nvSpPr>
        <p:spPr>
          <a:xfrm>
            <a:off x="179512" y="1412776"/>
            <a:ext cx="8856984" cy="4057650"/>
          </a:xfrm>
        </p:spPr>
        <p:txBody>
          <a:bodyPr/>
          <a:lstStyle/>
          <a:p>
            <a:pPr marL="0" indent="0" eaLnBrk="1" hangingPunct="1">
              <a:buNone/>
            </a:pPr>
            <a:r>
              <a:rPr lang="en-US" sz="2000" b="1" u="sng" dirty="0" smtClean="0">
                <a:solidFill>
                  <a:schemeClr val="tx1"/>
                </a:solidFill>
                <a:latin typeface="Calibri" panose="020F0502020204030204" pitchFamily="34" charset="0"/>
              </a:rPr>
              <a:t>Results:</a:t>
            </a:r>
          </a:p>
          <a:p>
            <a:pPr eaLnBrk="1" hangingPunct="1">
              <a:spcBef>
                <a:spcPts val="1200"/>
              </a:spcBef>
            </a:pPr>
            <a:r>
              <a:rPr lang="en-US" sz="2000" dirty="0" smtClean="0">
                <a:solidFill>
                  <a:schemeClr val="tx1"/>
                </a:solidFill>
                <a:latin typeface="Calibri" panose="020F0502020204030204" pitchFamily="34" charset="0"/>
              </a:rPr>
              <a:t>Decision to focus on CPX as acoustic road surface characterization method, based on sufficiently accurate CPX-SPB correlations, and several other issues  </a:t>
            </a:r>
          </a:p>
          <a:p>
            <a:pPr eaLnBrk="1" hangingPunct="1">
              <a:spcBef>
                <a:spcPts val="1200"/>
              </a:spcBef>
            </a:pPr>
            <a:r>
              <a:rPr lang="en-US" sz="2000" dirty="0" smtClean="0">
                <a:solidFill>
                  <a:schemeClr val="tx1"/>
                </a:solidFill>
                <a:latin typeface="Calibri" panose="020F0502020204030204" pitchFamily="34" charset="0"/>
              </a:rPr>
              <a:t>Temperature corrections established in cooperation </a:t>
            </a:r>
            <a:r>
              <a:rPr lang="en-US" sz="2000" dirty="0">
                <a:solidFill>
                  <a:schemeClr val="tx1"/>
                </a:solidFill>
                <a:latin typeface="Calibri" panose="020F0502020204030204" pitchFamily="34" charset="0"/>
              </a:rPr>
              <a:t>with ISO/TC 43/SC 1/WG </a:t>
            </a:r>
            <a:r>
              <a:rPr lang="en-US" sz="2000" dirty="0" smtClean="0">
                <a:solidFill>
                  <a:schemeClr val="tx1"/>
                </a:solidFill>
                <a:latin typeface="Calibri" panose="020F0502020204030204" pitchFamily="34" charset="0"/>
              </a:rPr>
              <a:t>27, Draft Technical Specification will enter ISO procedures in summer 2016</a:t>
            </a:r>
          </a:p>
          <a:p>
            <a:pPr eaLnBrk="1" hangingPunct="1">
              <a:spcBef>
                <a:spcPts val="1200"/>
              </a:spcBef>
            </a:pPr>
            <a:r>
              <a:rPr lang="en-US" sz="2000" dirty="0" smtClean="0">
                <a:solidFill>
                  <a:schemeClr val="tx1"/>
                </a:solidFill>
                <a:latin typeface="Calibri" panose="020F0502020204030204" pitchFamily="34" charset="0"/>
              </a:rPr>
              <a:t>Validation tests are being conducted in spring/summer 2016</a:t>
            </a:r>
          </a:p>
          <a:p>
            <a:pPr eaLnBrk="1" hangingPunct="1">
              <a:spcBef>
                <a:spcPts val="1200"/>
              </a:spcBef>
            </a:pPr>
            <a:r>
              <a:rPr lang="en-US" sz="2000" dirty="0" smtClean="0">
                <a:solidFill>
                  <a:schemeClr val="tx1"/>
                </a:solidFill>
                <a:latin typeface="Calibri" panose="020F0502020204030204" pitchFamily="34" charset="0"/>
              </a:rPr>
              <a:t>Use in the context of the new EU road traffic noise prediction method envisaged</a:t>
            </a:r>
            <a:endParaRPr lang="en-US" sz="2000" dirty="0">
              <a:solidFill>
                <a:schemeClr val="tx1"/>
              </a:solidFill>
              <a:latin typeface="Calibri" panose="020F0502020204030204" pitchFamily="34" charset="0"/>
            </a:endParaRPr>
          </a:p>
          <a:p>
            <a:pPr eaLnBrk="1" hangingPunct="1"/>
            <a:endParaRPr lang="en-US" sz="2000" dirty="0" smtClean="0">
              <a:solidFill>
                <a:schemeClr val="tx1"/>
              </a:solidFill>
              <a:latin typeface="Calibri" panose="020F0502020204030204" pitchFamily="34" charset="0"/>
            </a:endParaRPr>
          </a:p>
        </p:txBody>
      </p:sp>
      <p:pic>
        <p:nvPicPr>
          <p:cNvPr id="6" name="Picture 3" descr="D:\OSILAWA\20141216 Meeting Projektmitte\DSC_0489_cu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9992" y="4408480"/>
            <a:ext cx="4471338" cy="236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70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2" end="2"/>
                                            </p:txEl>
                                          </p:spTgt>
                                        </p:tgtEl>
                                        <p:attrNameLst>
                                          <p:attrName>style.visibility</p:attrName>
                                        </p:attrNameLst>
                                      </p:cBhvr>
                                      <p:to>
                                        <p:strVal val="visible"/>
                                      </p:to>
                                    </p:set>
                                    <p:anim calcmode="lin" valueType="num">
                                      <p:cBhvr additive="base">
                                        <p:cTn id="7" dur="500" fill="hold"/>
                                        <p:tgtEl>
                                          <p:spTgt spid="1126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xEl>
                                              <p:pRg st="3" end="3"/>
                                            </p:txEl>
                                          </p:spTgt>
                                        </p:tgtEl>
                                        <p:attrNameLst>
                                          <p:attrName>style.visibility</p:attrName>
                                        </p:attrNameLst>
                                      </p:cBhvr>
                                      <p:to>
                                        <p:strVal val="visible"/>
                                      </p:to>
                                    </p:set>
                                    <p:anim calcmode="lin" valueType="num">
                                      <p:cBhvr additive="base">
                                        <p:cTn id="13" dur="5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8">
                                            <p:txEl>
                                              <p:pRg st="4" end="4"/>
                                            </p:txEl>
                                          </p:spTgt>
                                        </p:tgtEl>
                                        <p:attrNameLst>
                                          <p:attrName>style.visibility</p:attrName>
                                        </p:attrNameLst>
                                      </p:cBhvr>
                                      <p:to>
                                        <p:strVal val="visible"/>
                                      </p:to>
                                    </p:set>
                                    <p:anim calcmode="lin" valueType="num">
                                      <p:cBhvr additive="base">
                                        <p:cTn id="19"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ctrTitle"/>
          </p:nvPr>
        </p:nvSpPr>
        <p:spPr>
          <a:xfrm>
            <a:off x="683568" y="1598935"/>
            <a:ext cx="7848872" cy="3342233"/>
          </a:xfrm>
        </p:spPr>
        <p:txBody>
          <a:bodyPr/>
          <a:lstStyle/>
          <a:p>
            <a:pPr algn="ctr"/>
            <a:r>
              <a:rPr lang="en-US" altLang="de-DE" sz="3600" b="1" dirty="0" smtClean="0"/>
              <a:t>ROSANNE = </a:t>
            </a:r>
            <a:br>
              <a:rPr lang="en-US" altLang="de-DE" sz="3600" b="1" dirty="0" smtClean="0"/>
            </a:br>
            <a:r>
              <a:rPr lang="en-US" altLang="de-DE" sz="3600" b="1" dirty="0" err="1" smtClean="0"/>
              <a:t>RO</a:t>
            </a:r>
            <a:r>
              <a:rPr lang="en-US" altLang="de-DE" sz="3600" dirty="0" err="1" smtClean="0"/>
              <a:t>lling</a:t>
            </a:r>
            <a:r>
              <a:rPr lang="en-US" altLang="de-DE" sz="3600" dirty="0" smtClean="0"/>
              <a:t> </a:t>
            </a:r>
            <a:r>
              <a:rPr lang="en-US" altLang="de-DE" sz="3600" dirty="0"/>
              <a:t>resistance</a:t>
            </a:r>
            <a:r>
              <a:rPr lang="en-US" altLang="de-DE" sz="3600" b="1" dirty="0"/>
              <a:t>, S</a:t>
            </a:r>
            <a:r>
              <a:rPr lang="en-US" altLang="de-DE" sz="3600" dirty="0"/>
              <a:t>kid resistance</a:t>
            </a:r>
            <a:r>
              <a:rPr lang="en-US" altLang="de-DE" sz="3600" b="1" dirty="0"/>
              <a:t>, </a:t>
            </a:r>
            <a:r>
              <a:rPr lang="en-US" altLang="de-DE" sz="3600" b="1" dirty="0" err="1"/>
              <a:t>AN</a:t>
            </a:r>
            <a:r>
              <a:rPr lang="en-US" altLang="de-DE" sz="3600" dirty="0" err="1"/>
              <a:t>d</a:t>
            </a:r>
            <a:r>
              <a:rPr lang="en-US" altLang="de-DE" sz="3600" b="1" dirty="0"/>
              <a:t> N</a:t>
            </a:r>
            <a:r>
              <a:rPr lang="en-US" altLang="de-DE" sz="3600" dirty="0"/>
              <a:t>oise</a:t>
            </a:r>
            <a:r>
              <a:rPr lang="en-US" altLang="de-DE" sz="3600" b="1" dirty="0"/>
              <a:t> E</a:t>
            </a:r>
            <a:r>
              <a:rPr lang="en-US" altLang="de-DE" sz="3600" dirty="0"/>
              <a:t>mission measurement standards for road surfaces</a:t>
            </a:r>
            <a:endParaRPr lang="pl-PL" dirty="0"/>
          </a:p>
        </p:txBody>
      </p:sp>
    </p:spTree>
    <p:extLst>
      <p:ext uri="{BB962C8B-B14F-4D97-AF65-F5344CB8AC3E}">
        <p14:creationId xmlns:p14="http://schemas.microsoft.com/office/powerpoint/2010/main" val="7411493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61392" y="404664"/>
            <a:ext cx="8077200" cy="837456"/>
          </a:xfrm>
        </p:spPr>
        <p:txBody>
          <a:bodyPr/>
          <a:lstStyle/>
          <a:p>
            <a:r>
              <a:rPr lang="en-US" sz="2200" b="1" kern="0" dirty="0" smtClean="0">
                <a:solidFill>
                  <a:srgbClr val="000000"/>
                </a:solidFill>
                <a:latin typeface="Verdana"/>
              </a:rPr>
              <a:t>ROSANNE - Noise</a:t>
            </a:r>
            <a:endParaRPr lang="en-US" sz="2200" b="1" kern="0" dirty="0">
              <a:solidFill>
                <a:srgbClr val="000000"/>
              </a:solidFill>
              <a:latin typeface="Verdana"/>
            </a:endParaRPr>
          </a:p>
        </p:txBody>
      </p:sp>
      <p:sp>
        <p:nvSpPr>
          <p:cNvPr id="11268" name="Rectangle 3"/>
          <p:cNvSpPr>
            <a:spLocks noGrp="1" noChangeArrowheads="1"/>
          </p:cNvSpPr>
          <p:nvPr>
            <p:ph type="body" idx="1"/>
          </p:nvPr>
        </p:nvSpPr>
        <p:spPr>
          <a:xfrm>
            <a:off x="179512" y="1412776"/>
            <a:ext cx="8856984" cy="4392488"/>
          </a:xfrm>
        </p:spPr>
        <p:txBody>
          <a:bodyPr/>
          <a:lstStyle/>
          <a:p>
            <a:pPr marL="0" indent="0" eaLnBrk="1" hangingPunct="1">
              <a:buNone/>
            </a:pPr>
            <a:r>
              <a:rPr lang="en-US" sz="2000" b="1" u="sng" dirty="0" smtClean="0">
                <a:solidFill>
                  <a:schemeClr val="tx1"/>
                </a:solidFill>
                <a:latin typeface="Calibri" panose="020F0502020204030204" pitchFamily="34" charset="0"/>
              </a:rPr>
              <a:t>SPB vs CPX measurements:</a:t>
            </a:r>
          </a:p>
          <a:p>
            <a:pPr eaLnBrk="1" hangingPunct="1">
              <a:spcBef>
                <a:spcPts val="1200"/>
              </a:spcBef>
            </a:pPr>
            <a:r>
              <a:rPr lang="en-GB" sz="2000" dirty="0" smtClean="0">
                <a:solidFill>
                  <a:schemeClr val="tx1"/>
                </a:solidFill>
                <a:latin typeface="Calibri" panose="020F0502020204030204" pitchFamily="34" charset="0"/>
              </a:rPr>
              <a:t>The </a:t>
            </a:r>
            <a:r>
              <a:rPr lang="en-GB" sz="2000" dirty="0">
                <a:solidFill>
                  <a:schemeClr val="tx1"/>
                </a:solidFill>
                <a:latin typeface="Calibri" panose="020F0502020204030204" pitchFamily="34" charset="0"/>
              </a:rPr>
              <a:t>average relation found in the data collected for ROSANNE at a microphone height of 1.2 m is </a:t>
            </a:r>
          </a:p>
          <a:p>
            <a:pPr eaLnBrk="1" hangingPunct="1">
              <a:spcBef>
                <a:spcPts val="1200"/>
              </a:spcBef>
            </a:pPr>
            <a:r>
              <a:rPr lang="en-GB" sz="2000" dirty="0">
                <a:solidFill>
                  <a:schemeClr val="tx1"/>
                </a:solidFill>
                <a:latin typeface="Calibri" panose="020F0502020204030204" pitchFamily="34" charset="0"/>
              </a:rPr>
              <a:t>Cars: LAFmax,80  = 0.95·CPXP80 -15.6 dB		</a:t>
            </a:r>
          </a:p>
          <a:p>
            <a:pPr eaLnBrk="1" hangingPunct="1">
              <a:spcBef>
                <a:spcPts val="1200"/>
              </a:spcBef>
            </a:pPr>
            <a:r>
              <a:rPr lang="en-GB" sz="2000" dirty="0">
                <a:solidFill>
                  <a:schemeClr val="tx1"/>
                </a:solidFill>
                <a:latin typeface="Calibri" panose="020F0502020204030204" pitchFamily="34" charset="0"/>
              </a:rPr>
              <a:t>yielding a 20.5 dB average difference between the two measured quantities and with almost 90 % of all data being within ±1 dB around this trend line.</a:t>
            </a:r>
          </a:p>
          <a:p>
            <a:pPr eaLnBrk="1" hangingPunct="1">
              <a:spcBef>
                <a:spcPts val="1200"/>
              </a:spcBef>
            </a:pPr>
            <a:r>
              <a:rPr lang="en-GB" sz="2000" dirty="0">
                <a:solidFill>
                  <a:schemeClr val="tx1"/>
                </a:solidFill>
                <a:latin typeface="Calibri" panose="020F0502020204030204" pitchFamily="34" charset="0"/>
              </a:rPr>
              <a:t>On dense pavements an average 9.5 dB difference was found between the CPX noise level measured with reference tyre H1 (Avon AV4) and the pass-by noise level from multi-axle heavy </a:t>
            </a:r>
            <a:r>
              <a:rPr lang="en-GB" sz="2000" dirty="0" smtClean="0">
                <a:solidFill>
                  <a:schemeClr val="tx1"/>
                </a:solidFill>
                <a:latin typeface="Calibri" panose="020F0502020204030204" pitchFamily="34" charset="0"/>
              </a:rPr>
              <a:t>trucks. </a:t>
            </a:r>
          </a:p>
          <a:p>
            <a:pPr eaLnBrk="1" hangingPunct="1">
              <a:spcBef>
                <a:spcPts val="1200"/>
              </a:spcBef>
            </a:pPr>
            <a:r>
              <a:rPr lang="en-GB" sz="2000" dirty="0" smtClean="0">
                <a:solidFill>
                  <a:schemeClr val="tx1"/>
                </a:solidFill>
                <a:latin typeface="Calibri" panose="020F0502020204030204" pitchFamily="34" charset="0"/>
              </a:rPr>
              <a:t>12.0 </a:t>
            </a:r>
            <a:r>
              <a:rPr lang="en-GB" sz="2000" dirty="0">
                <a:solidFill>
                  <a:schemeClr val="tx1"/>
                </a:solidFill>
                <a:latin typeface="Calibri" panose="020F0502020204030204" pitchFamily="34" charset="0"/>
              </a:rPr>
              <a:t>dB average difference between CPXH80 and </a:t>
            </a:r>
            <a:r>
              <a:rPr lang="en-GB" sz="2000" dirty="0" err="1">
                <a:solidFill>
                  <a:schemeClr val="tx1"/>
                </a:solidFill>
                <a:latin typeface="Calibri" panose="020F0502020204030204" pitchFamily="34" charset="0"/>
              </a:rPr>
              <a:t>LAFmax</a:t>
            </a:r>
            <a:r>
              <a:rPr lang="en-GB" sz="2000" dirty="0">
                <a:solidFill>
                  <a:schemeClr val="tx1"/>
                </a:solidFill>
                <a:latin typeface="Calibri" panose="020F0502020204030204" pitchFamily="34" charset="0"/>
              </a:rPr>
              <a:t> from two-axle trucks</a:t>
            </a:r>
            <a:r>
              <a:rPr lang="en-GB" sz="2000" dirty="0" smtClean="0">
                <a:solidFill>
                  <a:schemeClr val="tx1"/>
                </a:solidFill>
                <a:latin typeface="Calibri" panose="020F0502020204030204" pitchFamily="34" charset="0"/>
              </a:rPr>
              <a:t>.</a:t>
            </a:r>
          </a:p>
          <a:p>
            <a:pPr eaLnBrk="1" hangingPunct="1">
              <a:spcBef>
                <a:spcPts val="1200"/>
              </a:spcBef>
            </a:pPr>
            <a:r>
              <a:rPr lang="en-GB" sz="2000" dirty="0" smtClean="0">
                <a:solidFill>
                  <a:schemeClr val="tx1"/>
                </a:solidFill>
                <a:latin typeface="Calibri" panose="020F0502020204030204" pitchFamily="34" charset="0"/>
              </a:rPr>
              <a:t>Tyre H1 has much better correlation with pass-by truck/bus noise than tyre P1 </a:t>
            </a:r>
            <a:endParaRPr lang="en-US" sz="2000" dirty="0" smtClean="0">
              <a:solidFill>
                <a:schemeClr val="tx1"/>
              </a:solidFill>
              <a:latin typeface="Calibri" panose="020F0502020204030204" pitchFamily="34" charset="0"/>
            </a:endParaRPr>
          </a:p>
        </p:txBody>
      </p:sp>
    </p:spTree>
    <p:extLst>
      <p:ext uri="{BB962C8B-B14F-4D97-AF65-F5344CB8AC3E}">
        <p14:creationId xmlns:p14="http://schemas.microsoft.com/office/powerpoint/2010/main" val="24526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4" end="4"/>
                                            </p:txEl>
                                          </p:spTgt>
                                        </p:tgtEl>
                                        <p:attrNameLst>
                                          <p:attrName>style.visibility</p:attrName>
                                        </p:attrNameLst>
                                      </p:cBhvr>
                                      <p:to>
                                        <p:strVal val="visible"/>
                                      </p:to>
                                    </p:set>
                                    <p:anim calcmode="lin" valueType="num">
                                      <p:cBhvr additive="base">
                                        <p:cTn id="7"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8">
                                            <p:txEl>
                                              <p:pRg st="5" end="5"/>
                                            </p:txEl>
                                          </p:spTgt>
                                        </p:tgtEl>
                                        <p:attrNameLst>
                                          <p:attrName>style.visibility</p:attrName>
                                        </p:attrNameLst>
                                      </p:cBhvr>
                                      <p:to>
                                        <p:strVal val="visible"/>
                                      </p:to>
                                    </p:set>
                                    <p:anim calcmode="lin" valueType="num">
                                      <p:cBhvr additive="base">
                                        <p:cTn id="11" dur="5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268">
                                            <p:txEl>
                                              <p:pRg st="6" end="6"/>
                                            </p:txEl>
                                          </p:spTgt>
                                        </p:tgtEl>
                                        <p:attrNameLst>
                                          <p:attrName>style.visibility</p:attrName>
                                        </p:attrNameLst>
                                      </p:cBhvr>
                                      <p:to>
                                        <p:strVal val="visible"/>
                                      </p:to>
                                    </p:set>
                                    <p:anim calcmode="lin" valueType="num">
                                      <p:cBhvr additive="base">
                                        <p:cTn id="17" dur="500" fill="hold"/>
                                        <p:tgtEl>
                                          <p:spTgt spid="11268">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26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61392" y="404664"/>
            <a:ext cx="8077200" cy="837456"/>
          </a:xfrm>
        </p:spPr>
        <p:txBody>
          <a:bodyPr/>
          <a:lstStyle/>
          <a:p>
            <a:r>
              <a:rPr lang="en-US" sz="2200" b="1" kern="0" dirty="0" smtClean="0">
                <a:solidFill>
                  <a:srgbClr val="000000"/>
                </a:solidFill>
                <a:latin typeface="Verdana"/>
              </a:rPr>
              <a:t>ROSANNE - Noise</a:t>
            </a:r>
            <a:endParaRPr lang="en-US" sz="2200" b="1" kern="0" dirty="0">
              <a:solidFill>
                <a:srgbClr val="000000"/>
              </a:solidFill>
              <a:latin typeface="Verdana"/>
            </a:endParaRPr>
          </a:p>
        </p:txBody>
      </p:sp>
      <p:sp>
        <p:nvSpPr>
          <p:cNvPr id="11268" name="Rectangle 3"/>
          <p:cNvSpPr>
            <a:spLocks noGrp="1" noChangeArrowheads="1"/>
          </p:cNvSpPr>
          <p:nvPr>
            <p:ph type="body" idx="1"/>
          </p:nvPr>
        </p:nvSpPr>
        <p:spPr>
          <a:xfrm>
            <a:off x="179512" y="1412776"/>
            <a:ext cx="8964488" cy="4057650"/>
          </a:xfrm>
        </p:spPr>
        <p:txBody>
          <a:bodyPr/>
          <a:lstStyle/>
          <a:p>
            <a:pPr marL="0" indent="0" eaLnBrk="1" hangingPunct="1">
              <a:buNone/>
            </a:pPr>
            <a:r>
              <a:rPr lang="en-US" sz="2000" b="1" u="sng" dirty="0" smtClean="0">
                <a:solidFill>
                  <a:schemeClr val="tx1"/>
                </a:solidFill>
                <a:latin typeface="Calibri" panose="020F0502020204030204" pitchFamily="34" charset="0"/>
              </a:rPr>
              <a:t>Temperature coefficients:</a:t>
            </a:r>
          </a:p>
          <a:p>
            <a:pPr eaLnBrk="1" hangingPunct="1">
              <a:spcBef>
                <a:spcPts val="1200"/>
              </a:spcBef>
            </a:pPr>
            <a:r>
              <a:rPr lang="en-US" sz="2000" dirty="0" smtClean="0">
                <a:solidFill>
                  <a:schemeClr val="tx1"/>
                </a:solidFill>
                <a:latin typeface="Calibri" panose="020F0502020204030204" pitchFamily="34" charset="0"/>
              </a:rPr>
              <a:t>Temperature corrections established in cooperation </a:t>
            </a:r>
            <a:r>
              <a:rPr lang="en-US" sz="2000" dirty="0">
                <a:solidFill>
                  <a:schemeClr val="tx1"/>
                </a:solidFill>
                <a:latin typeface="Calibri" panose="020F0502020204030204" pitchFamily="34" charset="0"/>
              </a:rPr>
              <a:t>with ISO/TC 43/SC 1/WG </a:t>
            </a:r>
            <a:r>
              <a:rPr lang="en-US" sz="2000" dirty="0" smtClean="0">
                <a:solidFill>
                  <a:schemeClr val="tx1"/>
                </a:solidFill>
                <a:latin typeface="Calibri" panose="020F0502020204030204" pitchFamily="34" charset="0"/>
              </a:rPr>
              <a:t>27, producing ISO/DTS 13471-1</a:t>
            </a:r>
          </a:p>
          <a:p>
            <a:pPr eaLnBrk="1" hangingPunct="1">
              <a:spcBef>
                <a:spcPts val="1200"/>
              </a:spcBef>
            </a:pPr>
            <a:r>
              <a:rPr lang="en-US" sz="2000" dirty="0" smtClean="0">
                <a:solidFill>
                  <a:schemeClr val="tx1"/>
                </a:solidFill>
                <a:latin typeface="Calibri" panose="020F0502020204030204" pitchFamily="34" charset="0"/>
              </a:rPr>
              <a:t>Also used in ISO/DTS 11819-3 Reference Tyres</a:t>
            </a:r>
          </a:p>
          <a:p>
            <a:pPr eaLnBrk="1" hangingPunct="1">
              <a:spcBef>
                <a:spcPts val="1200"/>
              </a:spcBef>
            </a:pPr>
            <a:r>
              <a:rPr lang="en-US" sz="2000" dirty="0" smtClean="0">
                <a:solidFill>
                  <a:schemeClr val="tx1"/>
                </a:solidFill>
                <a:latin typeface="Calibri" panose="020F0502020204030204" pitchFamily="34" charset="0"/>
              </a:rPr>
              <a:t>Then indirectly also used in ISO/FDIS 11819-2  CPX method, as the tyres are spec in ISO/DTS 11819-3</a:t>
            </a:r>
            <a:endParaRPr lang="en-US" sz="2000" dirty="0">
              <a:solidFill>
                <a:schemeClr val="tx1"/>
              </a:solidFill>
              <a:latin typeface="Calibri" panose="020F0502020204030204" pitchFamily="34" charset="0"/>
            </a:endParaRPr>
          </a:p>
          <a:p>
            <a:pPr eaLnBrk="1" hangingPunct="1"/>
            <a:endParaRPr lang="en-US" sz="2000" dirty="0" smtClean="0">
              <a:solidFill>
                <a:schemeClr val="tx1"/>
              </a:solidFill>
              <a:latin typeface="Calibri" panose="020F0502020204030204" pitchFamily="34" charset="0"/>
            </a:endParaRPr>
          </a:p>
        </p:txBody>
      </p:sp>
    </p:spTree>
    <p:extLst>
      <p:ext uri="{BB962C8B-B14F-4D97-AF65-F5344CB8AC3E}">
        <p14:creationId xmlns:p14="http://schemas.microsoft.com/office/powerpoint/2010/main" val="1221619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61392" y="404664"/>
            <a:ext cx="8077200" cy="837456"/>
          </a:xfrm>
        </p:spPr>
        <p:txBody>
          <a:bodyPr/>
          <a:lstStyle/>
          <a:p>
            <a:r>
              <a:rPr lang="en-US" sz="2200" b="1" kern="0" dirty="0" smtClean="0">
                <a:solidFill>
                  <a:srgbClr val="000000"/>
                </a:solidFill>
                <a:latin typeface="Verdana"/>
              </a:rPr>
              <a:t>ROSANNE - </a:t>
            </a:r>
            <a:r>
              <a:rPr lang="en-US" sz="2400" b="1" dirty="0" smtClean="0">
                <a:latin typeface="Calibri" panose="020F0502020204030204" pitchFamily="34" charset="0"/>
              </a:rPr>
              <a:t>Temperature </a:t>
            </a:r>
            <a:r>
              <a:rPr lang="en-US" sz="2400" b="1" dirty="0">
                <a:latin typeface="Calibri" panose="020F0502020204030204" pitchFamily="34" charset="0"/>
              </a:rPr>
              <a:t>coefficients</a:t>
            </a:r>
            <a:endParaRPr lang="en-US" sz="2200" b="1" kern="0" dirty="0">
              <a:solidFill>
                <a:srgbClr val="000000"/>
              </a:solidFill>
              <a:latin typeface="Verdana"/>
            </a:endParaRPr>
          </a:p>
        </p:txBody>
      </p:sp>
      <p:sp>
        <p:nvSpPr>
          <p:cNvPr id="11268" name="Rectangle 3"/>
          <p:cNvSpPr>
            <a:spLocks noGrp="1" noChangeArrowheads="1"/>
          </p:cNvSpPr>
          <p:nvPr>
            <p:ph type="body" idx="1"/>
          </p:nvPr>
        </p:nvSpPr>
        <p:spPr>
          <a:xfrm>
            <a:off x="107504" y="1340768"/>
            <a:ext cx="8856984" cy="4464496"/>
          </a:xfrm>
        </p:spPr>
        <p:txBody>
          <a:bodyPr/>
          <a:lstStyle/>
          <a:p>
            <a:r>
              <a:rPr lang="en-GB" sz="2000" dirty="0">
                <a:solidFill>
                  <a:schemeClr val="tx1"/>
                </a:solidFill>
                <a:latin typeface="Calibri" panose="020F0502020204030204" pitchFamily="34" charset="0"/>
              </a:rPr>
              <a:t>For dense asphaltic </a:t>
            </a:r>
            <a:r>
              <a:rPr lang="en-GB" sz="2000" dirty="0" smtClean="0">
                <a:solidFill>
                  <a:schemeClr val="tx1"/>
                </a:solidFill>
                <a:latin typeface="Calibri" panose="020F0502020204030204" pitchFamily="34" charset="0"/>
              </a:rPr>
              <a:t>surfaces</a:t>
            </a:r>
            <a:endParaRPr lang="en-GB" sz="2000" dirty="0">
              <a:solidFill>
                <a:schemeClr val="tx1"/>
              </a:solidFill>
              <a:latin typeface="Calibri" panose="020F0502020204030204" pitchFamily="34" charset="0"/>
            </a:endParaRPr>
          </a:p>
          <a:p>
            <a:pPr marL="0" indent="0">
              <a:buNone/>
            </a:pPr>
            <a:r>
              <a:rPr lang="en-GB" sz="2000" i="1" dirty="0" smtClean="0">
                <a:solidFill>
                  <a:schemeClr val="tx1"/>
                </a:solidFill>
                <a:latin typeface="Calibri" panose="020F0502020204030204" pitchFamily="34" charset="0"/>
              </a:rPr>
              <a:t>	γ</a:t>
            </a:r>
            <a:r>
              <a:rPr lang="en-GB" sz="2000" baseline="-25000" dirty="0" smtClean="0">
                <a:solidFill>
                  <a:schemeClr val="tx1"/>
                </a:solidFill>
                <a:latin typeface="Calibri" panose="020F0502020204030204" pitchFamily="34" charset="0"/>
              </a:rPr>
              <a:t>P1</a:t>
            </a:r>
            <a:r>
              <a:rPr lang="en-GB" sz="2000" dirty="0" smtClean="0">
                <a:solidFill>
                  <a:schemeClr val="tx1"/>
                </a:solidFill>
                <a:latin typeface="Calibri" panose="020F0502020204030204" pitchFamily="34" charset="0"/>
              </a:rPr>
              <a:t> </a:t>
            </a:r>
            <a:r>
              <a:rPr lang="en-GB" sz="2000" dirty="0">
                <a:solidFill>
                  <a:schemeClr val="tx1"/>
                </a:solidFill>
                <a:latin typeface="Calibri" panose="020F0502020204030204" pitchFamily="34" charset="0"/>
              </a:rPr>
              <a:t>= </a:t>
            </a:r>
            <a:r>
              <a:rPr lang="en-GB" sz="2000" i="1" dirty="0">
                <a:solidFill>
                  <a:schemeClr val="tx1"/>
                </a:solidFill>
                <a:latin typeface="Calibri" panose="020F0502020204030204" pitchFamily="34" charset="0"/>
              </a:rPr>
              <a:t>γ</a:t>
            </a:r>
            <a:r>
              <a:rPr lang="en-GB" sz="2000" baseline="-25000" dirty="0">
                <a:solidFill>
                  <a:schemeClr val="tx1"/>
                </a:solidFill>
                <a:latin typeface="Calibri" panose="020F0502020204030204" pitchFamily="34" charset="0"/>
              </a:rPr>
              <a:t>H1</a:t>
            </a:r>
            <a:r>
              <a:rPr lang="en-GB" sz="2000" dirty="0">
                <a:solidFill>
                  <a:schemeClr val="tx1"/>
                </a:solidFill>
                <a:latin typeface="Calibri" panose="020F0502020204030204" pitchFamily="34" charset="0"/>
              </a:rPr>
              <a:t> = -0,14 + 0,0006·</a:t>
            </a:r>
            <a:r>
              <a:rPr lang="en-GB" sz="2000" i="1" dirty="0">
                <a:solidFill>
                  <a:schemeClr val="tx1"/>
                </a:solidFill>
                <a:latin typeface="Calibri" panose="020F0502020204030204" pitchFamily="34" charset="0"/>
              </a:rPr>
              <a:t>v</a:t>
            </a:r>
            <a:r>
              <a:rPr lang="en-GB" sz="2000" dirty="0">
                <a:solidFill>
                  <a:schemeClr val="tx1"/>
                </a:solidFill>
                <a:latin typeface="Calibri" panose="020F0502020204030204" pitchFamily="34" charset="0"/>
              </a:rPr>
              <a:t>	</a:t>
            </a:r>
            <a:endParaRPr lang="en-GB" sz="2000" dirty="0" smtClean="0">
              <a:solidFill>
                <a:schemeClr val="tx1"/>
              </a:solidFill>
              <a:latin typeface="Calibri" panose="020F0502020204030204" pitchFamily="34" charset="0"/>
            </a:endParaRPr>
          </a:p>
          <a:p>
            <a:pPr marL="0" indent="0">
              <a:spcBef>
                <a:spcPts val="0"/>
              </a:spcBef>
              <a:buNone/>
            </a:pPr>
            <a:endParaRPr lang="en-GB" sz="2000" dirty="0">
              <a:solidFill>
                <a:schemeClr val="tx1"/>
              </a:solidFill>
              <a:latin typeface="Calibri" panose="020F0502020204030204" pitchFamily="34" charset="0"/>
            </a:endParaRPr>
          </a:p>
          <a:p>
            <a:pPr>
              <a:spcBef>
                <a:spcPts val="0"/>
              </a:spcBef>
            </a:pPr>
            <a:r>
              <a:rPr lang="en-GB" sz="2000" dirty="0">
                <a:solidFill>
                  <a:schemeClr val="tx1"/>
                </a:solidFill>
                <a:latin typeface="Calibri" panose="020F0502020204030204" pitchFamily="34" charset="0"/>
              </a:rPr>
              <a:t>For cement concrete surfaces of all </a:t>
            </a:r>
            <a:r>
              <a:rPr lang="en-GB" sz="2000" dirty="0" smtClean="0">
                <a:solidFill>
                  <a:schemeClr val="tx1"/>
                </a:solidFill>
                <a:latin typeface="Calibri" panose="020F0502020204030204" pitchFamily="34" charset="0"/>
              </a:rPr>
              <a:t>types</a:t>
            </a:r>
            <a:endParaRPr lang="en-GB" sz="2000" dirty="0">
              <a:solidFill>
                <a:schemeClr val="tx1"/>
              </a:solidFill>
              <a:latin typeface="Calibri" panose="020F0502020204030204" pitchFamily="34" charset="0"/>
            </a:endParaRPr>
          </a:p>
          <a:p>
            <a:pPr marL="0" indent="0">
              <a:buNone/>
            </a:pPr>
            <a:r>
              <a:rPr lang="en-GB" sz="2000" i="1" dirty="0" smtClean="0">
                <a:solidFill>
                  <a:schemeClr val="tx1"/>
                </a:solidFill>
                <a:latin typeface="Calibri" panose="020F0502020204030204" pitchFamily="34" charset="0"/>
              </a:rPr>
              <a:t>	γ</a:t>
            </a:r>
            <a:r>
              <a:rPr lang="en-GB" sz="2000" baseline="-25000" dirty="0" smtClean="0">
                <a:solidFill>
                  <a:schemeClr val="tx1"/>
                </a:solidFill>
                <a:latin typeface="Calibri" panose="020F0502020204030204" pitchFamily="34" charset="0"/>
              </a:rPr>
              <a:t>P1</a:t>
            </a:r>
            <a:r>
              <a:rPr lang="en-GB" sz="2000" dirty="0" smtClean="0">
                <a:solidFill>
                  <a:schemeClr val="tx1"/>
                </a:solidFill>
                <a:latin typeface="Calibri" panose="020F0502020204030204" pitchFamily="34" charset="0"/>
              </a:rPr>
              <a:t> </a:t>
            </a:r>
            <a:r>
              <a:rPr lang="en-GB" sz="2000" dirty="0">
                <a:solidFill>
                  <a:schemeClr val="tx1"/>
                </a:solidFill>
                <a:latin typeface="Calibri" panose="020F0502020204030204" pitchFamily="34" charset="0"/>
              </a:rPr>
              <a:t>= </a:t>
            </a:r>
            <a:r>
              <a:rPr lang="en-GB" sz="2000" i="1" dirty="0">
                <a:solidFill>
                  <a:schemeClr val="tx1"/>
                </a:solidFill>
                <a:latin typeface="Calibri" panose="020F0502020204030204" pitchFamily="34" charset="0"/>
              </a:rPr>
              <a:t>γ</a:t>
            </a:r>
            <a:r>
              <a:rPr lang="en-GB" sz="2000" baseline="-25000" dirty="0">
                <a:solidFill>
                  <a:schemeClr val="tx1"/>
                </a:solidFill>
                <a:latin typeface="Calibri" panose="020F0502020204030204" pitchFamily="34" charset="0"/>
              </a:rPr>
              <a:t>H1</a:t>
            </a:r>
            <a:r>
              <a:rPr lang="en-GB" sz="2000" dirty="0">
                <a:solidFill>
                  <a:schemeClr val="tx1"/>
                </a:solidFill>
                <a:latin typeface="Calibri" panose="020F0502020204030204" pitchFamily="34" charset="0"/>
              </a:rPr>
              <a:t> = -0,10 + 0,0004·</a:t>
            </a:r>
            <a:r>
              <a:rPr lang="en-GB" sz="2000" i="1" dirty="0">
                <a:solidFill>
                  <a:schemeClr val="tx1"/>
                </a:solidFill>
                <a:latin typeface="Calibri" panose="020F0502020204030204" pitchFamily="34" charset="0"/>
              </a:rPr>
              <a:t>v</a:t>
            </a:r>
            <a:r>
              <a:rPr lang="en-GB" sz="2000" dirty="0">
                <a:solidFill>
                  <a:schemeClr val="tx1"/>
                </a:solidFill>
                <a:latin typeface="Calibri" panose="020F0502020204030204" pitchFamily="34" charset="0"/>
              </a:rPr>
              <a:t>	</a:t>
            </a:r>
            <a:endParaRPr lang="en-GB" sz="2000" dirty="0" smtClean="0">
              <a:solidFill>
                <a:schemeClr val="tx1"/>
              </a:solidFill>
              <a:latin typeface="Calibri" panose="020F0502020204030204" pitchFamily="34" charset="0"/>
            </a:endParaRPr>
          </a:p>
          <a:p>
            <a:pPr marL="0" indent="0">
              <a:spcBef>
                <a:spcPts val="0"/>
              </a:spcBef>
              <a:buNone/>
            </a:pPr>
            <a:endParaRPr lang="en-GB" sz="2000" dirty="0">
              <a:solidFill>
                <a:schemeClr val="tx1"/>
              </a:solidFill>
              <a:latin typeface="Calibri" panose="020F0502020204030204" pitchFamily="34" charset="0"/>
            </a:endParaRPr>
          </a:p>
          <a:p>
            <a:pPr>
              <a:spcBef>
                <a:spcPts val="0"/>
              </a:spcBef>
            </a:pPr>
            <a:r>
              <a:rPr lang="en-GB" sz="2000" dirty="0">
                <a:solidFill>
                  <a:schemeClr val="tx1"/>
                </a:solidFill>
                <a:latin typeface="Calibri" panose="020F0502020204030204" pitchFamily="34" charset="0"/>
              </a:rPr>
              <a:t>For porous asphalt surfaces and high-porosity </a:t>
            </a:r>
            <a:r>
              <a:rPr lang="en-GB" sz="2000" dirty="0" smtClean="0">
                <a:solidFill>
                  <a:schemeClr val="tx1"/>
                </a:solidFill>
                <a:latin typeface="Calibri" panose="020F0502020204030204" pitchFamily="34" charset="0"/>
              </a:rPr>
              <a:t>thin asphalt layers</a:t>
            </a:r>
            <a:endParaRPr lang="en-GB" sz="2000" dirty="0">
              <a:solidFill>
                <a:schemeClr val="tx1"/>
              </a:solidFill>
              <a:latin typeface="Calibri" panose="020F0502020204030204" pitchFamily="34" charset="0"/>
            </a:endParaRPr>
          </a:p>
          <a:p>
            <a:pPr marL="0" indent="0">
              <a:buNone/>
            </a:pPr>
            <a:r>
              <a:rPr lang="en-GB" sz="2000" i="1" dirty="0" smtClean="0">
                <a:solidFill>
                  <a:schemeClr val="tx1"/>
                </a:solidFill>
                <a:latin typeface="Calibri" panose="020F0502020204030204" pitchFamily="34" charset="0"/>
              </a:rPr>
              <a:t>	γ</a:t>
            </a:r>
            <a:r>
              <a:rPr lang="en-GB" sz="2000" baseline="-25000" dirty="0" smtClean="0">
                <a:solidFill>
                  <a:schemeClr val="tx1"/>
                </a:solidFill>
                <a:latin typeface="Calibri" panose="020F0502020204030204" pitchFamily="34" charset="0"/>
              </a:rPr>
              <a:t>P1</a:t>
            </a:r>
            <a:r>
              <a:rPr lang="en-GB" sz="2000" dirty="0" smtClean="0">
                <a:solidFill>
                  <a:schemeClr val="tx1"/>
                </a:solidFill>
                <a:latin typeface="Calibri" panose="020F0502020204030204" pitchFamily="34" charset="0"/>
              </a:rPr>
              <a:t> </a:t>
            </a:r>
            <a:r>
              <a:rPr lang="en-GB" sz="2000" dirty="0">
                <a:solidFill>
                  <a:schemeClr val="tx1"/>
                </a:solidFill>
                <a:latin typeface="Calibri" panose="020F0502020204030204" pitchFamily="34" charset="0"/>
              </a:rPr>
              <a:t>= </a:t>
            </a:r>
            <a:r>
              <a:rPr lang="en-GB" sz="2000" i="1" dirty="0">
                <a:solidFill>
                  <a:schemeClr val="tx1"/>
                </a:solidFill>
                <a:latin typeface="Calibri" panose="020F0502020204030204" pitchFamily="34" charset="0"/>
              </a:rPr>
              <a:t>γ</a:t>
            </a:r>
            <a:r>
              <a:rPr lang="en-GB" sz="2000" baseline="-25000" dirty="0">
                <a:solidFill>
                  <a:schemeClr val="tx1"/>
                </a:solidFill>
                <a:latin typeface="Calibri" panose="020F0502020204030204" pitchFamily="34" charset="0"/>
              </a:rPr>
              <a:t>H1</a:t>
            </a:r>
            <a:r>
              <a:rPr lang="en-GB" sz="2000" dirty="0">
                <a:solidFill>
                  <a:schemeClr val="tx1"/>
                </a:solidFill>
                <a:latin typeface="Calibri" panose="020F0502020204030204" pitchFamily="34" charset="0"/>
              </a:rPr>
              <a:t> = -0,08 + 0,0004</a:t>
            </a:r>
            <a:r>
              <a:rPr lang="en-GB" sz="2000" b="1" dirty="0">
                <a:solidFill>
                  <a:schemeClr val="tx1"/>
                </a:solidFill>
                <a:latin typeface="Calibri" panose="020F0502020204030204" pitchFamily="34" charset="0"/>
              </a:rPr>
              <a:t>·</a:t>
            </a:r>
            <a:r>
              <a:rPr lang="en-GB" sz="2000" i="1" dirty="0">
                <a:solidFill>
                  <a:schemeClr val="tx1"/>
                </a:solidFill>
                <a:latin typeface="Calibri" panose="020F0502020204030204" pitchFamily="34" charset="0"/>
              </a:rPr>
              <a:t>v</a:t>
            </a:r>
            <a:r>
              <a:rPr lang="en-GB" sz="2000" dirty="0">
                <a:solidFill>
                  <a:schemeClr val="tx1"/>
                </a:solidFill>
                <a:latin typeface="Calibri" panose="020F0502020204030204" pitchFamily="34" charset="0"/>
              </a:rPr>
              <a:t>	</a:t>
            </a:r>
            <a:r>
              <a:rPr lang="en-GB" sz="2000" dirty="0" smtClean="0">
                <a:solidFill>
                  <a:schemeClr val="tx1"/>
                </a:solidFill>
                <a:latin typeface="Calibri" panose="020F0502020204030204" pitchFamily="34" charset="0"/>
              </a:rPr>
              <a:t> </a:t>
            </a:r>
            <a:endParaRPr lang="en-GB" sz="2000" dirty="0">
              <a:solidFill>
                <a:schemeClr val="tx1"/>
              </a:solidFill>
              <a:latin typeface="Calibri" panose="020F0502020204030204" pitchFamily="34" charset="0"/>
            </a:endParaRPr>
          </a:p>
          <a:p>
            <a:endParaRPr lang="en-GB" sz="2000" i="1" dirty="0" smtClean="0">
              <a:solidFill>
                <a:schemeClr val="tx1"/>
              </a:solidFill>
              <a:latin typeface="Calibri" panose="020F0502020204030204" pitchFamily="34" charset="0"/>
            </a:endParaRPr>
          </a:p>
          <a:p>
            <a:r>
              <a:rPr lang="en-GB" sz="2000" i="1" dirty="0" smtClean="0">
                <a:solidFill>
                  <a:schemeClr val="tx1"/>
                </a:solidFill>
                <a:latin typeface="Calibri" panose="020F0502020204030204" pitchFamily="34" charset="0"/>
              </a:rPr>
              <a:t>γ</a:t>
            </a:r>
            <a:r>
              <a:rPr lang="en-GB" sz="2000" baseline="-25000" dirty="0" smtClean="0">
                <a:solidFill>
                  <a:schemeClr val="tx1"/>
                </a:solidFill>
                <a:latin typeface="Calibri" panose="020F0502020204030204" pitchFamily="34" charset="0"/>
              </a:rPr>
              <a:t>P1</a:t>
            </a:r>
            <a:r>
              <a:rPr lang="en-GB" sz="2000" dirty="0">
                <a:solidFill>
                  <a:schemeClr val="tx1"/>
                </a:solidFill>
                <a:latin typeface="Calibri" panose="020F0502020204030204" pitchFamily="34" charset="0"/>
              </a:rPr>
              <a:t>	is the temperature coefficient for tyre P1, in dB/</a:t>
            </a:r>
            <a:r>
              <a:rPr lang="fr-FR" sz="2000" dirty="0">
                <a:solidFill>
                  <a:schemeClr val="tx1"/>
                </a:solidFill>
                <a:latin typeface="Calibri" panose="020F0502020204030204" pitchFamily="34" charset="0"/>
              </a:rPr>
              <a:t>℃</a:t>
            </a:r>
            <a:r>
              <a:rPr lang="en-GB" sz="2000" dirty="0">
                <a:solidFill>
                  <a:schemeClr val="tx1"/>
                </a:solidFill>
                <a:latin typeface="Calibri" panose="020F0502020204030204" pitchFamily="34" charset="0"/>
              </a:rPr>
              <a:t>;</a:t>
            </a:r>
          </a:p>
          <a:p>
            <a:r>
              <a:rPr lang="en-GB" sz="2000" i="1" dirty="0">
                <a:solidFill>
                  <a:schemeClr val="tx1"/>
                </a:solidFill>
                <a:latin typeface="Calibri" panose="020F0502020204030204" pitchFamily="34" charset="0"/>
              </a:rPr>
              <a:t>γ</a:t>
            </a:r>
            <a:r>
              <a:rPr lang="en-GB" sz="2000" baseline="-25000" dirty="0">
                <a:solidFill>
                  <a:schemeClr val="tx1"/>
                </a:solidFill>
                <a:latin typeface="Calibri" panose="020F0502020204030204" pitchFamily="34" charset="0"/>
              </a:rPr>
              <a:t>H1</a:t>
            </a:r>
            <a:r>
              <a:rPr lang="en-GB" sz="2000" dirty="0">
                <a:solidFill>
                  <a:schemeClr val="tx1"/>
                </a:solidFill>
                <a:latin typeface="Calibri" panose="020F0502020204030204" pitchFamily="34" charset="0"/>
              </a:rPr>
              <a:t>	is the temperature coefficient for tyre H1, in dB/</a:t>
            </a:r>
            <a:r>
              <a:rPr lang="fr-FR" sz="2000" dirty="0">
                <a:solidFill>
                  <a:schemeClr val="tx1"/>
                </a:solidFill>
                <a:latin typeface="Calibri" panose="020F0502020204030204" pitchFamily="34" charset="0"/>
              </a:rPr>
              <a:t>℃</a:t>
            </a:r>
            <a:r>
              <a:rPr lang="en-GB" sz="2000" dirty="0">
                <a:solidFill>
                  <a:schemeClr val="tx1"/>
                </a:solidFill>
                <a:latin typeface="Calibri" panose="020F0502020204030204" pitchFamily="34" charset="0"/>
              </a:rPr>
              <a:t>;</a:t>
            </a:r>
          </a:p>
          <a:p>
            <a:r>
              <a:rPr lang="en-GB" sz="2000" i="1" dirty="0">
                <a:solidFill>
                  <a:schemeClr val="tx1"/>
                </a:solidFill>
                <a:latin typeface="Calibri" panose="020F0502020204030204" pitchFamily="34" charset="0"/>
              </a:rPr>
              <a:t>v</a:t>
            </a:r>
            <a:r>
              <a:rPr lang="en-GB" sz="2000" dirty="0">
                <a:solidFill>
                  <a:schemeClr val="tx1"/>
                </a:solidFill>
                <a:latin typeface="Calibri" panose="020F0502020204030204" pitchFamily="34" charset="0"/>
              </a:rPr>
              <a:t>	is the preferred speed, in </a:t>
            </a:r>
            <a:r>
              <a:rPr lang="en-GB" sz="2000" dirty="0" smtClean="0">
                <a:solidFill>
                  <a:schemeClr val="tx1"/>
                </a:solidFill>
                <a:latin typeface="Calibri" panose="020F0502020204030204" pitchFamily="34" charset="0"/>
              </a:rPr>
              <a:t>km/h</a:t>
            </a:r>
            <a:endParaRPr lang="en-US" sz="2000" dirty="0" smtClean="0">
              <a:solidFill>
                <a:schemeClr val="tx1"/>
              </a:solidFill>
              <a:latin typeface="Calibri" panose="020F0502020204030204" pitchFamily="34" charset="0"/>
            </a:endParaRPr>
          </a:p>
        </p:txBody>
      </p:sp>
    </p:spTree>
    <p:extLst>
      <p:ext uri="{BB962C8B-B14F-4D97-AF65-F5344CB8AC3E}">
        <p14:creationId xmlns:p14="http://schemas.microsoft.com/office/powerpoint/2010/main" val="275595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3" end="3"/>
                                            </p:txEl>
                                          </p:spTgt>
                                        </p:tgtEl>
                                        <p:attrNameLst>
                                          <p:attrName>style.visibility</p:attrName>
                                        </p:attrNameLst>
                                      </p:cBhvr>
                                      <p:to>
                                        <p:strVal val="visible"/>
                                      </p:to>
                                    </p:set>
                                    <p:anim calcmode="lin" valueType="num">
                                      <p:cBhvr additive="base">
                                        <p:cTn id="7" dur="5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8">
                                            <p:txEl>
                                              <p:pRg st="4" end="4"/>
                                            </p:txEl>
                                          </p:spTgt>
                                        </p:tgtEl>
                                        <p:attrNameLst>
                                          <p:attrName>style.visibility</p:attrName>
                                        </p:attrNameLst>
                                      </p:cBhvr>
                                      <p:to>
                                        <p:strVal val="visible"/>
                                      </p:to>
                                    </p:set>
                                    <p:anim calcmode="lin" valueType="num">
                                      <p:cBhvr additive="base">
                                        <p:cTn id="11"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268">
                                            <p:txEl>
                                              <p:pRg st="6" end="6"/>
                                            </p:txEl>
                                          </p:spTgt>
                                        </p:tgtEl>
                                        <p:attrNameLst>
                                          <p:attrName>style.visibility</p:attrName>
                                        </p:attrNameLst>
                                      </p:cBhvr>
                                      <p:to>
                                        <p:strVal val="visible"/>
                                      </p:to>
                                    </p:set>
                                    <p:anim calcmode="lin" valueType="num">
                                      <p:cBhvr additive="base">
                                        <p:cTn id="17" dur="500" fill="hold"/>
                                        <p:tgtEl>
                                          <p:spTgt spid="11268">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268">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268">
                                            <p:txEl>
                                              <p:pRg st="7" end="7"/>
                                            </p:txEl>
                                          </p:spTgt>
                                        </p:tgtEl>
                                        <p:attrNameLst>
                                          <p:attrName>style.visibility</p:attrName>
                                        </p:attrNameLst>
                                      </p:cBhvr>
                                      <p:to>
                                        <p:strVal val="visible"/>
                                      </p:to>
                                    </p:set>
                                    <p:anim calcmode="lin" valueType="num">
                                      <p:cBhvr additive="base">
                                        <p:cTn id="21" dur="500" fill="hold"/>
                                        <p:tgtEl>
                                          <p:spTgt spid="11268">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26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38270" y="332656"/>
            <a:ext cx="8077200" cy="837456"/>
          </a:xfrm>
        </p:spPr>
        <p:txBody>
          <a:bodyPr/>
          <a:lstStyle/>
          <a:p>
            <a:r>
              <a:rPr lang="en-US" sz="2200" b="1" kern="0" dirty="0" smtClean="0">
                <a:solidFill>
                  <a:srgbClr val="000000"/>
                </a:solidFill>
                <a:latin typeface="Verdana"/>
              </a:rPr>
              <a:t>ROSANNE – Noise – Validation tests</a:t>
            </a:r>
            <a:endParaRPr lang="en-US" sz="2200" b="1" kern="0" dirty="0">
              <a:solidFill>
                <a:srgbClr val="000000"/>
              </a:solidFill>
              <a:latin typeface="Verdana"/>
            </a:endParaRPr>
          </a:p>
        </p:txBody>
      </p:sp>
      <p:sp>
        <p:nvSpPr>
          <p:cNvPr id="11268" name="Rectangle 3"/>
          <p:cNvSpPr>
            <a:spLocks noGrp="1" noChangeArrowheads="1"/>
          </p:cNvSpPr>
          <p:nvPr>
            <p:ph type="body" idx="1"/>
          </p:nvPr>
        </p:nvSpPr>
        <p:spPr>
          <a:xfrm>
            <a:off x="139141" y="980728"/>
            <a:ext cx="8856984" cy="4057650"/>
          </a:xfrm>
        </p:spPr>
        <p:txBody>
          <a:bodyPr/>
          <a:lstStyle/>
          <a:p>
            <a:pPr marL="0" indent="0" eaLnBrk="1" hangingPunct="1">
              <a:buNone/>
            </a:pPr>
            <a:r>
              <a:rPr lang="en-US" sz="2000" b="1" u="sng" dirty="0" smtClean="0">
                <a:solidFill>
                  <a:schemeClr val="tx1"/>
                </a:solidFill>
                <a:latin typeface="Calibri" panose="020F0502020204030204" pitchFamily="34" charset="0"/>
              </a:rPr>
              <a:t>Participating equipment:</a:t>
            </a:r>
          </a:p>
          <a:p>
            <a:pPr eaLnBrk="1" hangingPunct="1"/>
            <a:endParaRPr lang="en-US" sz="2000" dirty="0" smtClean="0">
              <a:solidFill>
                <a:schemeClr val="tx1"/>
              </a:solidFill>
              <a:latin typeface="Calibri" panose="020F050202020403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65" y="3715803"/>
            <a:ext cx="3752560" cy="2183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715803"/>
            <a:ext cx="4318554" cy="228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265" y="1412776"/>
            <a:ext cx="3935430" cy="2194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5772" y="1412776"/>
            <a:ext cx="3974782" cy="2235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8034" y="4492682"/>
            <a:ext cx="3990189" cy="2365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57128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38270" y="332656"/>
            <a:ext cx="8077200" cy="837456"/>
          </a:xfrm>
        </p:spPr>
        <p:txBody>
          <a:bodyPr/>
          <a:lstStyle/>
          <a:p>
            <a:r>
              <a:rPr lang="en-US" sz="2200" b="1" kern="0" dirty="0" smtClean="0">
                <a:solidFill>
                  <a:srgbClr val="000000"/>
                </a:solidFill>
                <a:latin typeface="Verdana"/>
              </a:rPr>
              <a:t>ROSANNE – Noise – Validation tests</a:t>
            </a:r>
            <a:endParaRPr lang="en-US" sz="2200" b="1" kern="0" dirty="0">
              <a:solidFill>
                <a:srgbClr val="000000"/>
              </a:solidFill>
              <a:latin typeface="Verdana"/>
            </a:endParaRPr>
          </a:p>
        </p:txBody>
      </p:sp>
      <p:sp>
        <p:nvSpPr>
          <p:cNvPr id="11268" name="Rectangle 3"/>
          <p:cNvSpPr>
            <a:spLocks noGrp="1" noChangeArrowheads="1"/>
          </p:cNvSpPr>
          <p:nvPr>
            <p:ph type="body" idx="1"/>
          </p:nvPr>
        </p:nvSpPr>
        <p:spPr>
          <a:xfrm>
            <a:off x="179512" y="1412776"/>
            <a:ext cx="8856984" cy="4057650"/>
          </a:xfrm>
        </p:spPr>
        <p:txBody>
          <a:bodyPr/>
          <a:lstStyle/>
          <a:p>
            <a:pPr marL="0" indent="0" eaLnBrk="1" hangingPunct="1">
              <a:buNone/>
            </a:pPr>
            <a:r>
              <a:rPr lang="en-US" sz="2000" b="1" u="sng" dirty="0" smtClean="0">
                <a:solidFill>
                  <a:schemeClr val="tx1"/>
                </a:solidFill>
                <a:latin typeface="Calibri" panose="020F0502020204030204" pitchFamily="34" charset="0"/>
              </a:rPr>
              <a:t>Questions to be answered:</a:t>
            </a:r>
          </a:p>
          <a:p>
            <a:pPr eaLnBrk="1" hangingPunct="1"/>
            <a:endParaRPr lang="en-US" sz="2000" dirty="0" smtClean="0">
              <a:solidFill>
                <a:schemeClr val="tx1"/>
              </a:solidFill>
              <a:latin typeface="Calibri" panose="020F0502020204030204" pitchFamily="34" charset="0"/>
            </a:endParaRPr>
          </a:p>
          <a:p>
            <a:pPr eaLnBrk="1" hangingPunct="1">
              <a:spcBef>
                <a:spcPts val="0"/>
              </a:spcBef>
              <a:spcAft>
                <a:spcPts val="1200"/>
              </a:spcAft>
            </a:pPr>
            <a:r>
              <a:rPr lang="en-US" sz="2000" dirty="0" smtClean="0">
                <a:solidFill>
                  <a:schemeClr val="tx1"/>
                </a:solidFill>
                <a:latin typeface="Calibri" panose="020F0502020204030204" pitchFamily="34" charset="0"/>
              </a:rPr>
              <a:t>What is the spread in test sections within similar road surfaces?</a:t>
            </a:r>
          </a:p>
          <a:p>
            <a:pPr eaLnBrk="1" hangingPunct="1">
              <a:spcBef>
                <a:spcPts val="0"/>
              </a:spcBef>
              <a:spcAft>
                <a:spcPts val="1200"/>
              </a:spcAft>
            </a:pPr>
            <a:r>
              <a:rPr lang="en-US" sz="2000" dirty="0" smtClean="0">
                <a:solidFill>
                  <a:schemeClr val="tx1"/>
                </a:solidFill>
                <a:latin typeface="Calibri" panose="020F0502020204030204" pitchFamily="34" charset="0"/>
              </a:rPr>
              <a:t>What is the spread in test sections between diff. batches of mixes?</a:t>
            </a:r>
          </a:p>
          <a:p>
            <a:pPr eaLnBrk="1" hangingPunct="1">
              <a:spcBef>
                <a:spcPts val="0"/>
              </a:spcBef>
              <a:spcAft>
                <a:spcPts val="1200"/>
              </a:spcAft>
            </a:pPr>
            <a:r>
              <a:rPr lang="en-US" sz="2000" dirty="0" smtClean="0">
                <a:solidFill>
                  <a:schemeClr val="tx1"/>
                </a:solidFill>
                <a:latin typeface="Calibri" panose="020F0502020204030204" pitchFamily="34" charset="0"/>
              </a:rPr>
              <a:t>What is the spread in test sections between diff. contractors laying nominally the same mix?</a:t>
            </a:r>
          </a:p>
          <a:p>
            <a:pPr eaLnBrk="1" hangingPunct="1">
              <a:spcBef>
                <a:spcPts val="0"/>
              </a:spcBef>
              <a:spcAft>
                <a:spcPts val="1200"/>
              </a:spcAft>
            </a:pPr>
            <a:r>
              <a:rPr lang="en-US" sz="2000" dirty="0" smtClean="0">
                <a:solidFill>
                  <a:schemeClr val="tx1"/>
                </a:solidFill>
                <a:latin typeface="Calibri" panose="020F0502020204030204" pitchFamily="34" charset="0"/>
              </a:rPr>
              <a:t>How many test sections of a road surface need to be tested (2 or more)?</a:t>
            </a:r>
          </a:p>
          <a:p>
            <a:pPr eaLnBrk="1" hangingPunct="1">
              <a:spcBef>
                <a:spcPts val="0"/>
              </a:spcBef>
              <a:spcAft>
                <a:spcPts val="1200"/>
              </a:spcAft>
            </a:pPr>
            <a:r>
              <a:rPr lang="en-US" sz="2000" dirty="0" smtClean="0">
                <a:solidFill>
                  <a:schemeClr val="tx1"/>
                </a:solidFill>
                <a:latin typeface="Calibri" panose="020F0502020204030204" pitchFamily="34" charset="0"/>
              </a:rPr>
              <a:t>What is the spread between diff. CPX equipment?</a:t>
            </a:r>
            <a:endParaRPr lang="en-US" sz="2000" dirty="0" smtClean="0">
              <a:solidFill>
                <a:schemeClr val="tx1"/>
              </a:solidFill>
              <a:latin typeface="Calibri" panose="020F0502020204030204" pitchFamily="34" charset="0"/>
            </a:endParaRPr>
          </a:p>
        </p:txBody>
      </p:sp>
    </p:spTree>
    <p:extLst>
      <p:ext uri="{BB962C8B-B14F-4D97-AF65-F5344CB8AC3E}">
        <p14:creationId xmlns:p14="http://schemas.microsoft.com/office/powerpoint/2010/main" val="183163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5" end="5"/>
                                            </p:txEl>
                                          </p:spTgt>
                                        </p:tgtEl>
                                        <p:attrNameLst>
                                          <p:attrName>style.visibility</p:attrName>
                                        </p:attrNameLst>
                                      </p:cBhvr>
                                      <p:to>
                                        <p:strVal val="visible"/>
                                      </p:to>
                                    </p:set>
                                    <p:anim calcmode="lin" valueType="num">
                                      <p:cBhvr additive="base">
                                        <p:cTn id="7" dur="5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xEl>
                                              <p:pRg st="6" end="6"/>
                                            </p:txEl>
                                          </p:spTgt>
                                        </p:tgtEl>
                                        <p:attrNameLst>
                                          <p:attrName>style.visibility</p:attrName>
                                        </p:attrNameLst>
                                      </p:cBhvr>
                                      <p:to>
                                        <p:strVal val="visible"/>
                                      </p:to>
                                    </p:set>
                                    <p:anim calcmode="lin" valueType="num">
                                      <p:cBhvr additive="base">
                                        <p:cTn id="13" dur="500" fill="hold"/>
                                        <p:tgtEl>
                                          <p:spTgt spid="11268">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251520" y="260648"/>
            <a:ext cx="8229600" cy="1143000"/>
          </a:xfrm>
        </p:spPr>
        <p:txBody>
          <a:bodyPr/>
          <a:lstStyle/>
          <a:p>
            <a:pPr eaLnBrk="1" hangingPunct="1"/>
            <a:r>
              <a:rPr lang="en-US" sz="2200" b="1" dirty="0" smtClean="0">
                <a:latin typeface="Verdana" panose="020B0604030504040204" pitchFamily="34" charset="0"/>
                <a:ea typeface="Verdana" panose="020B0604030504040204" pitchFamily="34" charset="0"/>
                <a:cs typeface="Verdana" panose="020B0604030504040204" pitchFamily="34" charset="0"/>
              </a:rPr>
              <a:t>ROSANNE WP 3 – Rolling resistance </a:t>
            </a:r>
            <a:endParaRPr lang="en-US" sz="2200" b="1" dirty="0">
              <a:latin typeface="Verdana" panose="020B0604030504040204" pitchFamily="34" charset="0"/>
              <a:ea typeface="Verdana" panose="020B0604030504040204" pitchFamily="34" charset="0"/>
              <a:cs typeface="Verdana" panose="020B0604030504040204" pitchFamily="34" charset="0"/>
            </a:endParaRPr>
          </a:p>
        </p:txBody>
      </p:sp>
      <p:sp>
        <p:nvSpPr>
          <p:cNvPr id="11268" name="Rectangle 3"/>
          <p:cNvSpPr>
            <a:spLocks noGrp="1" noChangeArrowheads="1"/>
          </p:cNvSpPr>
          <p:nvPr>
            <p:ph type="body" idx="1"/>
          </p:nvPr>
        </p:nvSpPr>
        <p:spPr>
          <a:xfrm>
            <a:off x="309353" y="1412776"/>
            <a:ext cx="8681500" cy="3849861"/>
          </a:xfrm>
        </p:spPr>
        <p:txBody>
          <a:bodyPr/>
          <a:lstStyle/>
          <a:p>
            <a:pPr marL="0" indent="0" eaLnBrk="1" hangingPunct="1">
              <a:buNone/>
            </a:pPr>
            <a:r>
              <a:rPr lang="en-US" sz="2000" b="1" dirty="0" smtClean="0">
                <a:solidFill>
                  <a:schemeClr val="tx1"/>
                </a:solidFill>
                <a:latin typeface="Calibri" panose="020F0502020204030204" pitchFamily="34" charset="0"/>
              </a:rPr>
              <a:t>Measurement </a:t>
            </a:r>
            <a:r>
              <a:rPr lang="en-US" sz="2000" b="1" dirty="0">
                <a:solidFill>
                  <a:schemeClr val="tx1"/>
                </a:solidFill>
                <a:latin typeface="Calibri" panose="020F0502020204030204" pitchFamily="34" charset="0"/>
              </a:rPr>
              <a:t>methods for rolling resistance </a:t>
            </a:r>
            <a:r>
              <a:rPr lang="en-US" sz="2000" b="1" dirty="0" smtClean="0">
                <a:solidFill>
                  <a:schemeClr val="tx1"/>
                </a:solidFill>
                <a:latin typeface="Calibri" panose="020F0502020204030204" pitchFamily="34" charset="0"/>
              </a:rPr>
              <a:t>properties </a:t>
            </a:r>
            <a:r>
              <a:rPr lang="en-US" sz="2000" b="1" dirty="0">
                <a:solidFill>
                  <a:schemeClr val="tx1"/>
                </a:solidFill>
                <a:latin typeface="Calibri" panose="020F0502020204030204" pitchFamily="34" charset="0"/>
              </a:rPr>
              <a:t>of road </a:t>
            </a:r>
            <a:r>
              <a:rPr lang="en-US" sz="2000" b="1" dirty="0" smtClean="0">
                <a:solidFill>
                  <a:schemeClr val="tx1"/>
                </a:solidFill>
                <a:latin typeface="Calibri" panose="020F0502020204030204" pitchFamily="34" charset="0"/>
              </a:rPr>
              <a:t>surfaces</a:t>
            </a:r>
            <a:endParaRPr lang="en-US" sz="2000" dirty="0">
              <a:solidFill>
                <a:schemeClr val="tx1"/>
              </a:solidFill>
              <a:latin typeface="Calibri" panose="020F0502020204030204" pitchFamily="34" charset="0"/>
            </a:endParaRPr>
          </a:p>
          <a:p>
            <a:pPr marL="0" indent="0" eaLnBrk="1" hangingPunct="1">
              <a:spcBef>
                <a:spcPts val="1200"/>
              </a:spcBef>
              <a:buNone/>
            </a:pPr>
            <a:r>
              <a:rPr lang="en-US" sz="2000" b="1" u="sng" dirty="0" smtClean="0">
                <a:solidFill>
                  <a:schemeClr val="tx1"/>
                </a:solidFill>
                <a:latin typeface="Calibri" panose="020F0502020204030204" pitchFamily="34" charset="0"/>
              </a:rPr>
              <a:t>Starting point</a:t>
            </a:r>
            <a:endParaRPr lang="en-US" sz="2000" b="1" u="sng" dirty="0">
              <a:solidFill>
                <a:schemeClr val="tx1"/>
              </a:solidFill>
              <a:latin typeface="Calibri" panose="020F0502020204030204" pitchFamily="34" charset="0"/>
            </a:endParaRPr>
          </a:p>
          <a:p>
            <a:pPr eaLnBrk="1" hangingPunct="1">
              <a:spcBef>
                <a:spcPts val="1200"/>
              </a:spcBef>
            </a:pPr>
            <a:r>
              <a:rPr lang="en-US" sz="2000" dirty="0" smtClean="0">
                <a:solidFill>
                  <a:schemeClr val="tx1"/>
                </a:solidFill>
                <a:latin typeface="Calibri" panose="020F0502020204030204" pitchFamily="34" charset="0"/>
              </a:rPr>
              <a:t>Rolling resistance (ISO) measurement standard exists for tyres (using lab drum)</a:t>
            </a:r>
          </a:p>
          <a:p>
            <a:pPr eaLnBrk="1" hangingPunct="1">
              <a:spcBef>
                <a:spcPts val="1200"/>
              </a:spcBef>
            </a:pPr>
            <a:r>
              <a:rPr lang="en-US" sz="2000" dirty="0" smtClean="0">
                <a:solidFill>
                  <a:schemeClr val="tx1"/>
                </a:solidFill>
                <a:latin typeface="Calibri" panose="020F0502020204030204" pitchFamily="34" charset="0"/>
              </a:rPr>
              <a:t>But no standard exists for pavement contribution to rolling resistance</a:t>
            </a:r>
            <a:endParaRPr lang="en-US" sz="2000" dirty="0">
              <a:solidFill>
                <a:schemeClr val="tx1"/>
              </a:solidFill>
              <a:latin typeface="Calibri" panose="020F0502020204030204" pitchFamily="34" charset="0"/>
            </a:endParaRPr>
          </a:p>
          <a:p>
            <a:pPr eaLnBrk="1" hangingPunct="1">
              <a:spcBef>
                <a:spcPts val="1200"/>
              </a:spcBef>
            </a:pPr>
            <a:r>
              <a:rPr lang="en-US" sz="2000" dirty="0" smtClean="0">
                <a:solidFill>
                  <a:schemeClr val="tx1"/>
                </a:solidFill>
                <a:latin typeface="Calibri" panose="020F0502020204030204" pitchFamily="34" charset="0"/>
              </a:rPr>
              <a:t>Several measurement trailers have been developed</a:t>
            </a:r>
          </a:p>
          <a:p>
            <a:pPr eaLnBrk="1" hangingPunct="1">
              <a:spcBef>
                <a:spcPts val="1200"/>
              </a:spcBef>
            </a:pPr>
            <a:r>
              <a:rPr lang="en-US" sz="2000" dirty="0" smtClean="0">
                <a:solidFill>
                  <a:schemeClr val="tx1"/>
                </a:solidFill>
                <a:latin typeface="Calibri" panose="020F0502020204030204" pitchFamily="34" charset="0"/>
              </a:rPr>
              <a:t>Other methods possible:</a:t>
            </a:r>
          </a:p>
          <a:p>
            <a:pPr lvl="1"/>
            <a:r>
              <a:rPr lang="en-US" sz="2000" dirty="0" smtClean="0">
                <a:solidFill>
                  <a:schemeClr val="tx1"/>
                </a:solidFill>
                <a:latin typeface="Calibri" panose="020F0502020204030204" pitchFamily="34" charset="0"/>
              </a:rPr>
              <a:t>Drum tests with replica road surfaces</a:t>
            </a:r>
          </a:p>
          <a:p>
            <a:pPr lvl="1"/>
            <a:r>
              <a:rPr lang="en-US" sz="2000" dirty="0" smtClean="0">
                <a:solidFill>
                  <a:schemeClr val="tx1"/>
                </a:solidFill>
                <a:latin typeface="Calibri" panose="020F0502020204030204" pitchFamily="34" charset="0"/>
              </a:rPr>
              <a:t>Coast-down measurements</a:t>
            </a:r>
          </a:p>
          <a:p>
            <a:pPr lvl="1"/>
            <a:r>
              <a:rPr lang="en-US" sz="2000" dirty="0" smtClean="0">
                <a:solidFill>
                  <a:schemeClr val="tx1"/>
                </a:solidFill>
                <a:latin typeface="Calibri" panose="020F0502020204030204" pitchFamily="34" charset="0"/>
              </a:rPr>
              <a:t>Fuel consumption measurements</a:t>
            </a:r>
            <a:endParaRPr lang="en-US" sz="2000" dirty="0">
              <a:solidFill>
                <a:schemeClr val="tx1"/>
              </a:solidFill>
              <a:latin typeface="Calibri" panose="020F0502020204030204" pitchFamily="34" charset="0"/>
            </a:endParaRPr>
          </a:p>
          <a:p>
            <a:pPr marL="0" indent="0" eaLnBrk="1" hangingPunct="1">
              <a:buNone/>
            </a:pPr>
            <a:endParaRPr lang="de-DE" sz="2000" dirty="0">
              <a:latin typeface="Calibri" panose="020F0502020204030204" pitchFamily="34" charset="0"/>
            </a:endParaRPr>
          </a:p>
          <a:p>
            <a:pPr eaLnBrk="1" hangingPunct="1"/>
            <a:endParaRPr lang="de-DE" sz="2000" dirty="0">
              <a:latin typeface="Calibri" panose="020F0502020204030204" pitchFamily="34" charset="0"/>
            </a:endParaRPr>
          </a:p>
        </p:txBody>
      </p:sp>
      <p:pic>
        <p:nvPicPr>
          <p:cNvPr id="4" name="Grafik 3"/>
          <p:cNvPicPr/>
          <p:nvPr/>
        </p:nvPicPr>
        <p:blipFill>
          <a:blip r:embed="rId3" cstate="print">
            <a:extLst>
              <a:ext uri="{28A0092B-C50C-407E-A947-70E740481C1C}">
                <a14:useLocalDpi xmlns:a14="http://schemas.microsoft.com/office/drawing/2010/main" val="0"/>
              </a:ext>
            </a:extLst>
          </a:blip>
          <a:stretch>
            <a:fillRect/>
          </a:stretch>
        </p:blipFill>
        <p:spPr>
          <a:xfrm>
            <a:off x="5148065" y="3933056"/>
            <a:ext cx="3856964" cy="2766507"/>
          </a:xfrm>
          <a:prstGeom prst="rect">
            <a:avLst/>
          </a:prstGeom>
        </p:spPr>
      </p:pic>
    </p:spTree>
    <p:extLst>
      <p:ext uri="{BB962C8B-B14F-4D97-AF65-F5344CB8AC3E}">
        <p14:creationId xmlns:p14="http://schemas.microsoft.com/office/powerpoint/2010/main" val="89554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4" end="4"/>
                                            </p:txEl>
                                          </p:spTgt>
                                        </p:tgtEl>
                                        <p:attrNameLst>
                                          <p:attrName>style.visibility</p:attrName>
                                        </p:attrNameLst>
                                      </p:cBhvr>
                                      <p:to>
                                        <p:strVal val="visible"/>
                                      </p:to>
                                    </p:set>
                                    <p:anim calcmode="lin" valueType="num">
                                      <p:cBhvr additive="base">
                                        <p:cTn id="7"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xEl>
                                              <p:pRg st="5" end="5"/>
                                            </p:txEl>
                                          </p:spTgt>
                                        </p:tgtEl>
                                        <p:attrNameLst>
                                          <p:attrName>style.visibility</p:attrName>
                                        </p:attrNameLst>
                                      </p:cBhvr>
                                      <p:to>
                                        <p:strVal val="visible"/>
                                      </p:to>
                                    </p:set>
                                    <p:anim calcmode="lin" valueType="num">
                                      <p:cBhvr additive="base">
                                        <p:cTn id="13" dur="5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8">
                                            <p:txEl>
                                              <p:pRg st="5" end="5"/>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268">
                                            <p:txEl>
                                              <p:pRg st="6" end="6"/>
                                            </p:txEl>
                                          </p:spTgt>
                                        </p:tgtEl>
                                        <p:attrNameLst>
                                          <p:attrName>style.visibility</p:attrName>
                                        </p:attrNameLst>
                                      </p:cBhvr>
                                      <p:to>
                                        <p:strVal val="visible"/>
                                      </p:to>
                                    </p:set>
                                    <p:anim calcmode="lin" valueType="num">
                                      <p:cBhvr additive="base">
                                        <p:cTn id="17" dur="500" fill="hold"/>
                                        <p:tgtEl>
                                          <p:spTgt spid="11268">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268">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268">
                                            <p:txEl>
                                              <p:pRg st="7" end="7"/>
                                            </p:txEl>
                                          </p:spTgt>
                                        </p:tgtEl>
                                        <p:attrNameLst>
                                          <p:attrName>style.visibility</p:attrName>
                                        </p:attrNameLst>
                                      </p:cBhvr>
                                      <p:to>
                                        <p:strVal val="visible"/>
                                      </p:to>
                                    </p:set>
                                    <p:anim calcmode="lin" valueType="num">
                                      <p:cBhvr additive="base">
                                        <p:cTn id="21" dur="500" fill="hold"/>
                                        <p:tgtEl>
                                          <p:spTgt spid="11268">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268">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268">
                                            <p:txEl>
                                              <p:pRg st="8" end="8"/>
                                            </p:txEl>
                                          </p:spTgt>
                                        </p:tgtEl>
                                        <p:attrNameLst>
                                          <p:attrName>style.visibility</p:attrName>
                                        </p:attrNameLst>
                                      </p:cBhvr>
                                      <p:to>
                                        <p:strVal val="visible"/>
                                      </p:to>
                                    </p:set>
                                    <p:anim calcmode="lin" valueType="num">
                                      <p:cBhvr additive="base">
                                        <p:cTn id="25" dur="500" fill="hold"/>
                                        <p:tgtEl>
                                          <p:spTgt spid="11268">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67544" y="260648"/>
            <a:ext cx="8229600" cy="1143000"/>
          </a:xfrm>
        </p:spPr>
        <p:txBody>
          <a:bodyPr/>
          <a:lstStyle/>
          <a:p>
            <a:pPr eaLnBrk="1" hangingPunct="1"/>
            <a:r>
              <a:rPr lang="en-US" sz="2200" b="1" dirty="0" smtClean="0">
                <a:latin typeface="Verdana" panose="020B0604030504040204" pitchFamily="34" charset="0"/>
                <a:ea typeface="Verdana" panose="020B0604030504040204" pitchFamily="34" charset="0"/>
                <a:cs typeface="Verdana" panose="020B0604030504040204" pitchFamily="34" charset="0"/>
              </a:rPr>
              <a:t>ROSANNE – Rolling resistance </a:t>
            </a:r>
            <a:endParaRPr lang="en-US" sz="2200" b="1" dirty="0">
              <a:latin typeface="Verdana" panose="020B0604030504040204" pitchFamily="34" charset="0"/>
              <a:ea typeface="Verdana" panose="020B0604030504040204" pitchFamily="34" charset="0"/>
              <a:cs typeface="Verdana" panose="020B0604030504040204" pitchFamily="34" charset="0"/>
            </a:endParaRPr>
          </a:p>
        </p:txBody>
      </p:sp>
      <p:sp>
        <p:nvSpPr>
          <p:cNvPr id="11268" name="Rectangle 3"/>
          <p:cNvSpPr>
            <a:spLocks noGrp="1" noChangeArrowheads="1"/>
          </p:cNvSpPr>
          <p:nvPr>
            <p:ph type="body" idx="1"/>
          </p:nvPr>
        </p:nvSpPr>
        <p:spPr>
          <a:xfrm>
            <a:off x="251520" y="1340768"/>
            <a:ext cx="8641084" cy="3849861"/>
          </a:xfrm>
        </p:spPr>
        <p:txBody>
          <a:bodyPr/>
          <a:lstStyle/>
          <a:p>
            <a:pPr marL="0" indent="0" eaLnBrk="1" hangingPunct="1">
              <a:buNone/>
            </a:pPr>
            <a:r>
              <a:rPr lang="en-US" sz="2000" b="1" u="sng" dirty="0" smtClean="0">
                <a:solidFill>
                  <a:schemeClr val="tx1"/>
                </a:solidFill>
                <a:latin typeface="Calibri" panose="020F0502020204030204" pitchFamily="34" charset="0"/>
              </a:rPr>
              <a:t>Objectives:</a:t>
            </a:r>
            <a:r>
              <a:rPr lang="en-US" sz="2000" u="sng" dirty="0" smtClean="0">
                <a:solidFill>
                  <a:schemeClr val="tx1"/>
                </a:solidFill>
                <a:latin typeface="Calibri" panose="020F0502020204030204" pitchFamily="34" charset="0"/>
              </a:rPr>
              <a:t> </a:t>
            </a:r>
          </a:p>
          <a:p>
            <a:pPr>
              <a:spcBef>
                <a:spcPts val="1200"/>
              </a:spcBef>
            </a:pPr>
            <a:r>
              <a:rPr lang="en-US" sz="2000" dirty="0" smtClean="0">
                <a:solidFill>
                  <a:schemeClr val="tx1"/>
                </a:solidFill>
                <a:latin typeface="Calibri" panose="020F0502020204030204" pitchFamily="34" charset="0"/>
              </a:rPr>
              <a:t>Representative </a:t>
            </a:r>
            <a:r>
              <a:rPr lang="en-US" sz="2000" dirty="0">
                <a:solidFill>
                  <a:schemeClr val="tx1"/>
                </a:solidFill>
                <a:latin typeface="Calibri" panose="020F0502020204030204" pitchFamily="34" charset="0"/>
              </a:rPr>
              <a:t>and accurate </a:t>
            </a:r>
            <a:r>
              <a:rPr lang="en-US" sz="2000" dirty="0" smtClean="0">
                <a:solidFill>
                  <a:schemeClr val="tx1"/>
                </a:solidFill>
                <a:latin typeface="Calibri" panose="020F0502020204030204" pitchFamily="34" charset="0"/>
              </a:rPr>
              <a:t>classification </a:t>
            </a:r>
            <a:r>
              <a:rPr lang="en-US" sz="2000" dirty="0">
                <a:solidFill>
                  <a:schemeClr val="tx1"/>
                </a:solidFill>
                <a:latin typeface="Calibri" panose="020F0502020204030204" pitchFamily="34" charset="0"/>
              </a:rPr>
              <a:t>of road surface rolling resistance</a:t>
            </a:r>
          </a:p>
          <a:p>
            <a:pPr eaLnBrk="1" hangingPunct="1">
              <a:spcBef>
                <a:spcPts val="1200"/>
              </a:spcBef>
            </a:pPr>
            <a:r>
              <a:rPr lang="en-US" sz="2000" dirty="0" smtClean="0">
                <a:solidFill>
                  <a:schemeClr val="tx1"/>
                </a:solidFill>
                <a:latin typeface="Calibri" panose="020F0502020204030204" pitchFamily="34" charset="0"/>
              </a:rPr>
              <a:t>Development </a:t>
            </a:r>
            <a:r>
              <a:rPr lang="en-US" sz="2000" dirty="0">
                <a:solidFill>
                  <a:schemeClr val="tx1"/>
                </a:solidFill>
                <a:latin typeface="Calibri" panose="020F0502020204030204" pitchFamily="34" charset="0"/>
              </a:rPr>
              <a:t>of </a:t>
            </a:r>
            <a:r>
              <a:rPr lang="en-US" sz="2000" dirty="0" smtClean="0">
                <a:solidFill>
                  <a:schemeClr val="tx1"/>
                </a:solidFill>
                <a:latin typeface="Calibri" panose="020F0502020204030204" pitchFamily="34" charset="0"/>
              </a:rPr>
              <a:t>the tentative </a:t>
            </a:r>
            <a:r>
              <a:rPr lang="en-US" sz="2000" dirty="0">
                <a:solidFill>
                  <a:schemeClr val="tx1"/>
                </a:solidFill>
                <a:latin typeface="Calibri" panose="020F0502020204030204" pitchFamily="34" charset="0"/>
              </a:rPr>
              <a:t>trailer method </a:t>
            </a:r>
            <a:r>
              <a:rPr lang="en-US" sz="2000" dirty="0" smtClean="0">
                <a:solidFill>
                  <a:schemeClr val="tx1"/>
                </a:solidFill>
                <a:latin typeface="Calibri" panose="020F0502020204030204" pitchFamily="34" charset="0"/>
              </a:rPr>
              <a:t>for measurement of </a:t>
            </a:r>
            <a:r>
              <a:rPr lang="en-US" sz="2000" dirty="0">
                <a:solidFill>
                  <a:schemeClr val="tx1"/>
                </a:solidFill>
                <a:latin typeface="Calibri" panose="020F0502020204030204" pitchFamily="34" charset="0"/>
              </a:rPr>
              <a:t>rolling resistance into a standardized </a:t>
            </a:r>
            <a:r>
              <a:rPr lang="en-US" sz="2000" dirty="0" smtClean="0">
                <a:solidFill>
                  <a:schemeClr val="tx1"/>
                </a:solidFill>
                <a:latin typeface="Calibri" panose="020F0502020204030204" pitchFamily="34" charset="0"/>
              </a:rPr>
              <a:t>method (ultimately CEN)</a:t>
            </a:r>
            <a:endParaRPr lang="en-US" sz="2000" dirty="0">
              <a:solidFill>
                <a:schemeClr val="tx1"/>
              </a:solidFill>
              <a:latin typeface="Calibri" panose="020F0502020204030204" pitchFamily="34" charset="0"/>
            </a:endParaRPr>
          </a:p>
          <a:p>
            <a:pPr eaLnBrk="1" hangingPunct="1">
              <a:spcBef>
                <a:spcPts val="1200"/>
              </a:spcBef>
            </a:pPr>
            <a:r>
              <a:rPr lang="en-US" sz="2000" dirty="0">
                <a:solidFill>
                  <a:schemeClr val="tx1"/>
                </a:solidFill>
                <a:latin typeface="Calibri" panose="020F0502020204030204" pitchFamily="34" charset="0"/>
              </a:rPr>
              <a:t>Investigation of influencing </a:t>
            </a:r>
            <a:r>
              <a:rPr lang="en-US" sz="2000" dirty="0" smtClean="0">
                <a:solidFill>
                  <a:schemeClr val="tx1"/>
                </a:solidFill>
                <a:latin typeface="Calibri" panose="020F0502020204030204" pitchFamily="34" charset="0"/>
              </a:rPr>
              <a:t>parameters, calibration procedures</a:t>
            </a:r>
            <a:endParaRPr lang="en-US" sz="2000" dirty="0">
              <a:solidFill>
                <a:schemeClr val="tx1"/>
              </a:solidFill>
              <a:latin typeface="Calibri" panose="020F0502020204030204" pitchFamily="34" charset="0"/>
            </a:endParaRPr>
          </a:p>
          <a:p>
            <a:pPr eaLnBrk="1" hangingPunct="1">
              <a:spcBef>
                <a:spcPts val="1200"/>
              </a:spcBef>
            </a:pPr>
            <a:r>
              <a:rPr lang="en-US" sz="2000" dirty="0">
                <a:solidFill>
                  <a:schemeClr val="tx1"/>
                </a:solidFill>
                <a:latin typeface="Calibri" panose="020F0502020204030204" pitchFamily="34" charset="0"/>
              </a:rPr>
              <a:t>Comparison and link to other RR test methods</a:t>
            </a:r>
          </a:p>
          <a:p>
            <a:pPr eaLnBrk="1" hangingPunct="1"/>
            <a:endParaRPr lang="de-DE" sz="2000" dirty="0">
              <a:latin typeface="Calibri" panose="020F0502020204030204" pitchFamily="34" charset="0"/>
            </a:endParaRPr>
          </a:p>
          <a:p>
            <a:pPr eaLnBrk="1" hangingPunct="1"/>
            <a:endParaRPr lang="de-DE" sz="2000" dirty="0">
              <a:latin typeface="Calibri" panose="020F0502020204030204" pitchFamily="34" charset="0"/>
            </a:endParaRPr>
          </a:p>
        </p:txBody>
      </p:sp>
      <p:pic>
        <p:nvPicPr>
          <p:cNvPr id="5" name="Grafik 0" descr="PFF Gesamtansicht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0743" y="3886139"/>
            <a:ext cx="4473745" cy="291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6543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67544" y="260648"/>
            <a:ext cx="8229600" cy="1143000"/>
          </a:xfrm>
        </p:spPr>
        <p:txBody>
          <a:bodyPr/>
          <a:lstStyle/>
          <a:p>
            <a:pPr eaLnBrk="1" hangingPunct="1"/>
            <a:r>
              <a:rPr lang="en-US" sz="2200" b="1" dirty="0" smtClean="0">
                <a:latin typeface="Verdana" panose="020B0604030504040204" pitchFamily="34" charset="0"/>
                <a:ea typeface="Verdana" panose="020B0604030504040204" pitchFamily="34" charset="0"/>
                <a:cs typeface="Verdana" panose="020B0604030504040204" pitchFamily="34" charset="0"/>
              </a:rPr>
              <a:t>ROSANNE – Rolling resistance </a:t>
            </a:r>
            <a:endParaRPr lang="en-US" sz="2200" b="1" dirty="0">
              <a:latin typeface="Verdana" panose="020B0604030504040204" pitchFamily="34" charset="0"/>
              <a:ea typeface="Verdana" panose="020B0604030504040204" pitchFamily="34" charset="0"/>
              <a:cs typeface="Verdana" panose="020B0604030504040204" pitchFamily="34" charset="0"/>
            </a:endParaRPr>
          </a:p>
        </p:txBody>
      </p:sp>
      <p:sp>
        <p:nvSpPr>
          <p:cNvPr id="11268" name="Rectangle 3"/>
          <p:cNvSpPr>
            <a:spLocks noGrp="1" noChangeArrowheads="1"/>
          </p:cNvSpPr>
          <p:nvPr>
            <p:ph type="body" idx="1"/>
          </p:nvPr>
        </p:nvSpPr>
        <p:spPr>
          <a:xfrm>
            <a:off x="251520" y="1340768"/>
            <a:ext cx="8712968" cy="3849861"/>
          </a:xfrm>
        </p:spPr>
        <p:txBody>
          <a:bodyPr/>
          <a:lstStyle/>
          <a:p>
            <a:pPr marL="0" indent="0" eaLnBrk="1" hangingPunct="1">
              <a:buNone/>
            </a:pPr>
            <a:r>
              <a:rPr lang="en-US" sz="2000" b="1" u="sng" dirty="0" smtClean="0">
                <a:solidFill>
                  <a:schemeClr val="tx1"/>
                </a:solidFill>
                <a:latin typeface="Calibri" panose="020F0502020204030204" pitchFamily="34" charset="0"/>
              </a:rPr>
              <a:t>Activities:</a:t>
            </a:r>
          </a:p>
          <a:p>
            <a:pPr>
              <a:spcBef>
                <a:spcPts val="1200"/>
              </a:spcBef>
            </a:pPr>
            <a:r>
              <a:rPr lang="en-US" sz="2000" dirty="0" smtClean="0">
                <a:solidFill>
                  <a:schemeClr val="tx1"/>
                </a:solidFill>
                <a:latin typeface="Calibri" panose="020F0502020204030204" pitchFamily="34" charset="0"/>
              </a:rPr>
              <a:t>Investigation of influencing parameters</a:t>
            </a:r>
          </a:p>
          <a:p>
            <a:pPr>
              <a:spcBef>
                <a:spcPts val="1200"/>
              </a:spcBef>
            </a:pPr>
            <a:r>
              <a:rPr lang="en-US" sz="2000" dirty="0">
                <a:solidFill>
                  <a:schemeClr val="tx1"/>
                </a:solidFill>
                <a:latin typeface="Calibri" panose="020F0502020204030204" pitchFamily="34" charset="0"/>
              </a:rPr>
              <a:t>Comparison </a:t>
            </a:r>
            <a:r>
              <a:rPr lang="en-US" sz="2000" dirty="0" smtClean="0">
                <a:solidFill>
                  <a:schemeClr val="tx1"/>
                </a:solidFill>
                <a:latin typeface="Calibri" panose="020F0502020204030204" pitchFamily="34" charset="0"/>
              </a:rPr>
              <a:t>to </a:t>
            </a:r>
            <a:r>
              <a:rPr lang="en-US" sz="2000" dirty="0">
                <a:solidFill>
                  <a:schemeClr val="tx1"/>
                </a:solidFill>
                <a:latin typeface="Calibri" panose="020F0502020204030204" pitchFamily="34" charset="0"/>
              </a:rPr>
              <a:t>alternative test methods and relation to full vehicle energy </a:t>
            </a:r>
            <a:r>
              <a:rPr lang="en-US" sz="2000" dirty="0" smtClean="0">
                <a:solidFill>
                  <a:schemeClr val="tx1"/>
                </a:solidFill>
                <a:latin typeface="Calibri" panose="020F0502020204030204" pitchFamily="34" charset="0"/>
              </a:rPr>
              <a:t>consumption</a:t>
            </a:r>
          </a:p>
          <a:p>
            <a:pPr>
              <a:spcBef>
                <a:spcPts val="1200"/>
              </a:spcBef>
            </a:pPr>
            <a:r>
              <a:rPr lang="en-US" sz="2000" dirty="0">
                <a:solidFill>
                  <a:schemeClr val="tx1"/>
                </a:solidFill>
                <a:latin typeface="Calibri" panose="020F0502020204030204" pitchFamily="34" charset="0"/>
              </a:rPr>
              <a:t>Robust calibration methods for trailers </a:t>
            </a:r>
          </a:p>
          <a:p>
            <a:pPr>
              <a:spcBef>
                <a:spcPts val="1200"/>
              </a:spcBef>
            </a:pPr>
            <a:r>
              <a:rPr lang="en-US" sz="2000" dirty="0">
                <a:solidFill>
                  <a:schemeClr val="tx1"/>
                </a:solidFill>
                <a:latin typeface="Calibri" panose="020F0502020204030204" pitchFamily="34" charset="0"/>
              </a:rPr>
              <a:t>Development of technical input for </a:t>
            </a:r>
            <a:r>
              <a:rPr lang="en-US" sz="2000" dirty="0" smtClean="0">
                <a:solidFill>
                  <a:schemeClr val="tx1"/>
                </a:solidFill>
                <a:latin typeface="Calibri" panose="020F0502020204030204" pitchFamily="34" charset="0"/>
              </a:rPr>
              <a:t>standardization, producing a draft standard</a:t>
            </a:r>
            <a:endParaRPr lang="en-US" sz="2000" dirty="0">
              <a:solidFill>
                <a:schemeClr val="tx1"/>
              </a:solidFill>
              <a:latin typeface="Calibri" panose="020F0502020204030204" pitchFamily="34" charset="0"/>
            </a:endParaRPr>
          </a:p>
          <a:p>
            <a:pPr>
              <a:spcBef>
                <a:spcPts val="1200"/>
              </a:spcBef>
            </a:pPr>
            <a:r>
              <a:rPr lang="en-US" sz="2000" dirty="0" smtClean="0">
                <a:solidFill>
                  <a:schemeClr val="tx1"/>
                </a:solidFill>
                <a:latin typeface="Calibri" panose="020F0502020204030204" pitchFamily="34" charset="0"/>
              </a:rPr>
              <a:t>Validation testing (comparison of equipment)</a:t>
            </a:r>
          </a:p>
          <a:p>
            <a:pPr eaLnBrk="1" hangingPunct="1"/>
            <a:endParaRPr lang="de-DE" sz="2000" dirty="0">
              <a:latin typeface="Calibri" panose="020F0502020204030204" pitchFamily="34" charset="0"/>
            </a:endParaRPr>
          </a:p>
        </p:txBody>
      </p:sp>
      <p:pic>
        <p:nvPicPr>
          <p:cNvPr id="5" name="Picture 2"/>
          <p:cNvPicPr>
            <a:picLocks noChangeAspect="1" noChangeArrowheads="1"/>
          </p:cNvPicPr>
          <p:nvPr/>
        </p:nvPicPr>
        <p:blipFill>
          <a:blip r:embed="rId3" cstate="print"/>
          <a:srcRect l="15328" t="21968" r="16291" b="4999"/>
          <a:stretch>
            <a:fillRect/>
          </a:stretch>
        </p:blipFill>
        <p:spPr bwMode="auto">
          <a:xfrm>
            <a:off x="4860032" y="4318242"/>
            <a:ext cx="4197632" cy="246527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28982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2" end="2"/>
                                            </p:txEl>
                                          </p:spTgt>
                                        </p:tgtEl>
                                        <p:attrNameLst>
                                          <p:attrName>style.visibility</p:attrName>
                                        </p:attrNameLst>
                                      </p:cBhvr>
                                      <p:to>
                                        <p:strVal val="visible"/>
                                      </p:to>
                                    </p:set>
                                    <p:anim calcmode="lin" valueType="num">
                                      <p:cBhvr additive="base">
                                        <p:cTn id="7" dur="500" fill="hold"/>
                                        <p:tgtEl>
                                          <p:spTgt spid="1126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xEl>
                                              <p:pRg st="3" end="3"/>
                                            </p:txEl>
                                          </p:spTgt>
                                        </p:tgtEl>
                                        <p:attrNameLst>
                                          <p:attrName>style.visibility</p:attrName>
                                        </p:attrNameLst>
                                      </p:cBhvr>
                                      <p:to>
                                        <p:strVal val="visible"/>
                                      </p:to>
                                    </p:set>
                                    <p:anim calcmode="lin" valueType="num">
                                      <p:cBhvr additive="base">
                                        <p:cTn id="13" dur="5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8">
                                            <p:txEl>
                                              <p:pRg st="4" end="4"/>
                                            </p:txEl>
                                          </p:spTgt>
                                        </p:tgtEl>
                                        <p:attrNameLst>
                                          <p:attrName>style.visibility</p:attrName>
                                        </p:attrNameLst>
                                      </p:cBhvr>
                                      <p:to>
                                        <p:strVal val="visible"/>
                                      </p:to>
                                    </p:set>
                                    <p:anim calcmode="lin" valueType="num">
                                      <p:cBhvr additive="base">
                                        <p:cTn id="19"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68">
                                            <p:txEl>
                                              <p:pRg st="5" end="5"/>
                                            </p:txEl>
                                          </p:spTgt>
                                        </p:tgtEl>
                                        <p:attrNameLst>
                                          <p:attrName>style.visibility</p:attrName>
                                        </p:attrNameLst>
                                      </p:cBhvr>
                                      <p:to>
                                        <p:strVal val="visible"/>
                                      </p:to>
                                    </p:set>
                                    <p:anim calcmode="lin" valueType="num">
                                      <p:cBhvr additive="base">
                                        <p:cTn id="25" dur="5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67544" y="260648"/>
            <a:ext cx="8229600" cy="1143000"/>
          </a:xfrm>
        </p:spPr>
        <p:txBody>
          <a:bodyPr/>
          <a:lstStyle/>
          <a:p>
            <a:pPr eaLnBrk="1" hangingPunct="1"/>
            <a:r>
              <a:rPr lang="en-US" sz="2200" b="1" dirty="0" smtClean="0">
                <a:latin typeface="Verdana" panose="020B0604030504040204" pitchFamily="34" charset="0"/>
                <a:ea typeface="Verdana" panose="020B0604030504040204" pitchFamily="34" charset="0"/>
                <a:cs typeface="Verdana" panose="020B0604030504040204" pitchFamily="34" charset="0"/>
              </a:rPr>
              <a:t>ROSANNE – Rolling resistance </a:t>
            </a:r>
            <a:endParaRPr lang="en-US" sz="2200" b="1" dirty="0">
              <a:latin typeface="Verdana" panose="020B0604030504040204" pitchFamily="34" charset="0"/>
              <a:ea typeface="Verdana" panose="020B0604030504040204" pitchFamily="34" charset="0"/>
              <a:cs typeface="Verdana" panose="020B0604030504040204" pitchFamily="34" charset="0"/>
            </a:endParaRPr>
          </a:p>
        </p:txBody>
      </p:sp>
      <p:sp>
        <p:nvSpPr>
          <p:cNvPr id="11268" name="Rectangle 3"/>
          <p:cNvSpPr>
            <a:spLocks noGrp="1" noChangeArrowheads="1"/>
          </p:cNvSpPr>
          <p:nvPr>
            <p:ph type="body" idx="1"/>
          </p:nvPr>
        </p:nvSpPr>
        <p:spPr>
          <a:xfrm>
            <a:off x="323528" y="1340768"/>
            <a:ext cx="8074223" cy="3849861"/>
          </a:xfrm>
        </p:spPr>
        <p:txBody>
          <a:bodyPr/>
          <a:lstStyle/>
          <a:p>
            <a:pPr marL="0" indent="0" eaLnBrk="1" hangingPunct="1">
              <a:buNone/>
            </a:pPr>
            <a:r>
              <a:rPr lang="en-US" sz="2000" b="1" u="sng" dirty="0" smtClean="0">
                <a:solidFill>
                  <a:schemeClr val="tx1"/>
                </a:solidFill>
                <a:latin typeface="Calibri" panose="020F0502020204030204" pitchFamily="34" charset="0"/>
              </a:rPr>
              <a:t>Results:</a:t>
            </a:r>
          </a:p>
          <a:p>
            <a:pPr>
              <a:spcBef>
                <a:spcPts val="1200"/>
              </a:spcBef>
            </a:pPr>
            <a:r>
              <a:rPr lang="en-US" sz="2000" dirty="0" smtClean="0">
                <a:solidFill>
                  <a:schemeClr val="tx1"/>
                </a:solidFill>
                <a:latin typeface="Calibri" panose="020F0502020204030204" pitchFamily="34" charset="0"/>
              </a:rPr>
              <a:t>Key influencing parameters established: Tyre load and inflation, temperature (tentative correction established), road surface texture</a:t>
            </a:r>
          </a:p>
          <a:p>
            <a:pPr>
              <a:spcBef>
                <a:spcPts val="1200"/>
              </a:spcBef>
            </a:pPr>
            <a:r>
              <a:rPr lang="en-US" sz="2000" dirty="0" smtClean="0">
                <a:solidFill>
                  <a:schemeClr val="tx1"/>
                </a:solidFill>
                <a:latin typeface="Calibri" panose="020F0502020204030204" pitchFamily="34" charset="0"/>
              </a:rPr>
              <a:t>Further investigations planned on wind shielding strategies</a:t>
            </a:r>
          </a:p>
          <a:p>
            <a:pPr>
              <a:spcBef>
                <a:spcPts val="1200"/>
              </a:spcBef>
            </a:pPr>
            <a:r>
              <a:rPr lang="en-US" sz="2000" dirty="0" smtClean="0">
                <a:solidFill>
                  <a:schemeClr val="tx1"/>
                </a:solidFill>
                <a:latin typeface="Calibri" panose="020F0502020204030204" pitchFamily="34" charset="0"/>
              </a:rPr>
              <a:t>Comparison with coast-down and drum testing performed</a:t>
            </a:r>
          </a:p>
          <a:p>
            <a:pPr>
              <a:spcBef>
                <a:spcPts val="1200"/>
              </a:spcBef>
            </a:pPr>
            <a:r>
              <a:rPr lang="en-US" sz="2000" dirty="0" smtClean="0">
                <a:solidFill>
                  <a:schemeClr val="tx1"/>
                </a:solidFill>
                <a:latin typeface="Calibri" panose="020F0502020204030204" pitchFamily="34" charset="0"/>
              </a:rPr>
              <a:t>Comparison testing performed on IFSTTAR test track in Nantes, France, with 3 devices – analysis ongoing</a:t>
            </a:r>
          </a:p>
          <a:p>
            <a:pPr>
              <a:spcBef>
                <a:spcPts val="1200"/>
              </a:spcBef>
            </a:pPr>
            <a:r>
              <a:rPr lang="en-US" sz="2000" dirty="0" smtClean="0">
                <a:solidFill>
                  <a:schemeClr val="tx1"/>
                </a:solidFill>
                <a:latin typeface="Calibri" panose="020F0502020204030204" pitchFamily="34" charset="0"/>
              </a:rPr>
              <a:t>Preparation of input to standardization ongoing</a:t>
            </a:r>
          </a:p>
          <a:p>
            <a:endParaRPr lang="en-US" sz="2000" dirty="0" smtClean="0">
              <a:solidFill>
                <a:schemeClr val="tx1"/>
              </a:solidFill>
              <a:latin typeface="Calibri" panose="020F0502020204030204" pitchFamily="34" charset="0"/>
            </a:endParaRPr>
          </a:p>
          <a:p>
            <a:endParaRPr lang="en-US" sz="2000" dirty="0" smtClean="0">
              <a:solidFill>
                <a:schemeClr val="tx1"/>
              </a:solidFill>
              <a:latin typeface="Calibri" panose="020F0502020204030204" pitchFamily="34" charset="0"/>
            </a:endParaRPr>
          </a:p>
        </p:txBody>
      </p:sp>
      <p:pic>
        <p:nvPicPr>
          <p:cNvPr id="6" name="Bild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432" y="4653136"/>
            <a:ext cx="5005836" cy="2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30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3" end="3"/>
                                            </p:txEl>
                                          </p:spTgt>
                                        </p:tgtEl>
                                        <p:attrNameLst>
                                          <p:attrName>style.visibility</p:attrName>
                                        </p:attrNameLst>
                                      </p:cBhvr>
                                      <p:to>
                                        <p:strVal val="visible"/>
                                      </p:to>
                                    </p:set>
                                    <p:anim calcmode="lin" valueType="num">
                                      <p:cBhvr additive="base">
                                        <p:cTn id="7" dur="5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xEl>
                                              <p:pRg st="4" end="4"/>
                                            </p:txEl>
                                          </p:spTgt>
                                        </p:tgtEl>
                                        <p:attrNameLst>
                                          <p:attrName>style.visibility</p:attrName>
                                        </p:attrNameLst>
                                      </p:cBhvr>
                                      <p:to>
                                        <p:strVal val="visible"/>
                                      </p:to>
                                    </p:set>
                                    <p:anim calcmode="lin" valueType="num">
                                      <p:cBhvr additive="base">
                                        <p:cTn id="13"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8">
                                            <p:txEl>
                                              <p:pRg st="5" end="5"/>
                                            </p:txEl>
                                          </p:spTgt>
                                        </p:tgtEl>
                                        <p:attrNameLst>
                                          <p:attrName>style.visibility</p:attrName>
                                        </p:attrNameLst>
                                      </p:cBhvr>
                                      <p:to>
                                        <p:strVal val="visible"/>
                                      </p:to>
                                    </p:set>
                                    <p:anim calcmode="lin" valueType="num">
                                      <p:cBhvr additive="base">
                                        <p:cTn id="19" dur="5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The Road Surface Te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556" y="764704"/>
            <a:ext cx="3706594"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2613" y="65633"/>
            <a:ext cx="8464550" cy="627063"/>
          </a:xfrm>
        </p:spPr>
        <p:txBody>
          <a:bodyPr anchor="ctr"/>
          <a:lstStyle/>
          <a:p>
            <a:r>
              <a:rPr lang="nl-BE" dirty="0" smtClean="0"/>
              <a:t>RRT</a:t>
            </a:r>
            <a:r>
              <a:rPr lang="nl-BE" dirty="0" smtClean="0"/>
              <a:t>: Participants</a:t>
            </a:r>
            <a:br>
              <a:rPr lang="nl-BE" dirty="0" smtClean="0"/>
            </a:br>
            <a:endParaRPr lang="nl-BE" dirty="0"/>
          </a:p>
        </p:txBody>
      </p:sp>
      <p:sp>
        <p:nvSpPr>
          <p:cNvPr id="3" name="Content Placeholder 2"/>
          <p:cNvSpPr>
            <a:spLocks noGrp="1"/>
          </p:cNvSpPr>
          <p:nvPr>
            <p:ph idx="1"/>
          </p:nvPr>
        </p:nvSpPr>
        <p:spPr>
          <a:xfrm>
            <a:off x="396970" y="836712"/>
            <a:ext cx="8402637" cy="3016210"/>
          </a:xfrm>
        </p:spPr>
        <p:txBody>
          <a:bodyPr/>
          <a:lstStyle/>
          <a:p>
            <a:r>
              <a:rPr lang="nl-BE" dirty="0" smtClean="0">
                <a:solidFill>
                  <a:srgbClr val="9D9D08"/>
                </a:solidFill>
              </a:rPr>
              <a:t>RR (trailer):</a:t>
            </a:r>
          </a:p>
          <a:p>
            <a:pPr lvl="1"/>
            <a:r>
              <a:rPr lang="nl-BE" dirty="0" err="1" smtClean="0"/>
              <a:t>Angle</a:t>
            </a:r>
            <a:r>
              <a:rPr lang="nl-BE" dirty="0" smtClean="0"/>
              <a:t> </a:t>
            </a:r>
            <a:r>
              <a:rPr lang="nl-BE" dirty="0" err="1" smtClean="0"/>
              <a:t>measurement</a:t>
            </a:r>
            <a:r>
              <a:rPr lang="nl-BE" dirty="0" smtClean="0"/>
              <a:t>: </a:t>
            </a:r>
            <a:r>
              <a:rPr lang="nl-BE" dirty="0" smtClean="0">
                <a:solidFill>
                  <a:schemeClr val="bg1">
                    <a:lumMod val="65000"/>
                  </a:schemeClr>
                </a:solidFill>
              </a:rPr>
              <a:t>BRRC, TUG</a:t>
            </a:r>
          </a:p>
          <a:p>
            <a:pPr lvl="1"/>
            <a:r>
              <a:rPr lang="nl-BE" dirty="0" smtClean="0"/>
              <a:t>Force </a:t>
            </a:r>
            <a:r>
              <a:rPr lang="nl-BE" dirty="0" err="1" smtClean="0"/>
              <a:t>measurement</a:t>
            </a:r>
            <a:r>
              <a:rPr lang="nl-BE" dirty="0" smtClean="0"/>
              <a:t>: </a:t>
            </a:r>
            <a:r>
              <a:rPr lang="nl-BE" dirty="0">
                <a:solidFill>
                  <a:schemeClr val="bg1">
                    <a:lumMod val="65000"/>
                  </a:schemeClr>
                </a:solidFill>
              </a:rPr>
              <a:t>BRRC, </a:t>
            </a:r>
            <a:r>
              <a:rPr lang="nl-BE" dirty="0" err="1">
                <a:solidFill>
                  <a:schemeClr val="bg1">
                    <a:lumMod val="65000"/>
                  </a:schemeClr>
                </a:solidFill>
              </a:rPr>
              <a:t>BASt</a:t>
            </a:r>
            <a:r>
              <a:rPr lang="nl-BE" dirty="0">
                <a:solidFill>
                  <a:schemeClr val="bg1">
                    <a:lumMod val="65000"/>
                  </a:schemeClr>
                </a:solidFill>
              </a:rPr>
              <a:t>, COLAS</a:t>
            </a:r>
          </a:p>
          <a:p>
            <a:r>
              <a:rPr lang="nl-BE" dirty="0" err="1" smtClean="0">
                <a:solidFill>
                  <a:srgbClr val="9D9D08"/>
                </a:solidFill>
              </a:rPr>
              <a:t>Texture</a:t>
            </a:r>
            <a:r>
              <a:rPr lang="nl-BE" dirty="0" smtClean="0">
                <a:solidFill>
                  <a:srgbClr val="9D9D08"/>
                </a:solidFill>
              </a:rPr>
              <a:t> </a:t>
            </a:r>
            <a:r>
              <a:rPr lang="nl-BE" dirty="0" err="1" smtClean="0">
                <a:solidFill>
                  <a:srgbClr val="9D9D08"/>
                </a:solidFill>
              </a:rPr>
              <a:t>and</a:t>
            </a:r>
            <a:r>
              <a:rPr lang="nl-BE" dirty="0" smtClean="0">
                <a:solidFill>
                  <a:srgbClr val="9D9D08"/>
                </a:solidFill>
              </a:rPr>
              <a:t> </a:t>
            </a:r>
            <a:r>
              <a:rPr lang="nl-BE" dirty="0" err="1" smtClean="0">
                <a:solidFill>
                  <a:srgbClr val="9D9D08"/>
                </a:solidFill>
              </a:rPr>
              <a:t>unevenness</a:t>
            </a:r>
            <a:r>
              <a:rPr lang="nl-BE" dirty="0" smtClean="0">
                <a:solidFill>
                  <a:srgbClr val="9D9D08"/>
                </a:solidFill>
              </a:rPr>
              <a:t>:</a:t>
            </a:r>
          </a:p>
          <a:p>
            <a:pPr lvl="1"/>
            <a:r>
              <a:rPr lang="nl-BE" dirty="0" smtClean="0"/>
              <a:t>Road Surface Tester (RST): </a:t>
            </a:r>
            <a:r>
              <a:rPr lang="nl-BE" dirty="0">
                <a:solidFill>
                  <a:schemeClr val="bg1">
                    <a:lumMod val="65000"/>
                  </a:schemeClr>
                </a:solidFill>
              </a:rPr>
              <a:t>VTI</a:t>
            </a:r>
          </a:p>
          <a:p>
            <a:pPr lvl="1"/>
            <a:r>
              <a:rPr lang="nl-BE" dirty="0" smtClean="0"/>
              <a:t>Mobile </a:t>
            </a:r>
            <a:r>
              <a:rPr lang="nl-BE" dirty="0" smtClean="0"/>
              <a:t>laser </a:t>
            </a:r>
            <a:r>
              <a:rPr lang="nl-BE" dirty="0" smtClean="0"/>
              <a:t>profilometers: </a:t>
            </a:r>
            <a:r>
              <a:rPr lang="nl-BE" dirty="0">
                <a:solidFill>
                  <a:schemeClr val="bg1">
                    <a:lumMod val="65000"/>
                  </a:schemeClr>
                </a:solidFill>
              </a:rPr>
              <a:t>BRRC, TUG</a:t>
            </a:r>
          </a:p>
          <a:p>
            <a:r>
              <a:rPr lang="nl-BE" dirty="0" smtClean="0">
                <a:solidFill>
                  <a:srgbClr val="9D9D08"/>
                </a:solidFill>
              </a:rPr>
              <a:t>Alternative </a:t>
            </a:r>
            <a:r>
              <a:rPr lang="nl-BE" dirty="0" smtClean="0">
                <a:solidFill>
                  <a:srgbClr val="9D9D08"/>
                </a:solidFill>
              </a:rPr>
              <a:t>RR methods:</a:t>
            </a:r>
          </a:p>
          <a:p>
            <a:pPr lvl="1"/>
            <a:r>
              <a:rPr lang="nl-BE" dirty="0" smtClean="0"/>
              <a:t>Coast down: </a:t>
            </a:r>
            <a:r>
              <a:rPr lang="nl-BE" dirty="0">
                <a:solidFill>
                  <a:schemeClr val="bg1">
                    <a:lumMod val="65000"/>
                  </a:schemeClr>
                </a:solidFill>
              </a:rPr>
              <a:t>VTI</a:t>
            </a:r>
          </a:p>
          <a:p>
            <a:pPr lvl="1"/>
            <a:r>
              <a:rPr lang="nl-BE" dirty="0" smtClean="0"/>
              <a:t>Energy </a:t>
            </a:r>
            <a:r>
              <a:rPr lang="nl-BE" dirty="0" err="1" smtClean="0"/>
              <a:t>consumption</a:t>
            </a:r>
            <a:r>
              <a:rPr lang="nl-BE" dirty="0" smtClean="0"/>
              <a:t>: </a:t>
            </a:r>
            <a:r>
              <a:rPr lang="nl-BE" dirty="0">
                <a:solidFill>
                  <a:schemeClr val="bg1">
                    <a:lumMod val="65000"/>
                  </a:schemeClr>
                </a:solidFill>
              </a:rPr>
              <a:t>VTI</a:t>
            </a:r>
          </a:p>
        </p:txBody>
      </p:sp>
      <p:pic>
        <p:nvPicPr>
          <p:cNvPr id="4" name="Picture 2" descr="BASt_Trai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8312" y="4984556"/>
            <a:ext cx="263959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878" y="4984556"/>
            <a:ext cx="266348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Data\anb\Desktop\P100086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0891" y="3140968"/>
            <a:ext cx="2303039" cy="17272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RRC_Trailer-20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3231" y="3140968"/>
            <a:ext cx="2306425" cy="172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OLAS_Trail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168" y="4984556"/>
            <a:ext cx="27241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7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 calcmode="lin" valueType="num">
                                      <p:cBhvr additive="base">
                                        <p:cTn id="19" dur="500" fill="hold"/>
                                        <p:tgtEl>
                                          <p:spTgt spid="1029"/>
                                        </p:tgtEl>
                                        <p:attrNameLst>
                                          <p:attrName>ppt_x</p:attrName>
                                        </p:attrNameLst>
                                      </p:cBhvr>
                                      <p:tavLst>
                                        <p:tav tm="0">
                                          <p:val>
                                            <p:strVal val="#ppt_x"/>
                                          </p:val>
                                        </p:tav>
                                        <p:tav tm="100000">
                                          <p:val>
                                            <p:strVal val="#ppt_x"/>
                                          </p:val>
                                        </p:tav>
                                      </p:tavLst>
                                    </p:anim>
                                    <p:anim calcmode="lin" valueType="num">
                                      <p:cBhvr additive="base">
                                        <p:cTn id="20"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69776"/>
            <a:ext cx="8229600" cy="1143000"/>
          </a:xfrm>
        </p:spPr>
        <p:txBody>
          <a:bodyPr/>
          <a:lstStyle/>
          <a:p>
            <a:pPr eaLnBrk="1" hangingPunct="1"/>
            <a:r>
              <a:rPr lang="en-US" b="1">
                <a:solidFill>
                  <a:srgbClr val="99CC00"/>
                </a:solidFill>
              </a:rPr>
              <a:t>ROSANNE project</a:t>
            </a:r>
            <a:endParaRPr lang="de-DE" altLang="de-DE" smtClean="0"/>
          </a:p>
        </p:txBody>
      </p:sp>
      <p:sp>
        <p:nvSpPr>
          <p:cNvPr id="5124" name="Rectangle 6"/>
          <p:cNvSpPr>
            <a:spLocks noGrp="1" noChangeArrowheads="1"/>
          </p:cNvSpPr>
          <p:nvPr>
            <p:ph type="body" idx="1"/>
          </p:nvPr>
        </p:nvSpPr>
        <p:spPr>
          <a:xfrm>
            <a:off x="683568" y="1412776"/>
            <a:ext cx="8077200" cy="4209901"/>
          </a:xfrm>
          <a:noFill/>
        </p:spPr>
        <p:txBody>
          <a:bodyPr/>
          <a:lstStyle/>
          <a:p>
            <a:pPr marL="354013" indent="-354013" eaLnBrk="1" hangingPunct="1"/>
            <a:r>
              <a:rPr lang="de-DE" altLang="de-DE" sz="2000" b="1" dirty="0" smtClean="0">
                <a:solidFill>
                  <a:schemeClr val="tx1"/>
                </a:solidFill>
                <a:latin typeface="Calibri" panose="020F0502020204030204" pitchFamily="34" charset="0"/>
              </a:rPr>
              <a:t>FP7 Small Collaborative Research Project</a:t>
            </a:r>
          </a:p>
          <a:p>
            <a:pPr marL="354013" indent="-354013" eaLnBrk="1" hangingPunct="1"/>
            <a:r>
              <a:rPr lang="en-US" altLang="de-DE" sz="2000" dirty="0" smtClean="0">
                <a:solidFill>
                  <a:schemeClr val="tx1"/>
                </a:solidFill>
                <a:latin typeface="Calibri" panose="020F0502020204030204" pitchFamily="34" charset="0"/>
              </a:rPr>
              <a:t>Coordinator: 		AIT (Austria)</a:t>
            </a:r>
          </a:p>
          <a:p>
            <a:pPr marL="354013" indent="-354013" eaLnBrk="1" hangingPunct="1"/>
            <a:r>
              <a:rPr lang="en-US" altLang="de-DE" sz="2000" dirty="0" smtClean="0">
                <a:solidFill>
                  <a:schemeClr val="tx1"/>
                </a:solidFill>
                <a:latin typeface="Calibri" panose="020F0502020204030204" pitchFamily="34" charset="0"/>
              </a:rPr>
              <a:t>Partners: 		DRD (Denmark)	BRRC (Belgium)</a:t>
            </a:r>
          </a:p>
          <a:p>
            <a:pPr marL="0" indent="0" eaLnBrk="1" hangingPunct="1">
              <a:buNone/>
            </a:pPr>
            <a:r>
              <a:rPr lang="en-US" altLang="de-DE" sz="2000" dirty="0" smtClean="0">
                <a:solidFill>
                  <a:schemeClr val="tx1"/>
                </a:solidFill>
                <a:latin typeface="Calibri" panose="020F0502020204030204" pitchFamily="34" charset="0"/>
              </a:rPr>
              <a:t>			TRL (UK)		TUG (Poland)</a:t>
            </a:r>
          </a:p>
          <a:p>
            <a:pPr marL="0" indent="0" eaLnBrk="1" hangingPunct="1">
              <a:buNone/>
            </a:pPr>
            <a:r>
              <a:rPr lang="en-US" altLang="de-DE" sz="2000" dirty="0" smtClean="0">
                <a:solidFill>
                  <a:schemeClr val="tx1"/>
                </a:solidFill>
                <a:latin typeface="Calibri" panose="020F0502020204030204" pitchFamily="34" charset="0"/>
              </a:rPr>
              <a:t>			VTI (Sweden)	ZAG (Slovenia)</a:t>
            </a:r>
          </a:p>
          <a:p>
            <a:pPr marL="0" indent="0" eaLnBrk="1" hangingPunct="1">
              <a:buNone/>
            </a:pPr>
            <a:r>
              <a:rPr lang="en-US" altLang="de-DE" sz="2000" dirty="0" smtClean="0">
                <a:solidFill>
                  <a:schemeClr val="tx1"/>
                </a:solidFill>
                <a:latin typeface="Calibri" panose="020F0502020204030204" pitchFamily="34" charset="0"/>
              </a:rPr>
              <a:t>			</a:t>
            </a:r>
            <a:r>
              <a:rPr lang="en-US" altLang="de-DE" sz="2000" dirty="0" err="1" smtClean="0">
                <a:solidFill>
                  <a:schemeClr val="tx1"/>
                </a:solidFill>
                <a:latin typeface="Calibri" panose="020F0502020204030204" pitchFamily="34" charset="0"/>
              </a:rPr>
              <a:t>BASt</a:t>
            </a:r>
            <a:r>
              <a:rPr lang="en-US" altLang="de-DE" sz="2000" dirty="0" smtClean="0">
                <a:solidFill>
                  <a:schemeClr val="tx1"/>
                </a:solidFill>
                <a:latin typeface="Calibri" panose="020F0502020204030204" pitchFamily="34" charset="0"/>
              </a:rPr>
              <a:t> (Germany)	FEHRL (Belgium)</a:t>
            </a:r>
          </a:p>
          <a:p>
            <a:pPr marL="0" indent="0" eaLnBrk="1" hangingPunct="1">
              <a:buNone/>
            </a:pPr>
            <a:r>
              <a:rPr lang="en-US" altLang="de-DE" sz="2000" dirty="0" smtClean="0">
                <a:solidFill>
                  <a:schemeClr val="tx1"/>
                </a:solidFill>
                <a:latin typeface="Calibri" panose="020F0502020204030204" pitchFamily="34" charset="0"/>
              </a:rPr>
              <a:t>			IFSTTAR (France)	DIN (Germany)</a:t>
            </a:r>
          </a:p>
          <a:p>
            <a:r>
              <a:rPr lang="en-US" altLang="de-DE" sz="2000" dirty="0" smtClean="0">
                <a:solidFill>
                  <a:schemeClr val="tx1"/>
                </a:solidFill>
                <a:latin typeface="Calibri" panose="020F0502020204030204" pitchFamily="34" charset="0"/>
              </a:rPr>
              <a:t>Third parties: 		CEREMA (France)</a:t>
            </a:r>
          </a:p>
          <a:p>
            <a:pPr marL="354013" indent="-354013" eaLnBrk="1" hangingPunct="1"/>
            <a:endParaRPr lang="en-US" altLang="de-DE" sz="2000" dirty="0">
              <a:solidFill>
                <a:schemeClr val="tx1"/>
              </a:solidFill>
              <a:latin typeface="Calibri" panose="020F0502020204030204" pitchFamily="34" charset="0"/>
            </a:endParaRPr>
          </a:p>
          <a:p>
            <a:pPr marL="354013" indent="-354013" eaLnBrk="1" hangingPunct="1"/>
            <a:r>
              <a:rPr lang="en-US" altLang="de-DE" sz="2000" dirty="0" smtClean="0">
                <a:solidFill>
                  <a:schemeClr val="tx1"/>
                </a:solidFill>
                <a:latin typeface="Calibri" panose="020F0502020204030204" pitchFamily="34" charset="0"/>
              </a:rPr>
              <a:t>Budget:	3.0 million €</a:t>
            </a:r>
          </a:p>
          <a:p>
            <a:pPr marL="354013" indent="-354013" eaLnBrk="1" hangingPunct="1"/>
            <a:r>
              <a:rPr lang="en-US" altLang="de-DE" sz="2000" dirty="0" smtClean="0">
                <a:solidFill>
                  <a:schemeClr val="tx1"/>
                </a:solidFill>
                <a:latin typeface="Calibri" panose="020F0502020204030204" pitchFamily="34" charset="0"/>
              </a:rPr>
              <a:t>Duration:	3 years</a:t>
            </a:r>
            <a:r>
              <a:rPr lang="en-US" altLang="de-DE" sz="2000" dirty="0">
                <a:solidFill>
                  <a:schemeClr val="tx1"/>
                </a:solidFill>
                <a:latin typeface="Calibri" panose="020F0502020204030204" pitchFamily="34" charset="0"/>
              </a:rPr>
              <a:t> </a:t>
            </a:r>
            <a:r>
              <a:rPr lang="en-US" altLang="de-DE" sz="2000" dirty="0" smtClean="0">
                <a:solidFill>
                  <a:schemeClr val="tx1"/>
                </a:solidFill>
                <a:latin typeface="Calibri" panose="020F0502020204030204" pitchFamily="34" charset="0"/>
              </a:rPr>
              <a:t> (1 November 2013 - 31 October 2016)</a:t>
            </a:r>
            <a:endParaRPr lang="de-DE" altLang="de-DE" sz="2000" dirty="0" smtClean="0">
              <a:solidFill>
                <a:schemeClr val="tx1"/>
              </a:solidFill>
              <a:latin typeface="Calibri" panose="020F0502020204030204" pitchFamily="34" charset="0"/>
            </a:endParaRPr>
          </a:p>
          <a:p>
            <a:pPr marL="354013" indent="-354013" eaLnBrk="1" hangingPunct="1"/>
            <a:endParaRPr lang="de-DE" altLang="de-DE" sz="2000" dirty="0" smtClean="0">
              <a:latin typeface="Calibri" panose="020F0502020204030204" pitchFamily="34" charset="0"/>
            </a:endParaRPr>
          </a:p>
        </p:txBody>
      </p:sp>
    </p:spTree>
    <p:extLst>
      <p:ext uri="{BB962C8B-B14F-4D97-AF65-F5344CB8AC3E}">
        <p14:creationId xmlns:p14="http://schemas.microsoft.com/office/powerpoint/2010/main" val="28510258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464550" cy="627063"/>
          </a:xfrm>
        </p:spPr>
        <p:txBody>
          <a:bodyPr/>
          <a:lstStyle/>
          <a:p>
            <a:r>
              <a:rPr lang="nl-BE" dirty="0" smtClean="0"/>
              <a:t>Draft </a:t>
            </a:r>
            <a:r>
              <a:rPr lang="nl-BE" dirty="0" smtClean="0"/>
              <a:t>standard preparation</a:t>
            </a:r>
            <a:endParaRPr lang="nl-BE" dirty="0"/>
          </a:p>
        </p:txBody>
      </p:sp>
      <p:sp>
        <p:nvSpPr>
          <p:cNvPr id="3" name="Content Placeholder 2"/>
          <p:cNvSpPr>
            <a:spLocks noGrp="1"/>
          </p:cNvSpPr>
          <p:nvPr>
            <p:ph idx="1"/>
          </p:nvPr>
        </p:nvSpPr>
        <p:spPr>
          <a:xfrm>
            <a:off x="582613" y="1165225"/>
            <a:ext cx="8402637" cy="3077766"/>
          </a:xfrm>
        </p:spPr>
        <p:txBody>
          <a:bodyPr/>
          <a:lstStyle/>
          <a:p>
            <a:pPr>
              <a:spcAft>
                <a:spcPts val="1200"/>
              </a:spcAft>
            </a:pPr>
            <a:r>
              <a:rPr lang="en-US" dirty="0" smtClean="0"/>
              <a:t>Reference </a:t>
            </a:r>
            <a:r>
              <a:rPr lang="en-US" dirty="0">
                <a:solidFill>
                  <a:srgbClr val="9D9D08"/>
                </a:solidFill>
              </a:rPr>
              <a:t>tyres</a:t>
            </a:r>
            <a:r>
              <a:rPr lang="en-US" dirty="0" smtClean="0"/>
              <a:t>: representative for passenger cars and trucks </a:t>
            </a:r>
            <a:r>
              <a:rPr lang="en-US" dirty="0" smtClean="0"/>
              <a:t> </a:t>
            </a:r>
            <a:r>
              <a:rPr lang="en-US" dirty="0" smtClean="0"/>
              <a:t>SRTT (P1) and AAV4 (H1</a:t>
            </a:r>
            <a:r>
              <a:rPr lang="en-US" dirty="0" smtClean="0"/>
              <a:t>)</a:t>
            </a:r>
            <a:endParaRPr lang="en-US" dirty="0" smtClean="0"/>
          </a:p>
          <a:p>
            <a:pPr>
              <a:spcAft>
                <a:spcPts val="1200"/>
              </a:spcAft>
            </a:pPr>
            <a:r>
              <a:rPr lang="en-US" dirty="0">
                <a:solidFill>
                  <a:srgbClr val="9D9D08"/>
                </a:solidFill>
              </a:rPr>
              <a:t>Wheel </a:t>
            </a:r>
            <a:r>
              <a:rPr lang="en-US" dirty="0" smtClean="0"/>
              <a:t>dimensions for </a:t>
            </a:r>
            <a:r>
              <a:rPr lang="en-US" dirty="0" smtClean="0"/>
              <a:t>reference </a:t>
            </a:r>
            <a:r>
              <a:rPr lang="en-US" dirty="0" smtClean="0"/>
              <a:t>tyres                                        e.g</a:t>
            </a:r>
            <a:r>
              <a:rPr lang="en-US" dirty="0"/>
              <a:t>. 6.5J x </a:t>
            </a:r>
            <a:r>
              <a:rPr lang="en-US" dirty="0" smtClean="0"/>
              <a:t>16 for P1</a:t>
            </a:r>
          </a:p>
          <a:p>
            <a:pPr>
              <a:spcAft>
                <a:spcPts val="1200"/>
              </a:spcAft>
            </a:pPr>
            <a:r>
              <a:rPr lang="en-US" dirty="0" smtClean="0"/>
              <a:t>Reference </a:t>
            </a:r>
            <a:r>
              <a:rPr lang="en-US" dirty="0">
                <a:solidFill>
                  <a:srgbClr val="9D9D08"/>
                </a:solidFill>
              </a:rPr>
              <a:t>speeds</a:t>
            </a:r>
            <a:r>
              <a:rPr lang="en-US" dirty="0" smtClean="0"/>
              <a:t>: 80, 50 and 30 km/h</a:t>
            </a:r>
            <a:r>
              <a:rPr lang="en-US" dirty="0"/>
              <a:t>	</a:t>
            </a:r>
          </a:p>
          <a:p>
            <a:pPr>
              <a:spcAft>
                <a:spcPts val="1200"/>
              </a:spcAft>
            </a:pPr>
            <a:r>
              <a:rPr lang="en-US" dirty="0" smtClean="0"/>
              <a:t>Tyre </a:t>
            </a:r>
            <a:r>
              <a:rPr lang="en-US" dirty="0">
                <a:solidFill>
                  <a:srgbClr val="9D9D08"/>
                </a:solidFill>
              </a:rPr>
              <a:t>load</a:t>
            </a:r>
            <a:r>
              <a:rPr lang="en-US" dirty="0" smtClean="0"/>
              <a:t>: </a:t>
            </a:r>
            <a:r>
              <a:rPr lang="en-US" dirty="0" smtClean="0"/>
              <a:t>4 </a:t>
            </a:r>
            <a:r>
              <a:rPr lang="en-US" dirty="0" err="1" smtClean="0"/>
              <a:t>kN</a:t>
            </a:r>
            <a:r>
              <a:rPr lang="en-US" dirty="0" smtClean="0"/>
              <a:t> for P1 and H1</a:t>
            </a:r>
            <a:r>
              <a:rPr lang="en-US" dirty="0"/>
              <a:t>	</a:t>
            </a:r>
            <a:endParaRPr lang="en-US" dirty="0" smtClean="0"/>
          </a:p>
          <a:p>
            <a:pPr>
              <a:spcAft>
                <a:spcPts val="1200"/>
              </a:spcAft>
            </a:pPr>
            <a:r>
              <a:rPr lang="en-US" dirty="0" smtClean="0"/>
              <a:t>Tyre </a:t>
            </a:r>
            <a:r>
              <a:rPr lang="en-US" dirty="0">
                <a:solidFill>
                  <a:srgbClr val="9D9D08"/>
                </a:solidFill>
              </a:rPr>
              <a:t>inflation</a:t>
            </a:r>
            <a:r>
              <a:rPr lang="en-US" dirty="0" smtClean="0"/>
              <a:t>: </a:t>
            </a:r>
            <a:r>
              <a:rPr lang="en-US" dirty="0" smtClean="0"/>
              <a:t>210 </a:t>
            </a:r>
            <a:r>
              <a:rPr lang="en-US" dirty="0" err="1" smtClean="0"/>
              <a:t>kPa</a:t>
            </a:r>
            <a:r>
              <a:rPr lang="en-US" dirty="0" smtClean="0"/>
              <a:t> for P1 and H1</a:t>
            </a:r>
            <a:r>
              <a:rPr lang="en-US" dirty="0"/>
              <a:t>	</a:t>
            </a:r>
          </a:p>
        </p:txBody>
      </p:sp>
      <p:pic>
        <p:nvPicPr>
          <p:cNvPr id="4" name="Picture 2" descr="IMG_78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4437112"/>
            <a:ext cx="2688302"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IMG_78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3" y="4437112"/>
            <a:ext cx="2688297"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61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79512" y="332656"/>
            <a:ext cx="8229600" cy="998984"/>
          </a:xfrm>
        </p:spPr>
        <p:txBody>
          <a:bodyPr/>
          <a:lstStyle/>
          <a:p>
            <a:pPr eaLnBrk="1" hangingPunct="1"/>
            <a:r>
              <a:rPr lang="en-US" sz="2400" b="1" kern="0" dirty="0">
                <a:solidFill>
                  <a:srgbClr val="000000"/>
                </a:solidFill>
                <a:latin typeface="Verdana"/>
              </a:rPr>
              <a:t>ROSANNE </a:t>
            </a:r>
            <a:r>
              <a:rPr lang="en-US" sz="2400" b="1" kern="0" dirty="0" smtClean="0">
                <a:solidFill>
                  <a:srgbClr val="000000"/>
                </a:solidFill>
                <a:latin typeface="Verdana"/>
              </a:rPr>
              <a:t>WP 4 – Common issues</a:t>
            </a:r>
            <a:endParaRPr lang="en-US" sz="2400" b="1" kern="0" dirty="0">
              <a:solidFill>
                <a:srgbClr val="000000"/>
              </a:solidFill>
              <a:latin typeface="Verdana"/>
            </a:endParaRPr>
          </a:p>
        </p:txBody>
      </p:sp>
      <p:sp>
        <p:nvSpPr>
          <p:cNvPr id="11268" name="Rectangle 3"/>
          <p:cNvSpPr>
            <a:spLocks noGrp="1" noChangeArrowheads="1"/>
          </p:cNvSpPr>
          <p:nvPr>
            <p:ph type="body" idx="1"/>
          </p:nvPr>
        </p:nvSpPr>
        <p:spPr>
          <a:xfrm>
            <a:off x="107504" y="1412776"/>
            <a:ext cx="8640960" cy="4057650"/>
          </a:xfrm>
        </p:spPr>
        <p:txBody>
          <a:bodyPr/>
          <a:lstStyle/>
          <a:p>
            <a:pPr marL="0" indent="0" eaLnBrk="1" hangingPunct="1">
              <a:spcBef>
                <a:spcPts val="1200"/>
              </a:spcBef>
              <a:spcAft>
                <a:spcPts val="0"/>
              </a:spcAft>
              <a:buNone/>
            </a:pPr>
            <a:r>
              <a:rPr lang="en-GB" sz="2000" b="1" dirty="0">
                <a:solidFill>
                  <a:schemeClr val="tx1"/>
                </a:solidFill>
                <a:latin typeface="Calibri" panose="020F0502020204030204" pitchFamily="34" charset="0"/>
              </a:rPr>
              <a:t>Common issues: Texture </a:t>
            </a:r>
            <a:r>
              <a:rPr lang="en-GB" sz="2000" b="1" dirty="0" smtClean="0">
                <a:solidFill>
                  <a:schemeClr val="tx1"/>
                </a:solidFill>
                <a:latin typeface="Calibri" panose="020F0502020204030204" pitchFamily="34" charset="0"/>
              </a:rPr>
              <a:t>measures, </a:t>
            </a:r>
            <a:r>
              <a:rPr lang="en-GB" sz="2000" b="1" dirty="0">
                <a:solidFill>
                  <a:schemeClr val="tx1"/>
                </a:solidFill>
                <a:latin typeface="Calibri" panose="020F0502020204030204" pitchFamily="34" charset="0"/>
              </a:rPr>
              <a:t>reference tyres and reference </a:t>
            </a:r>
            <a:r>
              <a:rPr lang="en-GB" sz="2000" b="1" dirty="0" smtClean="0">
                <a:solidFill>
                  <a:schemeClr val="tx1"/>
                </a:solidFill>
                <a:latin typeface="Calibri" panose="020F0502020204030204" pitchFamily="34" charset="0"/>
              </a:rPr>
              <a:t>surfaces</a:t>
            </a:r>
          </a:p>
          <a:p>
            <a:pPr marL="0" indent="0" eaLnBrk="1" hangingPunct="1">
              <a:spcBef>
                <a:spcPts val="1200"/>
              </a:spcBef>
              <a:spcAft>
                <a:spcPts val="1200"/>
              </a:spcAft>
              <a:buNone/>
            </a:pPr>
            <a:r>
              <a:rPr lang="en-US" sz="2000" b="1" u="sng" dirty="0" smtClean="0">
                <a:solidFill>
                  <a:schemeClr val="tx1"/>
                </a:solidFill>
                <a:latin typeface="Calibri" panose="020F0502020204030204" pitchFamily="34" charset="0"/>
              </a:rPr>
              <a:t>Starting points</a:t>
            </a:r>
            <a:endParaRPr lang="en-US" sz="2000" b="1" u="sng" dirty="0">
              <a:solidFill>
                <a:schemeClr val="tx1"/>
              </a:solidFill>
              <a:latin typeface="Calibri" panose="020F0502020204030204" pitchFamily="34" charset="0"/>
            </a:endParaRPr>
          </a:p>
          <a:p>
            <a:pPr>
              <a:spcBef>
                <a:spcPts val="1200"/>
              </a:spcBef>
            </a:pPr>
            <a:r>
              <a:rPr lang="en-US" sz="2000" dirty="0" smtClean="0">
                <a:solidFill>
                  <a:schemeClr val="tx1"/>
                </a:solidFill>
                <a:latin typeface="Calibri" panose="020F0502020204030204" pitchFamily="34" charset="0"/>
              </a:rPr>
              <a:t>There might be more representative and comprehensive measures for texture than present MPD (ISO 13473-1)</a:t>
            </a:r>
          </a:p>
          <a:p>
            <a:pPr>
              <a:spcBef>
                <a:spcPts val="1200"/>
              </a:spcBef>
            </a:pPr>
            <a:r>
              <a:rPr lang="en-US" sz="2000" dirty="0" smtClean="0">
                <a:solidFill>
                  <a:schemeClr val="tx1"/>
                </a:solidFill>
                <a:latin typeface="Calibri" panose="020F0502020204030204" pitchFamily="34" charset="0"/>
              </a:rPr>
              <a:t>Both the CPX method and the trailer rolling resistance method require reference tyres (ideally also the skid resistance methods)</a:t>
            </a:r>
          </a:p>
          <a:p>
            <a:pPr>
              <a:spcBef>
                <a:spcPts val="1200"/>
              </a:spcBef>
            </a:pPr>
            <a:r>
              <a:rPr lang="en-US" sz="2000" dirty="0" smtClean="0">
                <a:solidFill>
                  <a:schemeClr val="tx1"/>
                </a:solidFill>
                <a:latin typeface="Calibri" panose="020F0502020204030204" pitchFamily="34" charset="0"/>
              </a:rPr>
              <a:t>Reference surfaces may be useful for calibration and comparison purposes</a:t>
            </a:r>
          </a:p>
          <a:p>
            <a:pPr>
              <a:spcBef>
                <a:spcPts val="1200"/>
              </a:spcBef>
            </a:pPr>
            <a:r>
              <a:rPr lang="en-US" sz="2000" dirty="0" smtClean="0">
                <a:solidFill>
                  <a:schemeClr val="tx1"/>
                </a:solidFill>
                <a:latin typeface="Calibri" panose="020F0502020204030204" pitchFamily="34" charset="0"/>
              </a:rPr>
              <a:t>The extent of lateral variation in texture is unknown</a:t>
            </a:r>
          </a:p>
          <a:p>
            <a:pPr marL="0" indent="0" eaLnBrk="1" hangingPunct="1">
              <a:buNone/>
            </a:pPr>
            <a:endParaRPr lang="de-DE" sz="2000" dirty="0" smtClean="0">
              <a:latin typeface="Calibri" panose="020F0502020204030204" pitchFamily="34" charset="0"/>
            </a:endParaRPr>
          </a:p>
        </p:txBody>
      </p:sp>
    </p:spTree>
    <p:extLst>
      <p:ext uri="{BB962C8B-B14F-4D97-AF65-F5344CB8AC3E}">
        <p14:creationId xmlns:p14="http://schemas.microsoft.com/office/powerpoint/2010/main" val="34356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3" end="3"/>
                                            </p:txEl>
                                          </p:spTgt>
                                        </p:tgtEl>
                                        <p:attrNameLst>
                                          <p:attrName>style.visibility</p:attrName>
                                        </p:attrNameLst>
                                      </p:cBhvr>
                                      <p:to>
                                        <p:strVal val="visible"/>
                                      </p:to>
                                    </p:set>
                                    <p:anim calcmode="lin" valueType="num">
                                      <p:cBhvr additive="base">
                                        <p:cTn id="7" dur="5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xEl>
                                              <p:pRg st="4" end="4"/>
                                            </p:txEl>
                                          </p:spTgt>
                                        </p:tgtEl>
                                        <p:attrNameLst>
                                          <p:attrName>style.visibility</p:attrName>
                                        </p:attrNameLst>
                                      </p:cBhvr>
                                      <p:to>
                                        <p:strVal val="visible"/>
                                      </p:to>
                                    </p:set>
                                    <p:anim calcmode="lin" valueType="num">
                                      <p:cBhvr additive="base">
                                        <p:cTn id="13"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8">
                                            <p:txEl>
                                              <p:pRg st="5" end="5"/>
                                            </p:txEl>
                                          </p:spTgt>
                                        </p:tgtEl>
                                        <p:attrNameLst>
                                          <p:attrName>style.visibility</p:attrName>
                                        </p:attrNameLst>
                                      </p:cBhvr>
                                      <p:to>
                                        <p:strVal val="visible"/>
                                      </p:to>
                                    </p:set>
                                    <p:anim calcmode="lin" valueType="num">
                                      <p:cBhvr additive="base">
                                        <p:cTn id="19" dur="5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79512" y="332656"/>
            <a:ext cx="8229600" cy="998984"/>
          </a:xfrm>
        </p:spPr>
        <p:txBody>
          <a:bodyPr/>
          <a:lstStyle/>
          <a:p>
            <a:pPr eaLnBrk="1" hangingPunct="1"/>
            <a:r>
              <a:rPr lang="en-US" sz="2400" b="1" kern="0" dirty="0">
                <a:solidFill>
                  <a:srgbClr val="000000"/>
                </a:solidFill>
                <a:latin typeface="Verdana"/>
              </a:rPr>
              <a:t>ROSANNE </a:t>
            </a:r>
            <a:r>
              <a:rPr lang="en-US" sz="2400" b="1" kern="0" dirty="0" smtClean="0">
                <a:solidFill>
                  <a:srgbClr val="000000"/>
                </a:solidFill>
                <a:latin typeface="Verdana"/>
              </a:rPr>
              <a:t>WP 4 – Common issues</a:t>
            </a:r>
            <a:endParaRPr lang="en-US" sz="2400" b="1" kern="0" dirty="0">
              <a:solidFill>
                <a:srgbClr val="000000"/>
              </a:solidFill>
              <a:latin typeface="Verdana"/>
            </a:endParaRPr>
          </a:p>
        </p:txBody>
      </p:sp>
      <p:sp>
        <p:nvSpPr>
          <p:cNvPr id="11268" name="Rectangle 3"/>
          <p:cNvSpPr>
            <a:spLocks noGrp="1" noChangeArrowheads="1"/>
          </p:cNvSpPr>
          <p:nvPr>
            <p:ph type="body" idx="1"/>
          </p:nvPr>
        </p:nvSpPr>
        <p:spPr>
          <a:xfrm>
            <a:off x="107504" y="1412776"/>
            <a:ext cx="8640960" cy="4392488"/>
          </a:xfrm>
        </p:spPr>
        <p:txBody>
          <a:bodyPr/>
          <a:lstStyle/>
          <a:p>
            <a:pPr marL="0" indent="0" eaLnBrk="1" hangingPunct="1">
              <a:spcBef>
                <a:spcPts val="1200"/>
              </a:spcBef>
              <a:spcAft>
                <a:spcPts val="0"/>
              </a:spcAft>
              <a:buNone/>
            </a:pPr>
            <a:r>
              <a:rPr lang="en-GB" sz="2400" b="1" dirty="0" smtClean="0">
                <a:solidFill>
                  <a:schemeClr val="tx1"/>
                </a:solidFill>
                <a:latin typeface="Calibri" panose="020F0502020204030204" pitchFamily="34" charset="0"/>
              </a:rPr>
              <a:t>Texture measures</a:t>
            </a:r>
          </a:p>
          <a:p>
            <a:pPr>
              <a:spcBef>
                <a:spcPts val="1200"/>
              </a:spcBef>
            </a:pPr>
            <a:r>
              <a:rPr lang="en-US" sz="2000" dirty="0" smtClean="0">
                <a:solidFill>
                  <a:schemeClr val="tx1"/>
                </a:solidFill>
                <a:latin typeface="Calibri" panose="020F0502020204030204" pitchFamily="34" charset="0"/>
              </a:rPr>
              <a:t>State-of-the-Art report about texture influence on noise and rolling resistance (Deliverable 4.1, produced by BRRC)</a:t>
            </a:r>
          </a:p>
          <a:p>
            <a:pPr>
              <a:spcBef>
                <a:spcPts val="1200"/>
              </a:spcBef>
            </a:pPr>
            <a:r>
              <a:rPr lang="en-US" sz="2000" dirty="0" smtClean="0">
                <a:solidFill>
                  <a:schemeClr val="tx1"/>
                </a:solidFill>
                <a:latin typeface="Calibri" panose="020F0502020204030204" pitchFamily="34" charset="0"/>
              </a:rPr>
              <a:t>Measuring campaign (mainly by </a:t>
            </a:r>
            <a:r>
              <a:rPr lang="en-US" sz="2000" dirty="0" err="1" smtClean="0">
                <a:solidFill>
                  <a:schemeClr val="tx1"/>
                </a:solidFill>
                <a:latin typeface="Calibri" panose="020F0502020204030204" pitchFamily="34" charset="0"/>
              </a:rPr>
              <a:t>BASt</a:t>
            </a:r>
            <a:r>
              <a:rPr lang="en-US" sz="2000" dirty="0" smtClean="0">
                <a:solidFill>
                  <a:schemeClr val="tx1"/>
                </a:solidFill>
                <a:latin typeface="Calibri" panose="020F0502020204030204" pitchFamily="34" charset="0"/>
              </a:rPr>
              <a:t> and BRRC) in conjunction with skid resistance tests in 2014, including e.g. MPD, skewness, G factor, enveloping, 3D-measurement, extended-range into microtexture</a:t>
            </a:r>
          </a:p>
          <a:p>
            <a:pPr>
              <a:spcBef>
                <a:spcPts val="1200"/>
              </a:spcBef>
            </a:pPr>
            <a:r>
              <a:rPr lang="en-US" sz="2000" dirty="0" smtClean="0">
                <a:solidFill>
                  <a:schemeClr val="tx1"/>
                </a:solidFill>
                <a:latin typeface="Calibri" panose="020F0502020204030204" pitchFamily="34" charset="0"/>
              </a:rPr>
              <a:t>More texture measurements in conjunction with rolling resistance tests in 2015, by VTI, IFSTTAR, BRRC and TUG.</a:t>
            </a:r>
          </a:p>
          <a:p>
            <a:pPr>
              <a:spcBef>
                <a:spcPts val="1200"/>
              </a:spcBef>
            </a:pPr>
            <a:r>
              <a:rPr lang="en-US" sz="2000" dirty="0" smtClean="0">
                <a:solidFill>
                  <a:schemeClr val="tx1"/>
                </a:solidFill>
                <a:latin typeface="Calibri" panose="020F0502020204030204" pitchFamily="34" charset="0"/>
              </a:rPr>
              <a:t>Analyses of results are being finalized in June 2016.</a:t>
            </a:r>
          </a:p>
          <a:p>
            <a:pPr>
              <a:spcBef>
                <a:spcPts val="1200"/>
              </a:spcBef>
            </a:pPr>
            <a:r>
              <a:rPr lang="en-US" sz="2000" dirty="0" smtClean="0">
                <a:solidFill>
                  <a:schemeClr val="tx1"/>
                </a:solidFill>
                <a:latin typeface="Calibri" panose="020F0502020204030204" pitchFamily="34" charset="0"/>
              </a:rPr>
              <a:t>Preliminary results indicate very good comparability of MPD measuring equipment, provided new and revised procedure is used (new ISO 13473-1)</a:t>
            </a:r>
          </a:p>
          <a:p>
            <a:pPr marL="0" indent="0" eaLnBrk="1" hangingPunct="1">
              <a:buNone/>
            </a:pPr>
            <a:endParaRPr lang="de-DE" sz="2000" dirty="0" smtClean="0">
              <a:latin typeface="Calibri" panose="020F0502020204030204" pitchFamily="34" charset="0"/>
            </a:endParaRPr>
          </a:p>
        </p:txBody>
      </p:sp>
    </p:spTree>
    <p:extLst>
      <p:ext uri="{BB962C8B-B14F-4D97-AF65-F5344CB8AC3E}">
        <p14:creationId xmlns:p14="http://schemas.microsoft.com/office/powerpoint/2010/main" val="225825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2" end="2"/>
                                            </p:txEl>
                                          </p:spTgt>
                                        </p:tgtEl>
                                        <p:attrNameLst>
                                          <p:attrName>style.visibility</p:attrName>
                                        </p:attrNameLst>
                                      </p:cBhvr>
                                      <p:to>
                                        <p:strVal val="visible"/>
                                      </p:to>
                                    </p:set>
                                    <p:anim calcmode="lin" valueType="num">
                                      <p:cBhvr additive="base">
                                        <p:cTn id="7" dur="500" fill="hold"/>
                                        <p:tgtEl>
                                          <p:spTgt spid="1126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xEl>
                                              <p:pRg st="3" end="3"/>
                                            </p:txEl>
                                          </p:spTgt>
                                        </p:tgtEl>
                                        <p:attrNameLst>
                                          <p:attrName>style.visibility</p:attrName>
                                        </p:attrNameLst>
                                      </p:cBhvr>
                                      <p:to>
                                        <p:strVal val="visible"/>
                                      </p:to>
                                    </p:set>
                                    <p:anim calcmode="lin" valueType="num">
                                      <p:cBhvr additive="base">
                                        <p:cTn id="13" dur="5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8">
                                            <p:txEl>
                                              <p:pRg st="4" end="4"/>
                                            </p:txEl>
                                          </p:spTgt>
                                        </p:tgtEl>
                                        <p:attrNameLst>
                                          <p:attrName>style.visibility</p:attrName>
                                        </p:attrNameLst>
                                      </p:cBhvr>
                                      <p:to>
                                        <p:strVal val="visible"/>
                                      </p:to>
                                    </p:set>
                                    <p:anim calcmode="lin" valueType="num">
                                      <p:cBhvr additive="base">
                                        <p:cTn id="19"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8">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268">
                                            <p:txEl>
                                              <p:pRg st="5" end="5"/>
                                            </p:txEl>
                                          </p:spTgt>
                                        </p:tgtEl>
                                        <p:attrNameLst>
                                          <p:attrName>style.visibility</p:attrName>
                                        </p:attrNameLst>
                                      </p:cBhvr>
                                      <p:to>
                                        <p:strVal val="visible"/>
                                      </p:to>
                                    </p:set>
                                    <p:anim calcmode="lin" valueType="num">
                                      <p:cBhvr additive="base">
                                        <p:cTn id="23" dur="5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26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79512" y="332656"/>
            <a:ext cx="8229600" cy="998984"/>
          </a:xfrm>
        </p:spPr>
        <p:txBody>
          <a:bodyPr/>
          <a:lstStyle/>
          <a:p>
            <a:pPr eaLnBrk="1" hangingPunct="1"/>
            <a:r>
              <a:rPr lang="en-US" sz="2400" b="1" kern="0" dirty="0">
                <a:solidFill>
                  <a:srgbClr val="000000"/>
                </a:solidFill>
                <a:latin typeface="Verdana"/>
              </a:rPr>
              <a:t>ROSANNE </a:t>
            </a:r>
            <a:r>
              <a:rPr lang="en-US" sz="2400" b="1" kern="0" dirty="0" smtClean="0">
                <a:solidFill>
                  <a:srgbClr val="000000"/>
                </a:solidFill>
                <a:latin typeface="Verdana"/>
              </a:rPr>
              <a:t>WP 4 – Common issues</a:t>
            </a:r>
            <a:endParaRPr lang="en-US" sz="2400" b="1" kern="0" dirty="0">
              <a:solidFill>
                <a:srgbClr val="000000"/>
              </a:solidFill>
              <a:latin typeface="Verdana"/>
            </a:endParaRPr>
          </a:p>
        </p:txBody>
      </p:sp>
      <p:sp>
        <p:nvSpPr>
          <p:cNvPr id="11268" name="Rectangle 3"/>
          <p:cNvSpPr>
            <a:spLocks noGrp="1" noChangeArrowheads="1"/>
          </p:cNvSpPr>
          <p:nvPr>
            <p:ph type="body" idx="1"/>
          </p:nvPr>
        </p:nvSpPr>
        <p:spPr>
          <a:xfrm>
            <a:off x="107504" y="1340768"/>
            <a:ext cx="8640960" cy="4392488"/>
          </a:xfrm>
        </p:spPr>
        <p:txBody>
          <a:bodyPr/>
          <a:lstStyle/>
          <a:p>
            <a:pPr marL="0" indent="0" eaLnBrk="1" hangingPunct="1">
              <a:spcBef>
                <a:spcPts val="1200"/>
              </a:spcBef>
              <a:spcAft>
                <a:spcPts val="0"/>
              </a:spcAft>
              <a:buNone/>
            </a:pPr>
            <a:r>
              <a:rPr lang="en-GB" sz="2400" b="1" dirty="0">
                <a:solidFill>
                  <a:schemeClr val="tx1"/>
                </a:solidFill>
                <a:latin typeface="Calibri" panose="020F0502020204030204" pitchFamily="34" charset="0"/>
              </a:rPr>
              <a:t>R</a:t>
            </a:r>
            <a:r>
              <a:rPr lang="en-GB" sz="2400" b="1" dirty="0" smtClean="0">
                <a:solidFill>
                  <a:schemeClr val="tx1"/>
                </a:solidFill>
                <a:latin typeface="Calibri" panose="020F0502020204030204" pitchFamily="34" charset="0"/>
              </a:rPr>
              <a:t>eference tyres - activities</a:t>
            </a:r>
          </a:p>
          <a:p>
            <a:pPr>
              <a:spcBef>
                <a:spcPts val="1200"/>
              </a:spcBef>
            </a:pPr>
            <a:r>
              <a:rPr lang="en-US" sz="2000" dirty="0" smtClean="0">
                <a:solidFill>
                  <a:schemeClr val="tx1"/>
                </a:solidFill>
                <a:latin typeface="Calibri" panose="020F0502020204030204" pitchFamily="34" charset="0"/>
              </a:rPr>
              <a:t>Needed for both noise and rolling resistance</a:t>
            </a:r>
          </a:p>
          <a:p>
            <a:pPr>
              <a:spcBef>
                <a:spcPts val="1200"/>
              </a:spcBef>
            </a:pPr>
            <a:r>
              <a:rPr lang="en-US" sz="2000" dirty="0" smtClean="0">
                <a:solidFill>
                  <a:schemeClr val="tx1"/>
                </a:solidFill>
                <a:latin typeface="Calibri" panose="020F0502020204030204" pitchFamily="34" charset="0"/>
              </a:rPr>
              <a:t>They shall represent tyres for both light vehicles (</a:t>
            </a:r>
            <a:r>
              <a:rPr lang="en-US" sz="2000" dirty="0">
                <a:solidFill>
                  <a:schemeClr val="tx1"/>
                </a:solidFill>
                <a:latin typeface="Calibri" panose="020F0502020204030204" pitchFamily="34" charset="0"/>
              </a:rPr>
              <a:t>c</a:t>
            </a:r>
            <a:r>
              <a:rPr lang="en-US" sz="2000" dirty="0" smtClean="0">
                <a:solidFill>
                  <a:schemeClr val="tx1"/>
                </a:solidFill>
                <a:latin typeface="Calibri" panose="020F0502020204030204" pitchFamily="34" charset="0"/>
              </a:rPr>
              <a:t>ars) and heavy vehicles, since classification of surface are different for those</a:t>
            </a:r>
          </a:p>
          <a:p>
            <a:pPr>
              <a:spcBef>
                <a:spcPts val="1200"/>
              </a:spcBef>
            </a:pPr>
            <a:r>
              <a:rPr lang="en-US" sz="2000" dirty="0" smtClean="0">
                <a:solidFill>
                  <a:schemeClr val="tx1"/>
                </a:solidFill>
                <a:latin typeface="Calibri" panose="020F0502020204030204" pitchFamily="34" charset="0"/>
              </a:rPr>
              <a:t>Both shall be small enough to fit on a large car, or on a trailer towed by car or van, yet they shall have relatively similar dimensions, for practical reasons</a:t>
            </a:r>
          </a:p>
          <a:p>
            <a:pPr>
              <a:spcBef>
                <a:spcPts val="1200"/>
              </a:spcBef>
            </a:pPr>
            <a:r>
              <a:rPr lang="en-US" sz="2000" dirty="0" smtClean="0">
                <a:solidFill>
                  <a:schemeClr val="tx1"/>
                </a:solidFill>
                <a:latin typeface="Calibri" panose="020F0502020204030204" pitchFamily="34" charset="0"/>
              </a:rPr>
              <a:t>Made in close cooperation with ISO/TC 43/SC 1/WG 33, resulting in an ISO/DTS 11819-3 (distributed for ballot in June).</a:t>
            </a:r>
          </a:p>
          <a:p>
            <a:pPr>
              <a:spcBef>
                <a:spcPts val="1200"/>
              </a:spcBef>
            </a:pPr>
            <a:r>
              <a:rPr lang="en-US" sz="2000" dirty="0" smtClean="0">
                <a:solidFill>
                  <a:schemeClr val="tx1"/>
                </a:solidFill>
                <a:latin typeface="Calibri" panose="020F0502020204030204" pitchFamily="34" charset="0"/>
              </a:rPr>
              <a:t>Variation between tyre samples, stability with time were explicitly researched</a:t>
            </a:r>
          </a:p>
          <a:p>
            <a:pPr>
              <a:spcBef>
                <a:spcPts val="1200"/>
              </a:spcBef>
            </a:pPr>
            <a:r>
              <a:rPr lang="en-US" sz="2000" dirty="0" smtClean="0">
                <a:solidFill>
                  <a:schemeClr val="tx1"/>
                </a:solidFill>
                <a:latin typeface="Calibri" panose="020F0502020204030204" pitchFamily="34" charset="0"/>
              </a:rPr>
              <a:t>Relation between tyre rubber hardness and noise have been established, making possible correction for hardening of tyres with </a:t>
            </a:r>
            <a:r>
              <a:rPr lang="en-US" sz="2000" dirty="0" smtClean="0">
                <a:solidFill>
                  <a:schemeClr val="tx1"/>
                </a:solidFill>
                <a:latin typeface="Calibri" panose="020F0502020204030204" pitchFamily="34" charset="0"/>
              </a:rPr>
              <a:t>time </a:t>
            </a:r>
            <a:r>
              <a:rPr lang="en-US" sz="2000" dirty="0" smtClean="0">
                <a:solidFill>
                  <a:schemeClr val="tx1"/>
                </a:solidFill>
                <a:latin typeface="Calibri" panose="020F0502020204030204" pitchFamily="34" charset="0"/>
              </a:rPr>
              <a:t>and use</a:t>
            </a:r>
          </a:p>
          <a:p>
            <a:pPr marL="0" indent="0" eaLnBrk="1" hangingPunct="1">
              <a:buNone/>
            </a:pPr>
            <a:endParaRPr lang="de-DE" sz="2000" dirty="0" smtClean="0">
              <a:latin typeface="Calibri" panose="020F0502020204030204" pitchFamily="34" charset="0"/>
            </a:endParaRPr>
          </a:p>
        </p:txBody>
      </p:sp>
    </p:spTree>
    <p:extLst>
      <p:ext uri="{BB962C8B-B14F-4D97-AF65-F5344CB8AC3E}">
        <p14:creationId xmlns:p14="http://schemas.microsoft.com/office/powerpoint/2010/main" val="58195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3" end="3"/>
                                            </p:txEl>
                                          </p:spTgt>
                                        </p:tgtEl>
                                        <p:attrNameLst>
                                          <p:attrName>style.visibility</p:attrName>
                                        </p:attrNameLst>
                                      </p:cBhvr>
                                      <p:to>
                                        <p:strVal val="visible"/>
                                      </p:to>
                                    </p:set>
                                    <p:anim calcmode="lin" valueType="num">
                                      <p:cBhvr additive="base">
                                        <p:cTn id="7" dur="5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xEl>
                                              <p:pRg st="4" end="4"/>
                                            </p:txEl>
                                          </p:spTgt>
                                        </p:tgtEl>
                                        <p:attrNameLst>
                                          <p:attrName>style.visibility</p:attrName>
                                        </p:attrNameLst>
                                      </p:cBhvr>
                                      <p:to>
                                        <p:strVal val="visible"/>
                                      </p:to>
                                    </p:set>
                                    <p:anim calcmode="lin" valueType="num">
                                      <p:cBhvr additive="base">
                                        <p:cTn id="13"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8">
                                            <p:txEl>
                                              <p:pRg st="5" end="5"/>
                                            </p:txEl>
                                          </p:spTgt>
                                        </p:tgtEl>
                                        <p:attrNameLst>
                                          <p:attrName>style.visibility</p:attrName>
                                        </p:attrNameLst>
                                      </p:cBhvr>
                                      <p:to>
                                        <p:strVal val="visible"/>
                                      </p:to>
                                    </p:set>
                                    <p:anim calcmode="lin" valueType="num">
                                      <p:cBhvr additive="base">
                                        <p:cTn id="19" dur="5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68">
                                            <p:txEl>
                                              <p:pRg st="6" end="6"/>
                                            </p:txEl>
                                          </p:spTgt>
                                        </p:tgtEl>
                                        <p:attrNameLst>
                                          <p:attrName>style.visibility</p:attrName>
                                        </p:attrNameLst>
                                      </p:cBhvr>
                                      <p:to>
                                        <p:strVal val="visible"/>
                                      </p:to>
                                    </p:set>
                                    <p:anim calcmode="lin" valueType="num">
                                      <p:cBhvr additive="base">
                                        <p:cTn id="25" dur="500" fill="hold"/>
                                        <p:tgtEl>
                                          <p:spTgt spid="1126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79512" y="332656"/>
            <a:ext cx="8229600" cy="998984"/>
          </a:xfrm>
        </p:spPr>
        <p:txBody>
          <a:bodyPr/>
          <a:lstStyle/>
          <a:p>
            <a:pPr eaLnBrk="1" hangingPunct="1"/>
            <a:r>
              <a:rPr lang="en-US" sz="2400" b="1" kern="0" dirty="0">
                <a:solidFill>
                  <a:srgbClr val="000000"/>
                </a:solidFill>
                <a:latin typeface="Verdana"/>
              </a:rPr>
              <a:t>ROSANNE </a:t>
            </a:r>
            <a:r>
              <a:rPr lang="en-US" sz="2400" b="1" kern="0" dirty="0" smtClean="0">
                <a:solidFill>
                  <a:srgbClr val="000000"/>
                </a:solidFill>
                <a:latin typeface="Verdana"/>
              </a:rPr>
              <a:t>WP 4 – Common issues</a:t>
            </a:r>
            <a:endParaRPr lang="en-US" sz="2400" b="1" kern="0" dirty="0">
              <a:solidFill>
                <a:srgbClr val="000000"/>
              </a:solidFill>
              <a:latin typeface="Verdana"/>
            </a:endParaRPr>
          </a:p>
        </p:txBody>
      </p:sp>
      <p:sp>
        <p:nvSpPr>
          <p:cNvPr id="11268" name="Rectangle 3"/>
          <p:cNvSpPr>
            <a:spLocks noGrp="1" noChangeArrowheads="1"/>
          </p:cNvSpPr>
          <p:nvPr>
            <p:ph type="body" idx="1"/>
          </p:nvPr>
        </p:nvSpPr>
        <p:spPr>
          <a:xfrm>
            <a:off x="107504" y="1340768"/>
            <a:ext cx="8640960" cy="4392488"/>
          </a:xfrm>
        </p:spPr>
        <p:txBody>
          <a:bodyPr/>
          <a:lstStyle/>
          <a:p>
            <a:pPr marL="0" indent="0" algn="ctr" eaLnBrk="1" hangingPunct="1">
              <a:spcBef>
                <a:spcPts val="1200"/>
              </a:spcBef>
              <a:spcAft>
                <a:spcPts val="0"/>
              </a:spcAft>
              <a:buNone/>
            </a:pPr>
            <a:r>
              <a:rPr lang="en-GB" sz="2400" b="1" dirty="0">
                <a:solidFill>
                  <a:schemeClr val="tx1"/>
                </a:solidFill>
                <a:latin typeface="Calibri" panose="020F0502020204030204" pitchFamily="34" charset="0"/>
              </a:rPr>
              <a:t>R</a:t>
            </a:r>
            <a:r>
              <a:rPr lang="en-GB" sz="2400" b="1" dirty="0" smtClean="0">
                <a:solidFill>
                  <a:schemeClr val="tx1"/>
                </a:solidFill>
                <a:latin typeface="Calibri" panose="020F0502020204030204" pitchFamily="34" charset="0"/>
              </a:rPr>
              <a:t>eference tyres</a:t>
            </a:r>
          </a:p>
          <a:p>
            <a:pPr marL="0" indent="0" algn="ctr" eaLnBrk="1" hangingPunct="1">
              <a:buNone/>
            </a:pPr>
            <a:endParaRPr lang="de-DE" sz="2000" dirty="0" smtClean="0">
              <a:latin typeface="Calibri" panose="020F0502020204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038" y="1772816"/>
            <a:ext cx="6510337"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01365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79512" y="332656"/>
            <a:ext cx="8229600" cy="998984"/>
          </a:xfrm>
        </p:spPr>
        <p:txBody>
          <a:bodyPr/>
          <a:lstStyle/>
          <a:p>
            <a:pPr eaLnBrk="1" hangingPunct="1"/>
            <a:r>
              <a:rPr lang="en-US" sz="2400" b="1" kern="0" dirty="0">
                <a:solidFill>
                  <a:srgbClr val="000000"/>
                </a:solidFill>
                <a:latin typeface="Verdana"/>
              </a:rPr>
              <a:t>ROSANNE </a:t>
            </a:r>
            <a:r>
              <a:rPr lang="en-US" sz="2400" b="1" kern="0" dirty="0" smtClean="0">
                <a:solidFill>
                  <a:srgbClr val="000000"/>
                </a:solidFill>
                <a:latin typeface="Verdana"/>
              </a:rPr>
              <a:t>WP 4 – Common issues</a:t>
            </a:r>
            <a:endParaRPr lang="en-US" sz="2400" b="1" kern="0" dirty="0">
              <a:solidFill>
                <a:srgbClr val="000000"/>
              </a:solidFill>
              <a:latin typeface="Verdana"/>
            </a:endParaRPr>
          </a:p>
        </p:txBody>
      </p:sp>
      <p:sp>
        <p:nvSpPr>
          <p:cNvPr id="11268" name="Rectangle 3"/>
          <p:cNvSpPr>
            <a:spLocks noGrp="1" noChangeArrowheads="1"/>
          </p:cNvSpPr>
          <p:nvPr>
            <p:ph type="body" idx="1"/>
          </p:nvPr>
        </p:nvSpPr>
        <p:spPr>
          <a:xfrm>
            <a:off x="107504" y="1412776"/>
            <a:ext cx="8640960" cy="4392488"/>
          </a:xfrm>
        </p:spPr>
        <p:txBody>
          <a:bodyPr/>
          <a:lstStyle/>
          <a:p>
            <a:pPr marL="0" indent="0" eaLnBrk="1" hangingPunct="1">
              <a:spcBef>
                <a:spcPts val="1200"/>
              </a:spcBef>
              <a:spcAft>
                <a:spcPts val="0"/>
              </a:spcAft>
              <a:buNone/>
            </a:pPr>
            <a:r>
              <a:rPr lang="en-GB" sz="2400" b="1" dirty="0" smtClean="0">
                <a:solidFill>
                  <a:schemeClr val="tx1"/>
                </a:solidFill>
                <a:latin typeface="Calibri" panose="020F0502020204030204" pitchFamily="34" charset="0"/>
              </a:rPr>
              <a:t>Reference surfaces – for rolling resistance (RR)</a:t>
            </a:r>
          </a:p>
          <a:p>
            <a:pPr>
              <a:spcBef>
                <a:spcPts val="1200"/>
              </a:spcBef>
            </a:pPr>
            <a:r>
              <a:rPr lang="en-GB" sz="2000" dirty="0">
                <a:solidFill>
                  <a:schemeClr val="tx1"/>
                </a:solidFill>
                <a:latin typeface="Calibri" panose="020F0502020204030204" pitchFamily="34" charset="0"/>
              </a:rPr>
              <a:t>A procedure has been worked out, based on the concept of a virtual reference surface (DAC11/SMA11 having a certain reference value of MPD), used for simple and fast check of RR equipment:</a:t>
            </a:r>
          </a:p>
          <a:p>
            <a:pPr>
              <a:spcBef>
                <a:spcPts val="1200"/>
              </a:spcBef>
            </a:pPr>
            <a:r>
              <a:rPr lang="en-GB" sz="2000" dirty="0">
                <a:solidFill>
                  <a:schemeClr val="tx1"/>
                </a:solidFill>
                <a:latin typeface="Calibri" panose="020F0502020204030204" pitchFamily="34" charset="0"/>
              </a:rPr>
              <a:t>The corresponding Deliverable will be Part C of D4.3, which has already been prepared by BRRC and reviewed by VTI long ago.</a:t>
            </a:r>
          </a:p>
          <a:p>
            <a:pPr>
              <a:spcBef>
                <a:spcPts val="1200"/>
              </a:spcBef>
            </a:pPr>
            <a:r>
              <a:rPr lang="en-GB" sz="2000" dirty="0">
                <a:solidFill>
                  <a:schemeClr val="tx1"/>
                </a:solidFill>
                <a:latin typeface="Calibri" panose="020F0502020204030204" pitchFamily="34" charset="0"/>
              </a:rPr>
              <a:t>However, a minor but important update is desirable, given the results of the rolling resistance tests in Nantes in September 2015. BRRC and IFSTTAR </a:t>
            </a:r>
            <a:r>
              <a:rPr lang="en-GB" sz="2000" dirty="0" smtClean="0">
                <a:solidFill>
                  <a:schemeClr val="tx1"/>
                </a:solidFill>
                <a:latin typeface="Calibri" panose="020F0502020204030204" pitchFamily="34" charset="0"/>
              </a:rPr>
              <a:t>are working </a:t>
            </a:r>
            <a:r>
              <a:rPr lang="en-GB" sz="2000" dirty="0">
                <a:solidFill>
                  <a:schemeClr val="tx1"/>
                </a:solidFill>
                <a:latin typeface="Calibri" panose="020F0502020204030204" pitchFamily="34" charset="0"/>
              </a:rPr>
              <a:t>on this.</a:t>
            </a:r>
          </a:p>
          <a:p>
            <a:pPr>
              <a:spcBef>
                <a:spcPts val="1200"/>
              </a:spcBef>
            </a:pPr>
            <a:r>
              <a:rPr lang="en-GB" sz="2000" dirty="0">
                <a:solidFill>
                  <a:schemeClr val="tx1"/>
                </a:solidFill>
                <a:latin typeface="Calibri" panose="020F0502020204030204" pitchFamily="34" charset="0"/>
              </a:rPr>
              <a:t>Deadline for the updated Deliverable is 30 June 2016.</a:t>
            </a:r>
          </a:p>
        </p:txBody>
      </p:sp>
    </p:spTree>
    <p:extLst>
      <p:ext uri="{BB962C8B-B14F-4D97-AF65-F5344CB8AC3E}">
        <p14:creationId xmlns:p14="http://schemas.microsoft.com/office/powerpoint/2010/main" val="422637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3" end="3"/>
                                            </p:txEl>
                                          </p:spTgt>
                                        </p:tgtEl>
                                        <p:attrNameLst>
                                          <p:attrName>style.visibility</p:attrName>
                                        </p:attrNameLst>
                                      </p:cBhvr>
                                      <p:to>
                                        <p:strVal val="visible"/>
                                      </p:to>
                                    </p:set>
                                    <p:anim calcmode="lin" valueType="num">
                                      <p:cBhvr additive="base">
                                        <p:cTn id="7" dur="5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8">
                                            <p:txEl>
                                              <p:pRg st="4" end="4"/>
                                            </p:txEl>
                                          </p:spTgt>
                                        </p:tgtEl>
                                        <p:attrNameLst>
                                          <p:attrName>style.visibility</p:attrName>
                                        </p:attrNameLst>
                                      </p:cBhvr>
                                      <p:to>
                                        <p:strVal val="visible"/>
                                      </p:to>
                                    </p:set>
                                    <p:anim calcmode="lin" valueType="num">
                                      <p:cBhvr additive="base">
                                        <p:cTn id="11"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6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79512" y="332656"/>
            <a:ext cx="8229600" cy="998984"/>
          </a:xfrm>
        </p:spPr>
        <p:txBody>
          <a:bodyPr/>
          <a:lstStyle/>
          <a:p>
            <a:pPr eaLnBrk="1" hangingPunct="1"/>
            <a:r>
              <a:rPr lang="en-US" sz="2400" b="1" kern="0" dirty="0">
                <a:solidFill>
                  <a:srgbClr val="000000"/>
                </a:solidFill>
                <a:latin typeface="Verdana"/>
              </a:rPr>
              <a:t>ROSANNE </a:t>
            </a:r>
            <a:r>
              <a:rPr lang="en-US" sz="2400" b="1" kern="0" dirty="0" smtClean="0">
                <a:solidFill>
                  <a:srgbClr val="000000"/>
                </a:solidFill>
                <a:latin typeface="Verdana"/>
              </a:rPr>
              <a:t>WP 4 – Common issues</a:t>
            </a:r>
            <a:endParaRPr lang="en-US" sz="2400" b="1" kern="0" dirty="0">
              <a:solidFill>
                <a:srgbClr val="000000"/>
              </a:solidFill>
              <a:latin typeface="Verdana"/>
            </a:endParaRPr>
          </a:p>
        </p:txBody>
      </p:sp>
      <p:sp>
        <p:nvSpPr>
          <p:cNvPr id="11268" name="Rectangle 3"/>
          <p:cNvSpPr>
            <a:spLocks noGrp="1" noChangeArrowheads="1"/>
          </p:cNvSpPr>
          <p:nvPr>
            <p:ph type="body" idx="1"/>
          </p:nvPr>
        </p:nvSpPr>
        <p:spPr>
          <a:xfrm>
            <a:off x="107504" y="1412776"/>
            <a:ext cx="8856984" cy="4392488"/>
          </a:xfrm>
        </p:spPr>
        <p:txBody>
          <a:bodyPr/>
          <a:lstStyle/>
          <a:p>
            <a:pPr marL="0" indent="0" eaLnBrk="1" hangingPunct="1">
              <a:spcBef>
                <a:spcPts val="1200"/>
              </a:spcBef>
              <a:spcAft>
                <a:spcPts val="0"/>
              </a:spcAft>
              <a:buNone/>
            </a:pPr>
            <a:r>
              <a:rPr lang="en-GB" sz="2400" b="1" dirty="0" smtClean="0">
                <a:solidFill>
                  <a:schemeClr val="tx1"/>
                </a:solidFill>
                <a:latin typeface="Calibri" panose="020F0502020204030204" pitchFamily="34" charset="0"/>
              </a:rPr>
              <a:t>Reference surfaces – for noise</a:t>
            </a:r>
          </a:p>
          <a:p>
            <a:pPr>
              <a:spcBef>
                <a:spcPts val="1200"/>
              </a:spcBef>
            </a:pPr>
            <a:r>
              <a:rPr lang="en-GB" sz="2000" dirty="0">
                <a:solidFill>
                  <a:schemeClr val="tx1"/>
                </a:solidFill>
                <a:latin typeface="Calibri" panose="020F0502020204030204" pitchFamily="34" charset="0"/>
              </a:rPr>
              <a:t>CNOSSOS-EU has issued a final report </a:t>
            </a:r>
            <a:r>
              <a:rPr lang="en-GB" sz="2000" dirty="0" smtClean="0">
                <a:solidFill>
                  <a:schemeClr val="tx1"/>
                </a:solidFill>
                <a:latin typeface="Calibri" panose="020F0502020204030204" pitchFamily="34" charset="0"/>
              </a:rPr>
              <a:t>on road traffic noise prediction and </a:t>
            </a:r>
            <a:r>
              <a:rPr lang="en-GB" sz="2000" dirty="0">
                <a:solidFill>
                  <a:schemeClr val="tx1"/>
                </a:solidFill>
                <a:latin typeface="Calibri" panose="020F0502020204030204" pitchFamily="34" charset="0"/>
              </a:rPr>
              <a:t>there is now also a Directive (EU) 2015:996</a:t>
            </a:r>
          </a:p>
          <a:p>
            <a:pPr>
              <a:spcBef>
                <a:spcPts val="1200"/>
              </a:spcBef>
            </a:pPr>
            <a:r>
              <a:rPr lang="en-GB" sz="2000" dirty="0">
                <a:solidFill>
                  <a:schemeClr val="tx1"/>
                </a:solidFill>
                <a:latin typeface="Calibri" panose="020F0502020204030204" pitchFamily="34" charset="0"/>
              </a:rPr>
              <a:t>They use the concept of Virtual Reference Surface, which is a mix of DAC 11 and SMA 11</a:t>
            </a:r>
            <a:r>
              <a:rPr lang="en-GB" sz="2000" dirty="0" smtClean="0">
                <a:solidFill>
                  <a:schemeClr val="tx1"/>
                </a:solidFill>
                <a:latin typeface="Calibri" panose="020F0502020204030204" pitchFamily="34" charset="0"/>
              </a:rPr>
              <a:t>.</a:t>
            </a:r>
            <a:endParaRPr lang="en-GB" sz="2000" dirty="0">
              <a:solidFill>
                <a:schemeClr val="tx1"/>
              </a:solidFill>
              <a:latin typeface="Calibri" panose="020F0502020204030204" pitchFamily="34" charset="0"/>
            </a:endParaRPr>
          </a:p>
          <a:p>
            <a:pPr>
              <a:spcBef>
                <a:spcPts val="1200"/>
              </a:spcBef>
            </a:pPr>
            <a:r>
              <a:rPr lang="en-GB" sz="2000" dirty="0">
                <a:solidFill>
                  <a:schemeClr val="tx1"/>
                </a:solidFill>
                <a:latin typeface="Calibri" panose="020F0502020204030204" pitchFamily="34" charset="0"/>
              </a:rPr>
              <a:t>It is not perfectly expressed and ROSANNE will develop it further, both for the CNOSSOS purpose but also for a wider use</a:t>
            </a:r>
            <a:r>
              <a:rPr lang="en-GB" sz="2000" dirty="0" smtClean="0">
                <a:solidFill>
                  <a:schemeClr val="tx1"/>
                </a:solidFill>
                <a:latin typeface="Calibri" panose="020F0502020204030204" pitchFamily="34" charset="0"/>
              </a:rPr>
              <a:t>.</a:t>
            </a:r>
            <a:endParaRPr lang="en-GB" sz="2000" dirty="0">
              <a:solidFill>
                <a:schemeClr val="tx1"/>
              </a:solidFill>
              <a:latin typeface="Calibri" panose="020F0502020204030204" pitchFamily="34" charset="0"/>
            </a:endParaRPr>
          </a:p>
          <a:p>
            <a:pPr>
              <a:spcBef>
                <a:spcPts val="1200"/>
              </a:spcBef>
            </a:pPr>
            <a:r>
              <a:rPr lang="en-GB" sz="2000" dirty="0">
                <a:solidFill>
                  <a:schemeClr val="tx1"/>
                </a:solidFill>
                <a:latin typeface="Calibri" panose="020F0502020204030204" pitchFamily="34" charset="0"/>
              </a:rPr>
              <a:t>The upcoming “validation test” for noise properties of road surfaces will have a certain focus on the virtual reference surface types DAC 11 and SMA 11. This might be useful for D4.3</a:t>
            </a:r>
            <a:r>
              <a:rPr lang="en-GB" sz="2000" dirty="0" smtClean="0">
                <a:solidFill>
                  <a:schemeClr val="tx1"/>
                </a:solidFill>
                <a:latin typeface="Calibri" panose="020F0502020204030204" pitchFamily="34" charset="0"/>
              </a:rPr>
              <a:t>.</a:t>
            </a:r>
            <a:endParaRPr lang="en-GB" sz="2000" dirty="0">
              <a:solidFill>
                <a:schemeClr val="tx1"/>
              </a:solidFill>
              <a:latin typeface="Calibri" panose="020F0502020204030204" pitchFamily="34" charset="0"/>
            </a:endParaRPr>
          </a:p>
          <a:p>
            <a:pPr>
              <a:spcBef>
                <a:spcPts val="1200"/>
              </a:spcBef>
            </a:pPr>
            <a:r>
              <a:rPr lang="en-GB" sz="2000" dirty="0">
                <a:solidFill>
                  <a:schemeClr val="tx1"/>
                </a:solidFill>
                <a:latin typeface="Calibri" panose="020F0502020204030204" pitchFamily="34" charset="0"/>
              </a:rPr>
              <a:t>The Deliverable for this will be Part B of D4.3. The new deadline is 30 June 2016.</a:t>
            </a:r>
          </a:p>
        </p:txBody>
      </p:sp>
    </p:spTree>
    <p:extLst>
      <p:ext uri="{BB962C8B-B14F-4D97-AF65-F5344CB8AC3E}">
        <p14:creationId xmlns:p14="http://schemas.microsoft.com/office/powerpoint/2010/main" val="114873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4" end="4"/>
                                            </p:txEl>
                                          </p:spTgt>
                                        </p:tgtEl>
                                        <p:attrNameLst>
                                          <p:attrName>style.visibility</p:attrName>
                                        </p:attrNameLst>
                                      </p:cBhvr>
                                      <p:to>
                                        <p:strVal val="visible"/>
                                      </p:to>
                                    </p:set>
                                    <p:anim calcmode="lin" valueType="num">
                                      <p:cBhvr additive="base">
                                        <p:cTn id="7"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8">
                                            <p:txEl>
                                              <p:pRg st="5" end="5"/>
                                            </p:txEl>
                                          </p:spTgt>
                                        </p:tgtEl>
                                        <p:attrNameLst>
                                          <p:attrName>style.visibility</p:attrName>
                                        </p:attrNameLst>
                                      </p:cBhvr>
                                      <p:to>
                                        <p:strVal val="visible"/>
                                      </p:to>
                                    </p:set>
                                    <p:anim calcmode="lin" valueType="num">
                                      <p:cBhvr additive="base">
                                        <p:cTn id="11" dur="5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6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79512" y="332656"/>
            <a:ext cx="8229600" cy="998984"/>
          </a:xfrm>
        </p:spPr>
        <p:txBody>
          <a:bodyPr/>
          <a:lstStyle/>
          <a:p>
            <a:pPr eaLnBrk="1" hangingPunct="1"/>
            <a:r>
              <a:rPr lang="en-US" sz="2400" b="1" kern="0" dirty="0">
                <a:solidFill>
                  <a:srgbClr val="000000"/>
                </a:solidFill>
                <a:latin typeface="Verdana"/>
              </a:rPr>
              <a:t>ROSANNE </a:t>
            </a:r>
            <a:r>
              <a:rPr lang="en-US" sz="2400" b="1" kern="0" dirty="0" smtClean="0">
                <a:solidFill>
                  <a:srgbClr val="000000"/>
                </a:solidFill>
                <a:latin typeface="Verdana"/>
              </a:rPr>
              <a:t>WP 4 – Common issues</a:t>
            </a:r>
            <a:endParaRPr lang="en-US" sz="2400" b="1" kern="0" dirty="0">
              <a:solidFill>
                <a:srgbClr val="000000"/>
              </a:solidFill>
              <a:latin typeface="Verdana"/>
            </a:endParaRPr>
          </a:p>
        </p:txBody>
      </p:sp>
      <p:sp>
        <p:nvSpPr>
          <p:cNvPr id="11268" name="Rectangle 3"/>
          <p:cNvSpPr>
            <a:spLocks noGrp="1" noChangeArrowheads="1"/>
          </p:cNvSpPr>
          <p:nvPr>
            <p:ph type="body" idx="1"/>
          </p:nvPr>
        </p:nvSpPr>
        <p:spPr>
          <a:xfrm>
            <a:off x="107504" y="1412776"/>
            <a:ext cx="8856984" cy="4392488"/>
          </a:xfrm>
        </p:spPr>
        <p:txBody>
          <a:bodyPr/>
          <a:lstStyle/>
          <a:p>
            <a:pPr marL="0" indent="0" eaLnBrk="1" hangingPunct="1">
              <a:spcBef>
                <a:spcPts val="1200"/>
              </a:spcBef>
              <a:spcAft>
                <a:spcPts val="0"/>
              </a:spcAft>
              <a:buNone/>
            </a:pPr>
            <a:r>
              <a:rPr lang="en-GB" sz="2400" b="1" dirty="0" smtClean="0">
                <a:solidFill>
                  <a:schemeClr val="tx1"/>
                </a:solidFill>
                <a:latin typeface="Calibri" panose="020F0502020204030204" pitchFamily="34" charset="0"/>
              </a:rPr>
              <a:t>Lateral variation on the road surface in Europe</a:t>
            </a:r>
          </a:p>
          <a:p>
            <a:pPr>
              <a:spcBef>
                <a:spcPts val="1200"/>
              </a:spcBef>
            </a:pPr>
            <a:r>
              <a:rPr lang="en-GB" sz="2000" dirty="0">
                <a:solidFill>
                  <a:schemeClr val="tx1"/>
                </a:solidFill>
                <a:latin typeface="Calibri" panose="020F0502020204030204" pitchFamily="34" charset="0"/>
              </a:rPr>
              <a:t>Measurements were </a:t>
            </a:r>
            <a:r>
              <a:rPr lang="en-GB" sz="2000" dirty="0" smtClean="0">
                <a:solidFill>
                  <a:schemeClr val="tx1"/>
                </a:solidFill>
                <a:latin typeface="Calibri" panose="020F0502020204030204" pitchFamily="34" charset="0"/>
              </a:rPr>
              <a:t>using </a:t>
            </a:r>
            <a:r>
              <a:rPr lang="en-GB" sz="2000" dirty="0">
                <a:solidFill>
                  <a:schemeClr val="tx1"/>
                </a:solidFill>
                <a:latin typeface="Calibri" panose="020F0502020204030204" pitchFamily="34" charset="0"/>
              </a:rPr>
              <a:t>the VTI Laser RST system. All kinds of texture, unevenness, and other geometrical measurements were made while driving a 2000 km “circle” from Linköping, Sweden, through southwestern Denmark, northern Germany, through northern Poland, and back through </a:t>
            </a:r>
            <a:r>
              <a:rPr lang="en-GB" sz="2000" dirty="0" err="1">
                <a:solidFill>
                  <a:schemeClr val="tx1"/>
                </a:solidFill>
                <a:latin typeface="Calibri" panose="020F0502020204030204" pitchFamily="34" charset="0"/>
              </a:rPr>
              <a:t>southeastern</a:t>
            </a:r>
            <a:r>
              <a:rPr lang="en-GB" sz="2000" dirty="0">
                <a:solidFill>
                  <a:schemeClr val="tx1"/>
                </a:solidFill>
                <a:latin typeface="Calibri" panose="020F0502020204030204" pitchFamily="34" charset="0"/>
              </a:rPr>
              <a:t> Sweden to Linköping. </a:t>
            </a:r>
            <a:endParaRPr lang="en-GB" sz="2000" dirty="0" smtClean="0">
              <a:solidFill>
                <a:schemeClr val="tx1"/>
              </a:solidFill>
              <a:latin typeface="Calibri" panose="020F0502020204030204" pitchFamily="34" charset="0"/>
            </a:endParaRPr>
          </a:p>
          <a:p>
            <a:pPr>
              <a:spcBef>
                <a:spcPts val="1200"/>
              </a:spcBef>
            </a:pPr>
            <a:r>
              <a:rPr lang="en-GB" sz="2000" dirty="0" smtClean="0">
                <a:solidFill>
                  <a:schemeClr val="tx1"/>
                </a:solidFill>
                <a:latin typeface="Calibri" panose="020F0502020204030204" pitchFamily="34" charset="0"/>
              </a:rPr>
              <a:t>Data </a:t>
            </a:r>
            <a:r>
              <a:rPr lang="en-GB" sz="2000" dirty="0">
                <a:solidFill>
                  <a:schemeClr val="tx1"/>
                </a:solidFill>
                <a:latin typeface="Calibri" panose="020F0502020204030204" pitchFamily="34" charset="0"/>
              </a:rPr>
              <a:t>useful in WP 1, 2 and 3 to determine in which lateral position one shall do measurements</a:t>
            </a:r>
            <a:r>
              <a:rPr lang="en-GB" sz="2000" dirty="0" smtClean="0">
                <a:solidFill>
                  <a:schemeClr val="tx1"/>
                </a:solidFill>
                <a:latin typeface="Calibri" panose="020F0502020204030204" pitchFamily="34" charset="0"/>
              </a:rPr>
              <a:t>.</a:t>
            </a:r>
            <a:endParaRPr lang="en-GB" sz="2000" dirty="0">
              <a:solidFill>
                <a:schemeClr val="tx1"/>
              </a:solidFill>
              <a:latin typeface="Calibri" panose="020F0502020204030204" pitchFamily="34" charset="0"/>
            </a:endParaRPr>
          </a:p>
          <a:p>
            <a:pPr>
              <a:spcBef>
                <a:spcPts val="1200"/>
              </a:spcBef>
            </a:pPr>
            <a:r>
              <a:rPr lang="en-GB" sz="2000" dirty="0">
                <a:solidFill>
                  <a:schemeClr val="tx1"/>
                </a:solidFill>
                <a:latin typeface="Calibri" panose="020F0502020204030204" pitchFamily="34" charset="0"/>
              </a:rPr>
              <a:t>Deliverable D4.4 ”Variation of road surfaces in transverse direction</a:t>
            </a:r>
            <a:r>
              <a:rPr lang="en-GB" sz="2000" dirty="0" smtClean="0">
                <a:solidFill>
                  <a:schemeClr val="tx1"/>
                </a:solidFill>
                <a:latin typeface="Calibri" panose="020F0502020204030204" pitchFamily="34" charset="0"/>
              </a:rPr>
              <a:t>”, is now ready. </a:t>
            </a:r>
            <a:r>
              <a:rPr lang="en-GB" sz="2000" dirty="0">
                <a:solidFill>
                  <a:schemeClr val="tx1"/>
                </a:solidFill>
                <a:latin typeface="Calibri" panose="020F0502020204030204" pitchFamily="34" charset="0"/>
              </a:rPr>
              <a:t>The VTI RST group is responsible</a:t>
            </a:r>
            <a:r>
              <a:rPr lang="en-GB" sz="2000" dirty="0" smtClean="0">
                <a:solidFill>
                  <a:schemeClr val="tx1"/>
                </a:solidFill>
                <a:latin typeface="Calibri" panose="020F0502020204030204" pitchFamily="34" charset="0"/>
              </a:rPr>
              <a:t>.</a:t>
            </a:r>
            <a:endParaRPr lang="en-GB" sz="20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252063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2" end="2"/>
                                            </p:txEl>
                                          </p:spTgt>
                                        </p:tgtEl>
                                        <p:attrNameLst>
                                          <p:attrName>style.visibility</p:attrName>
                                        </p:attrNameLst>
                                      </p:cBhvr>
                                      <p:to>
                                        <p:strVal val="visible"/>
                                      </p:to>
                                    </p:set>
                                    <p:anim calcmode="lin" valueType="num">
                                      <p:cBhvr additive="base">
                                        <p:cTn id="7" dur="500" fill="hold"/>
                                        <p:tgtEl>
                                          <p:spTgt spid="1126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8">
                                            <p:txEl>
                                              <p:pRg st="3" end="3"/>
                                            </p:txEl>
                                          </p:spTgt>
                                        </p:tgtEl>
                                        <p:attrNameLst>
                                          <p:attrName>style.visibility</p:attrName>
                                        </p:attrNameLst>
                                      </p:cBhvr>
                                      <p:to>
                                        <p:strVal val="visible"/>
                                      </p:to>
                                    </p:set>
                                    <p:anim calcmode="lin" valueType="num">
                                      <p:cBhvr additive="base">
                                        <p:cTn id="11" dur="5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6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7200" y="260648"/>
            <a:ext cx="8229600" cy="1143000"/>
          </a:xfrm>
        </p:spPr>
        <p:txBody>
          <a:bodyPr/>
          <a:lstStyle/>
          <a:p>
            <a:pPr eaLnBrk="1" hangingPunct="1"/>
            <a:r>
              <a:rPr lang="en-US" b="1" dirty="0" smtClean="0">
                <a:solidFill>
                  <a:srgbClr val="99CC00"/>
                </a:solidFill>
              </a:rPr>
              <a:t>ROSANNE info</a:t>
            </a:r>
          </a:p>
        </p:txBody>
      </p:sp>
      <p:sp>
        <p:nvSpPr>
          <p:cNvPr id="11268" name="Rectangle 3"/>
          <p:cNvSpPr>
            <a:spLocks noGrp="1" noChangeArrowheads="1"/>
          </p:cNvSpPr>
          <p:nvPr>
            <p:ph type="body" idx="1"/>
          </p:nvPr>
        </p:nvSpPr>
        <p:spPr>
          <a:xfrm>
            <a:off x="539552" y="1484784"/>
            <a:ext cx="7858199" cy="3849861"/>
          </a:xfrm>
        </p:spPr>
        <p:txBody>
          <a:bodyPr/>
          <a:lstStyle/>
          <a:p>
            <a:pPr marL="0" indent="0" eaLnBrk="1" hangingPunct="1">
              <a:buNone/>
            </a:pPr>
            <a:r>
              <a:rPr lang="de-DE" sz="2800" b="1" dirty="0" smtClean="0">
                <a:solidFill>
                  <a:schemeClr val="tx1"/>
                </a:solidFill>
              </a:rPr>
              <a:t>ROSANNE </a:t>
            </a:r>
            <a:r>
              <a:rPr lang="de-DE" sz="2800" b="1" dirty="0" err="1" smtClean="0">
                <a:solidFill>
                  <a:schemeClr val="tx1"/>
                </a:solidFill>
              </a:rPr>
              <a:t>website</a:t>
            </a:r>
            <a:endParaRPr lang="de-DE" sz="2800" b="1" dirty="0" smtClean="0">
              <a:solidFill>
                <a:schemeClr val="tx1"/>
              </a:solidFill>
            </a:endParaRPr>
          </a:p>
          <a:p>
            <a:pPr marL="0" indent="0" eaLnBrk="1" hangingPunct="1">
              <a:buNone/>
            </a:pPr>
            <a:r>
              <a:rPr lang="en-GB" sz="2800" u="sng" dirty="0" smtClean="0">
                <a:solidFill>
                  <a:srgbClr val="0066FF"/>
                </a:solidFill>
              </a:rPr>
              <a:t>www.rosanne-project.eu</a:t>
            </a:r>
          </a:p>
          <a:p>
            <a:pPr marL="0" indent="0" eaLnBrk="1" hangingPunct="1">
              <a:buNone/>
            </a:pPr>
            <a:endParaRPr lang="de-DE" sz="2800" b="1" u="sng" dirty="0" smtClean="0">
              <a:solidFill>
                <a:schemeClr val="tx1"/>
              </a:solidFill>
            </a:endParaRPr>
          </a:p>
          <a:p>
            <a:pPr marL="0" indent="0" eaLnBrk="1" hangingPunct="1">
              <a:lnSpc>
                <a:spcPct val="150000"/>
              </a:lnSpc>
              <a:buNone/>
            </a:pPr>
            <a:r>
              <a:rPr lang="de-DE" sz="2800" b="1" dirty="0" smtClean="0">
                <a:solidFill>
                  <a:schemeClr val="tx1"/>
                </a:solidFill>
              </a:rPr>
              <a:t>ROSANNE final </a:t>
            </a:r>
            <a:r>
              <a:rPr lang="de-DE" sz="2800" b="1" dirty="0" err="1" smtClean="0">
                <a:solidFill>
                  <a:schemeClr val="tx1"/>
                </a:solidFill>
              </a:rPr>
              <a:t>event</a:t>
            </a:r>
            <a:endParaRPr lang="de-DE" sz="2800" b="1" dirty="0" smtClean="0">
              <a:solidFill>
                <a:schemeClr val="tx1"/>
              </a:solidFill>
            </a:endParaRPr>
          </a:p>
          <a:p>
            <a:pPr eaLnBrk="1" hangingPunct="1"/>
            <a:r>
              <a:rPr lang="de-DE" sz="2000" b="1" dirty="0" err="1" smtClean="0">
                <a:solidFill>
                  <a:schemeClr val="tx1"/>
                </a:solidFill>
                <a:latin typeface="Calibri" panose="020F0502020204030204" pitchFamily="34" charset="0"/>
              </a:rPr>
              <a:t>Where</a:t>
            </a:r>
            <a:r>
              <a:rPr lang="de-DE" sz="2000" b="1" dirty="0" smtClean="0">
                <a:solidFill>
                  <a:schemeClr val="tx1"/>
                </a:solidFill>
                <a:latin typeface="Calibri" panose="020F0502020204030204" pitchFamily="34" charset="0"/>
              </a:rPr>
              <a:t>: 	</a:t>
            </a:r>
            <a:r>
              <a:rPr lang="de-DE" sz="2000" b="1" dirty="0" err="1" smtClean="0">
                <a:solidFill>
                  <a:schemeClr val="tx1"/>
                </a:solidFill>
                <a:latin typeface="Calibri" panose="020F0502020204030204" pitchFamily="34" charset="0"/>
              </a:rPr>
              <a:t>Belgian</a:t>
            </a:r>
            <a:r>
              <a:rPr lang="de-DE" sz="2000" b="1" dirty="0" smtClean="0">
                <a:solidFill>
                  <a:schemeClr val="tx1"/>
                </a:solidFill>
                <a:latin typeface="Calibri" panose="020F0502020204030204" pitchFamily="34" charset="0"/>
              </a:rPr>
              <a:t> Road Research </a:t>
            </a:r>
            <a:r>
              <a:rPr lang="de-DE" sz="2000" b="1" dirty="0" err="1" smtClean="0">
                <a:solidFill>
                  <a:schemeClr val="tx1"/>
                </a:solidFill>
                <a:latin typeface="Calibri" panose="020F0502020204030204" pitchFamily="34" charset="0"/>
              </a:rPr>
              <a:t>Centre</a:t>
            </a:r>
            <a:r>
              <a:rPr lang="de-DE" sz="2000" b="1" dirty="0" smtClean="0">
                <a:solidFill>
                  <a:schemeClr val="tx1"/>
                </a:solidFill>
                <a:latin typeface="Calibri" panose="020F0502020204030204" pitchFamily="34" charset="0"/>
              </a:rPr>
              <a:t> (BRRC)</a:t>
            </a:r>
          </a:p>
          <a:p>
            <a:pPr marL="0" indent="0" eaLnBrk="1" hangingPunct="1">
              <a:buNone/>
            </a:pPr>
            <a:r>
              <a:rPr lang="de-DE" sz="2000" b="1" dirty="0" smtClean="0">
                <a:solidFill>
                  <a:schemeClr val="tx1"/>
                </a:solidFill>
                <a:latin typeface="Calibri" panose="020F0502020204030204" pitchFamily="34" charset="0"/>
              </a:rPr>
              <a:t>		</a:t>
            </a:r>
            <a:r>
              <a:rPr lang="de-DE" sz="2000" b="1" dirty="0" err="1" smtClean="0">
                <a:solidFill>
                  <a:schemeClr val="tx1"/>
                </a:solidFill>
                <a:latin typeface="Calibri" panose="020F0502020204030204" pitchFamily="34" charset="0"/>
              </a:rPr>
              <a:t>Fokkersdreef</a:t>
            </a:r>
            <a:r>
              <a:rPr lang="de-DE" sz="2000" b="1" dirty="0" smtClean="0">
                <a:solidFill>
                  <a:schemeClr val="tx1"/>
                </a:solidFill>
                <a:latin typeface="Calibri" panose="020F0502020204030204" pitchFamily="34" charset="0"/>
              </a:rPr>
              <a:t> 21, 1933 </a:t>
            </a:r>
            <a:r>
              <a:rPr lang="de-DE" sz="2000" b="1" dirty="0" err="1" smtClean="0">
                <a:solidFill>
                  <a:schemeClr val="tx1"/>
                </a:solidFill>
                <a:latin typeface="Calibri" panose="020F0502020204030204" pitchFamily="34" charset="0"/>
              </a:rPr>
              <a:t>Sterrebeek</a:t>
            </a:r>
            <a:r>
              <a:rPr lang="de-DE" sz="2000" b="1" dirty="0" smtClean="0">
                <a:solidFill>
                  <a:schemeClr val="tx1"/>
                </a:solidFill>
                <a:latin typeface="Calibri" panose="020F0502020204030204" pitchFamily="34" charset="0"/>
              </a:rPr>
              <a:t>/</a:t>
            </a:r>
            <a:r>
              <a:rPr lang="de-DE" sz="2000" b="1" dirty="0" err="1" smtClean="0">
                <a:solidFill>
                  <a:schemeClr val="tx1"/>
                </a:solidFill>
                <a:latin typeface="Calibri" panose="020F0502020204030204" pitchFamily="34" charset="0"/>
              </a:rPr>
              <a:t>Brussels</a:t>
            </a:r>
            <a:r>
              <a:rPr lang="de-DE" sz="2000" b="1" dirty="0" smtClean="0">
                <a:solidFill>
                  <a:schemeClr val="tx1"/>
                </a:solidFill>
                <a:latin typeface="Calibri" panose="020F0502020204030204" pitchFamily="34" charset="0"/>
              </a:rPr>
              <a:t>, </a:t>
            </a:r>
            <a:r>
              <a:rPr lang="de-DE" sz="2000" b="1" dirty="0" err="1" smtClean="0">
                <a:solidFill>
                  <a:schemeClr val="tx1"/>
                </a:solidFill>
                <a:latin typeface="Calibri" panose="020F0502020204030204" pitchFamily="34" charset="0"/>
              </a:rPr>
              <a:t>Belgium</a:t>
            </a:r>
            <a:endParaRPr lang="de-DE" sz="2000" b="1" dirty="0" smtClean="0">
              <a:solidFill>
                <a:schemeClr val="tx1"/>
              </a:solidFill>
              <a:latin typeface="Calibri" panose="020F0502020204030204" pitchFamily="34" charset="0"/>
            </a:endParaRPr>
          </a:p>
          <a:p>
            <a:pPr eaLnBrk="1" hangingPunct="1">
              <a:lnSpc>
                <a:spcPct val="150000"/>
              </a:lnSpc>
            </a:pPr>
            <a:r>
              <a:rPr lang="de-DE" sz="2000" b="1" dirty="0" err="1" smtClean="0">
                <a:solidFill>
                  <a:schemeClr val="tx1"/>
                </a:solidFill>
                <a:latin typeface="Calibri" panose="020F0502020204030204" pitchFamily="34" charset="0"/>
              </a:rPr>
              <a:t>When</a:t>
            </a:r>
            <a:r>
              <a:rPr lang="de-DE" sz="2000" b="1" dirty="0" smtClean="0">
                <a:solidFill>
                  <a:schemeClr val="tx1"/>
                </a:solidFill>
                <a:latin typeface="Calibri" panose="020F0502020204030204" pitchFamily="34" charset="0"/>
              </a:rPr>
              <a:t>: 	11 </a:t>
            </a:r>
            <a:r>
              <a:rPr lang="de-DE" sz="2000" b="1" dirty="0" err="1" smtClean="0">
                <a:solidFill>
                  <a:schemeClr val="tx1"/>
                </a:solidFill>
                <a:latin typeface="Calibri" panose="020F0502020204030204" pitchFamily="34" charset="0"/>
              </a:rPr>
              <a:t>October</a:t>
            </a:r>
            <a:r>
              <a:rPr lang="de-DE" sz="2000" b="1" dirty="0" smtClean="0">
                <a:solidFill>
                  <a:schemeClr val="tx1"/>
                </a:solidFill>
                <a:latin typeface="Calibri" panose="020F0502020204030204" pitchFamily="34" charset="0"/>
              </a:rPr>
              <a:t> 2016, 10:00 – 16:00</a:t>
            </a:r>
          </a:p>
          <a:p>
            <a:pPr eaLnBrk="1" hangingPunct="1">
              <a:lnSpc>
                <a:spcPct val="150000"/>
              </a:lnSpc>
            </a:pPr>
            <a:endParaRPr lang="de-DE" sz="2000" dirty="0"/>
          </a:p>
          <a:p>
            <a:pPr>
              <a:lnSpc>
                <a:spcPct val="150000"/>
              </a:lnSpc>
            </a:pPr>
            <a:endParaRPr lang="de-DE" sz="2000" dirty="0"/>
          </a:p>
          <a:p>
            <a:pPr>
              <a:lnSpc>
                <a:spcPct val="150000"/>
              </a:lnSpc>
            </a:pPr>
            <a:endParaRPr lang="de-DE" sz="2000" dirty="0"/>
          </a:p>
          <a:p>
            <a:pPr>
              <a:lnSpc>
                <a:spcPct val="150000"/>
              </a:lnSpc>
            </a:pPr>
            <a:endParaRPr lang="de-DE" sz="2000" dirty="0"/>
          </a:p>
          <a:p>
            <a:pPr>
              <a:lnSpc>
                <a:spcPct val="150000"/>
              </a:lnSpc>
            </a:pPr>
            <a:endParaRPr lang="de-DE" sz="2000" dirty="0"/>
          </a:p>
          <a:p>
            <a:pPr eaLnBrk="1" hangingPunct="1">
              <a:lnSpc>
                <a:spcPct val="150000"/>
              </a:lnSpc>
            </a:pPr>
            <a:endParaRPr lang="de-DE" sz="2000" dirty="0"/>
          </a:p>
          <a:p>
            <a:pPr eaLnBrk="1" hangingPunct="1"/>
            <a:endParaRPr lang="de-DE" sz="2000" dirty="0" smtClean="0"/>
          </a:p>
          <a:p>
            <a:pPr eaLnBrk="1" hangingPunct="1"/>
            <a:endParaRPr lang="de-DE" sz="2000" dirty="0" smtClean="0"/>
          </a:p>
          <a:p>
            <a:pPr eaLnBrk="1" hangingPunct="1"/>
            <a:endParaRPr lang="de-DE" sz="2000" dirty="0" smtClean="0"/>
          </a:p>
          <a:p>
            <a:pPr eaLnBrk="1" hangingPunct="1"/>
            <a:endParaRPr lang="de-DE" sz="2000" dirty="0" smtClean="0"/>
          </a:p>
        </p:txBody>
      </p:sp>
    </p:spTree>
    <p:extLst>
      <p:ext uri="{BB962C8B-B14F-4D97-AF65-F5344CB8AC3E}">
        <p14:creationId xmlns:p14="http://schemas.microsoft.com/office/powerpoint/2010/main" val="368427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3" end="3"/>
                                            </p:txEl>
                                          </p:spTgt>
                                        </p:tgtEl>
                                        <p:attrNameLst>
                                          <p:attrName>style.visibility</p:attrName>
                                        </p:attrNameLst>
                                      </p:cBhvr>
                                      <p:to>
                                        <p:strVal val="visible"/>
                                      </p:to>
                                    </p:set>
                                    <p:anim calcmode="lin" valueType="num">
                                      <p:cBhvr additive="base">
                                        <p:cTn id="7" dur="5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8">
                                            <p:txEl>
                                              <p:pRg st="4" end="4"/>
                                            </p:txEl>
                                          </p:spTgt>
                                        </p:tgtEl>
                                        <p:attrNameLst>
                                          <p:attrName>style.visibility</p:attrName>
                                        </p:attrNameLst>
                                      </p:cBhvr>
                                      <p:to>
                                        <p:strVal val="visible"/>
                                      </p:to>
                                    </p:set>
                                    <p:anim calcmode="lin" valueType="num">
                                      <p:cBhvr additive="base">
                                        <p:cTn id="11"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6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68">
                                            <p:txEl>
                                              <p:pRg st="5" end="5"/>
                                            </p:txEl>
                                          </p:spTgt>
                                        </p:tgtEl>
                                        <p:attrNameLst>
                                          <p:attrName>style.visibility</p:attrName>
                                        </p:attrNameLst>
                                      </p:cBhvr>
                                      <p:to>
                                        <p:strVal val="visible"/>
                                      </p:to>
                                    </p:set>
                                    <p:anim calcmode="lin" valueType="num">
                                      <p:cBhvr additive="base">
                                        <p:cTn id="15" dur="5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268">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268">
                                            <p:txEl>
                                              <p:pRg st="6" end="6"/>
                                            </p:txEl>
                                          </p:spTgt>
                                        </p:tgtEl>
                                        <p:attrNameLst>
                                          <p:attrName>style.visibility</p:attrName>
                                        </p:attrNameLst>
                                      </p:cBhvr>
                                      <p:to>
                                        <p:strVal val="visible"/>
                                      </p:to>
                                    </p:set>
                                    <p:anim calcmode="lin" valueType="num">
                                      <p:cBhvr additive="base">
                                        <p:cTn id="19" dur="500" fill="hold"/>
                                        <p:tgtEl>
                                          <p:spTgt spid="1126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421196" y="332656"/>
            <a:ext cx="8229600" cy="1143000"/>
          </a:xfrm>
        </p:spPr>
        <p:txBody>
          <a:bodyPr/>
          <a:lstStyle/>
          <a:p>
            <a:pPr eaLnBrk="1" hangingPunct="1"/>
            <a:r>
              <a:rPr lang="de-DE" b="1" dirty="0" smtClean="0">
                <a:solidFill>
                  <a:srgbClr val="99CC00"/>
                </a:solidFill>
              </a:rPr>
              <a:t>ROSANNE </a:t>
            </a:r>
            <a:r>
              <a:rPr lang="de-DE" b="1" dirty="0" err="1" smtClean="0">
                <a:solidFill>
                  <a:srgbClr val="99CC00"/>
                </a:solidFill>
              </a:rPr>
              <a:t>contact</a:t>
            </a:r>
            <a:endParaRPr lang="de-DE" b="1" dirty="0" smtClean="0">
              <a:solidFill>
                <a:srgbClr val="99CC00"/>
              </a:solidFill>
            </a:endParaRPr>
          </a:p>
        </p:txBody>
      </p:sp>
      <p:sp>
        <p:nvSpPr>
          <p:cNvPr id="12292" name="Rectangle 3"/>
          <p:cNvSpPr>
            <a:spLocks noGrp="1" noChangeArrowheads="1"/>
          </p:cNvSpPr>
          <p:nvPr>
            <p:ph type="body" idx="1"/>
          </p:nvPr>
        </p:nvSpPr>
        <p:spPr>
          <a:xfrm>
            <a:off x="539552" y="1412776"/>
            <a:ext cx="8077200" cy="4176464"/>
          </a:xfrm>
        </p:spPr>
        <p:txBody>
          <a:bodyPr/>
          <a:lstStyle/>
          <a:p>
            <a:pPr eaLnBrk="1" hangingPunct="1"/>
            <a:endParaRPr lang="de-DE" sz="2000" dirty="0" smtClean="0">
              <a:latin typeface="Calibri" panose="020F0502020204030204" pitchFamily="34" charset="0"/>
            </a:endParaRPr>
          </a:p>
          <a:p>
            <a:pPr marL="0" indent="0" algn="ctr" eaLnBrk="1" hangingPunct="1">
              <a:buNone/>
            </a:pPr>
            <a:r>
              <a:rPr lang="de-DE" sz="2000" b="1" dirty="0" err="1" smtClean="0">
                <a:latin typeface="Calibri" panose="020F0502020204030204" pitchFamily="34" charset="0"/>
              </a:rPr>
              <a:t>Presenter</a:t>
            </a:r>
            <a:r>
              <a:rPr lang="de-DE" sz="2000" b="1" dirty="0" smtClean="0">
                <a:latin typeface="Calibri" panose="020F0502020204030204" pitchFamily="34" charset="0"/>
              </a:rPr>
              <a:t>: </a:t>
            </a:r>
          </a:p>
          <a:p>
            <a:pPr marL="0" indent="0" algn="ctr" eaLnBrk="1" hangingPunct="1">
              <a:buNone/>
            </a:pPr>
            <a:r>
              <a:rPr lang="de-DE" sz="2000" b="1" dirty="0" smtClean="0">
                <a:latin typeface="Calibri" panose="020F0502020204030204" pitchFamily="34" charset="0"/>
              </a:rPr>
              <a:t>Ulf Sandberg, VTI, </a:t>
            </a:r>
            <a:r>
              <a:rPr lang="de-DE" sz="2000" b="1" dirty="0" err="1" smtClean="0">
                <a:latin typeface="Calibri" panose="020F0502020204030204" pitchFamily="34" charset="0"/>
              </a:rPr>
              <a:t>Sweden</a:t>
            </a:r>
            <a:endParaRPr lang="de-DE" sz="2000" b="1" dirty="0" smtClean="0">
              <a:latin typeface="Calibri" panose="020F0502020204030204" pitchFamily="34" charset="0"/>
            </a:endParaRPr>
          </a:p>
          <a:p>
            <a:pPr marL="0" indent="0" algn="ctr" eaLnBrk="1" hangingPunct="1">
              <a:buNone/>
            </a:pPr>
            <a:r>
              <a:rPr lang="de-DE" sz="2000" b="1" dirty="0" smtClean="0">
                <a:latin typeface="Calibri" panose="020F0502020204030204" pitchFamily="34" charset="0"/>
                <a:hlinkClick r:id="rId2"/>
              </a:rPr>
              <a:t>ulf.sandberg@vti.se</a:t>
            </a:r>
            <a:r>
              <a:rPr lang="de-DE" sz="2000" b="1" dirty="0" smtClean="0">
                <a:latin typeface="Calibri" panose="020F0502020204030204" pitchFamily="34" charset="0"/>
              </a:rPr>
              <a:t> </a:t>
            </a:r>
          </a:p>
          <a:p>
            <a:pPr marL="0" indent="0" algn="ctr" eaLnBrk="1" hangingPunct="1">
              <a:buNone/>
            </a:pPr>
            <a:endParaRPr lang="de-DE" sz="2000" dirty="0" smtClean="0">
              <a:latin typeface="Calibri" panose="020F0502020204030204" pitchFamily="34" charset="0"/>
            </a:endParaRPr>
          </a:p>
          <a:p>
            <a:pPr marL="0" indent="0" algn="ctr" eaLnBrk="1" hangingPunct="1">
              <a:buNone/>
            </a:pPr>
            <a:r>
              <a:rPr lang="de-DE" sz="2000" b="1" dirty="0" err="1" smtClean="0">
                <a:latin typeface="Calibri" panose="020F0502020204030204" pitchFamily="34" charset="0"/>
              </a:rPr>
              <a:t>Coordinator</a:t>
            </a:r>
            <a:r>
              <a:rPr lang="de-DE" sz="2000" b="1" dirty="0" smtClean="0">
                <a:latin typeface="Calibri" panose="020F0502020204030204" pitchFamily="34" charset="0"/>
              </a:rPr>
              <a:t>: </a:t>
            </a:r>
          </a:p>
          <a:p>
            <a:pPr marL="0" indent="0" algn="ctr" eaLnBrk="1" hangingPunct="1">
              <a:buNone/>
            </a:pPr>
            <a:r>
              <a:rPr lang="de-DE" sz="2000" dirty="0" smtClean="0">
                <a:latin typeface="Calibri" panose="020F0502020204030204" pitchFamily="34" charset="0"/>
              </a:rPr>
              <a:t>Manfred Haider</a:t>
            </a:r>
          </a:p>
          <a:p>
            <a:pPr marL="0" indent="0" algn="ctr" eaLnBrk="1" hangingPunct="1">
              <a:buNone/>
            </a:pPr>
            <a:r>
              <a:rPr lang="de-DE" sz="2000" dirty="0" smtClean="0">
                <a:latin typeface="Calibri" panose="020F0502020204030204" pitchFamily="34" charset="0"/>
              </a:rPr>
              <a:t>AIT </a:t>
            </a:r>
            <a:r>
              <a:rPr lang="de-DE" sz="2000" dirty="0">
                <a:latin typeface="Calibri" panose="020F0502020204030204" pitchFamily="34" charset="0"/>
              </a:rPr>
              <a:t>Austrian Institute of Technology </a:t>
            </a:r>
            <a:r>
              <a:rPr lang="de-DE" sz="2000" dirty="0" smtClean="0">
                <a:latin typeface="Calibri" panose="020F0502020204030204" pitchFamily="34" charset="0"/>
              </a:rPr>
              <a:t>GmbH, Vienna, Austria </a:t>
            </a:r>
          </a:p>
          <a:p>
            <a:pPr marL="0" indent="0" algn="ctr" eaLnBrk="1" hangingPunct="1">
              <a:buNone/>
            </a:pPr>
            <a:r>
              <a:rPr lang="de-DE" sz="2000" dirty="0" smtClean="0">
                <a:latin typeface="Calibri" panose="020F0502020204030204" pitchFamily="34" charset="0"/>
              </a:rPr>
              <a:t> </a:t>
            </a:r>
            <a:r>
              <a:rPr lang="de-DE" sz="2000" dirty="0" smtClean="0">
                <a:latin typeface="Calibri" panose="020F0502020204030204" pitchFamily="34" charset="0"/>
                <a:hlinkClick r:id="rId3"/>
              </a:rPr>
              <a:t>manfred.haider@ait.ac.at</a:t>
            </a:r>
            <a:endParaRPr lang="de-DE" sz="2000" dirty="0">
              <a:latin typeface="Calibri" panose="020F0502020204030204" pitchFamily="34" charset="0"/>
            </a:endParaRPr>
          </a:p>
          <a:p>
            <a:pPr eaLnBrk="1" hangingPunct="1"/>
            <a:endParaRPr lang="de-DE" sz="2000" dirty="0" smtClean="0">
              <a:latin typeface="Calibri" panose="020F0502020204030204" pitchFamily="34" charset="0"/>
            </a:endParaRPr>
          </a:p>
        </p:txBody>
      </p:sp>
      <p:sp>
        <p:nvSpPr>
          <p:cNvPr id="12293" name="Rectangle 4"/>
          <p:cNvSpPr>
            <a:spLocks noChangeArrowheads="1"/>
          </p:cNvSpPr>
          <p:nvPr/>
        </p:nvSpPr>
        <p:spPr bwMode="auto">
          <a:xfrm>
            <a:off x="-68263" y="1336675"/>
            <a:ext cx="184151"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solidFill>
                  <a:srgbClr val="790B1A"/>
                </a:solidFill>
                <a:latin typeface="Arial" charset="0"/>
              </a:rPr>
              <a:t/>
            </a:r>
            <a:br>
              <a:rPr lang="de-DE">
                <a:solidFill>
                  <a:srgbClr val="790B1A"/>
                </a:solidFill>
                <a:latin typeface="Arial" charset="0"/>
              </a:rPr>
            </a:br>
            <a:endParaRPr lang="de-DE">
              <a:solidFill>
                <a:srgbClr val="790B1A"/>
              </a:solidFill>
              <a:latin typeface="Arial" charset="0"/>
            </a:endParaRPr>
          </a:p>
        </p:txBody>
      </p:sp>
    </p:spTree>
    <p:extLst>
      <p:ext uri="{BB962C8B-B14F-4D97-AF65-F5344CB8AC3E}">
        <p14:creationId xmlns:p14="http://schemas.microsoft.com/office/powerpoint/2010/main" val="258891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2">
                                            <p:txEl>
                                              <p:pRg st="5" end="5"/>
                                            </p:txEl>
                                          </p:spTgt>
                                        </p:tgtEl>
                                        <p:attrNameLst>
                                          <p:attrName>style.visibility</p:attrName>
                                        </p:attrNameLst>
                                      </p:cBhvr>
                                      <p:to>
                                        <p:strVal val="visible"/>
                                      </p:to>
                                    </p:set>
                                    <p:anim calcmode="lin" valueType="num">
                                      <p:cBhvr additive="base">
                                        <p:cTn id="7" dur="500" fill="hold"/>
                                        <p:tgtEl>
                                          <p:spTgt spid="1229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2">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292">
                                            <p:txEl>
                                              <p:pRg st="6" end="6"/>
                                            </p:txEl>
                                          </p:spTgt>
                                        </p:tgtEl>
                                        <p:attrNameLst>
                                          <p:attrName>style.visibility</p:attrName>
                                        </p:attrNameLst>
                                      </p:cBhvr>
                                      <p:to>
                                        <p:strVal val="visible"/>
                                      </p:to>
                                    </p:set>
                                    <p:anim calcmode="lin" valueType="num">
                                      <p:cBhvr additive="base">
                                        <p:cTn id="11" dur="500" fill="hold"/>
                                        <p:tgtEl>
                                          <p:spTgt spid="12292">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292">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292">
                                            <p:txEl>
                                              <p:pRg st="7" end="7"/>
                                            </p:txEl>
                                          </p:spTgt>
                                        </p:tgtEl>
                                        <p:attrNameLst>
                                          <p:attrName>style.visibility</p:attrName>
                                        </p:attrNameLst>
                                      </p:cBhvr>
                                      <p:to>
                                        <p:strVal val="visible"/>
                                      </p:to>
                                    </p:set>
                                    <p:anim calcmode="lin" valueType="num">
                                      <p:cBhvr additive="base">
                                        <p:cTn id="15" dur="500" fill="hold"/>
                                        <p:tgtEl>
                                          <p:spTgt spid="12292">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292">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292">
                                            <p:txEl>
                                              <p:pRg st="8" end="8"/>
                                            </p:txEl>
                                          </p:spTgt>
                                        </p:tgtEl>
                                        <p:attrNameLst>
                                          <p:attrName>style.visibility</p:attrName>
                                        </p:attrNameLst>
                                      </p:cBhvr>
                                      <p:to>
                                        <p:strVal val="visible"/>
                                      </p:to>
                                    </p:set>
                                    <p:anim calcmode="lin" valueType="num">
                                      <p:cBhvr additive="base">
                                        <p:cTn id="19" dur="500" fill="hold"/>
                                        <p:tgtEl>
                                          <p:spTgt spid="1229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0225" y="719336"/>
            <a:ext cx="8077200" cy="405408"/>
          </a:xfrm>
        </p:spPr>
        <p:txBody>
          <a:bodyPr/>
          <a:lstStyle/>
          <a:p>
            <a:pPr eaLnBrk="1" hangingPunct="1"/>
            <a:r>
              <a:rPr lang="de-DE" altLang="de-DE" b="1" smtClean="0">
                <a:solidFill>
                  <a:srgbClr val="99CC00"/>
                </a:solidFill>
              </a:rPr>
              <a:t>Objectives</a:t>
            </a:r>
            <a:endParaRPr lang="de-DE" altLang="de-DE" b="1">
              <a:solidFill>
                <a:srgbClr val="99CC00"/>
              </a:solidFill>
            </a:endParaRPr>
          </a:p>
        </p:txBody>
      </p:sp>
      <p:sp>
        <p:nvSpPr>
          <p:cNvPr id="7171" name="Rectangle 3"/>
          <p:cNvSpPr>
            <a:spLocks noGrp="1" noChangeArrowheads="1"/>
          </p:cNvSpPr>
          <p:nvPr>
            <p:ph type="body" idx="1"/>
          </p:nvPr>
        </p:nvSpPr>
        <p:spPr>
          <a:xfrm>
            <a:off x="323528" y="1412776"/>
            <a:ext cx="5400675" cy="4281339"/>
          </a:xfrm>
        </p:spPr>
        <p:txBody>
          <a:bodyPr/>
          <a:lstStyle/>
          <a:p>
            <a:pPr eaLnBrk="1" hangingPunct="1"/>
            <a:r>
              <a:rPr lang="en-US" altLang="de-DE" sz="2000" dirty="0" smtClean="0">
                <a:solidFill>
                  <a:schemeClr val="tx1"/>
                </a:solidFill>
                <a:latin typeface="Calibri" panose="020F0502020204030204" pitchFamily="34" charset="0"/>
              </a:rPr>
              <a:t>Advanced </a:t>
            </a:r>
            <a:r>
              <a:rPr lang="en-US" altLang="de-DE" sz="2000" b="1" dirty="0" smtClean="0">
                <a:solidFill>
                  <a:schemeClr val="tx1"/>
                </a:solidFill>
                <a:latin typeface="Calibri" panose="020F0502020204030204" pitchFamily="34" charset="0"/>
              </a:rPr>
              <a:t>harmonization/standardization</a:t>
            </a:r>
            <a:r>
              <a:rPr lang="en-US" altLang="de-DE" sz="2000" dirty="0" smtClean="0">
                <a:solidFill>
                  <a:schemeClr val="tx1"/>
                </a:solidFill>
                <a:latin typeface="Calibri" panose="020F0502020204030204" pitchFamily="34" charset="0"/>
              </a:rPr>
              <a:t> of</a:t>
            </a:r>
          </a:p>
          <a:p>
            <a:pPr marL="0" indent="0" eaLnBrk="1" hangingPunct="1">
              <a:buNone/>
            </a:pPr>
            <a:r>
              <a:rPr lang="en-US" altLang="de-DE" sz="2000" dirty="0">
                <a:solidFill>
                  <a:schemeClr val="tx1"/>
                </a:solidFill>
                <a:latin typeface="Calibri" panose="020F0502020204030204" pitchFamily="34" charset="0"/>
              </a:rPr>
              <a:t> </a:t>
            </a:r>
            <a:r>
              <a:rPr lang="en-US" altLang="de-DE" sz="2000" dirty="0" smtClean="0">
                <a:solidFill>
                  <a:schemeClr val="tx1"/>
                </a:solidFill>
                <a:latin typeface="Calibri" panose="020F0502020204030204" pitchFamily="34" charset="0"/>
              </a:rPr>
              <a:t>    measurement methods for </a:t>
            </a:r>
          </a:p>
          <a:p>
            <a:pPr lvl="1" eaLnBrk="1" hangingPunct="1"/>
            <a:r>
              <a:rPr lang="en-US" altLang="de-DE" sz="1800" b="1" dirty="0" smtClean="0">
                <a:solidFill>
                  <a:schemeClr val="tx1"/>
                </a:solidFill>
                <a:latin typeface="Calibri" panose="020F0502020204030204" pitchFamily="34" charset="0"/>
              </a:rPr>
              <a:t>skid resistance</a:t>
            </a:r>
          </a:p>
          <a:p>
            <a:pPr lvl="1" eaLnBrk="1" hangingPunct="1"/>
            <a:r>
              <a:rPr lang="en-US" altLang="de-DE" sz="1800" b="1" dirty="0" smtClean="0">
                <a:solidFill>
                  <a:schemeClr val="tx1"/>
                </a:solidFill>
                <a:latin typeface="Calibri" panose="020F0502020204030204" pitchFamily="34" charset="0"/>
              </a:rPr>
              <a:t>noise emission </a:t>
            </a:r>
          </a:p>
          <a:p>
            <a:pPr lvl="1" eaLnBrk="1" hangingPunct="1"/>
            <a:r>
              <a:rPr lang="en-US" altLang="de-DE" sz="1800" b="1" dirty="0" smtClean="0">
                <a:solidFill>
                  <a:schemeClr val="tx1"/>
                </a:solidFill>
                <a:latin typeface="Calibri" panose="020F0502020204030204" pitchFamily="34" charset="0"/>
              </a:rPr>
              <a:t>rolling resistance </a:t>
            </a:r>
          </a:p>
          <a:p>
            <a:pPr marL="457200" lvl="1" indent="0" eaLnBrk="1" hangingPunct="1">
              <a:buNone/>
            </a:pPr>
            <a:r>
              <a:rPr lang="en-US" altLang="de-DE" sz="1800" b="1" dirty="0" smtClean="0">
                <a:solidFill>
                  <a:schemeClr val="tx1"/>
                </a:solidFill>
                <a:latin typeface="Calibri" panose="020F0502020204030204" pitchFamily="34" charset="0"/>
              </a:rPr>
              <a:t>	of road pavements</a:t>
            </a:r>
          </a:p>
          <a:p>
            <a:pPr marL="457200" lvl="1" indent="0" eaLnBrk="1" hangingPunct="1">
              <a:buNone/>
            </a:pPr>
            <a:endParaRPr lang="en-US" altLang="de-DE" sz="1800" dirty="0">
              <a:solidFill>
                <a:schemeClr val="tx1"/>
              </a:solidFill>
              <a:latin typeface="Calibri" panose="020F0502020204030204" pitchFamily="34" charset="0"/>
            </a:endParaRPr>
          </a:p>
          <a:p>
            <a:pPr eaLnBrk="1" hangingPunct="1"/>
            <a:r>
              <a:rPr lang="en-US" altLang="de-DE" sz="2000" b="1" dirty="0" err="1" smtClean="0">
                <a:solidFill>
                  <a:schemeClr val="tx1"/>
                </a:solidFill>
                <a:latin typeface="Calibri" panose="020F0502020204030204" pitchFamily="34" charset="0"/>
              </a:rPr>
              <a:t>Prenormative</a:t>
            </a:r>
            <a:r>
              <a:rPr lang="en-US" altLang="de-DE" sz="2000" b="1" dirty="0" smtClean="0">
                <a:solidFill>
                  <a:schemeClr val="tx1"/>
                </a:solidFill>
                <a:latin typeface="Calibri" panose="020F0502020204030204" pitchFamily="34" charset="0"/>
              </a:rPr>
              <a:t> research </a:t>
            </a:r>
            <a:r>
              <a:rPr lang="en-US" altLang="de-DE" sz="2000" dirty="0" smtClean="0">
                <a:solidFill>
                  <a:schemeClr val="tx1"/>
                </a:solidFill>
                <a:latin typeface="Calibri" panose="020F0502020204030204" pitchFamily="34" charset="0"/>
              </a:rPr>
              <a:t>creating  the technical basis for draft standards</a:t>
            </a:r>
          </a:p>
          <a:p>
            <a:pPr eaLnBrk="1" hangingPunct="1"/>
            <a:r>
              <a:rPr lang="en-US" altLang="de-DE" sz="2000" dirty="0" smtClean="0">
                <a:solidFill>
                  <a:schemeClr val="tx1"/>
                </a:solidFill>
                <a:latin typeface="Calibri" panose="020F0502020204030204" pitchFamily="34" charset="0"/>
              </a:rPr>
              <a:t>Close cooperation with CEN/TC 227/ WG 5 on </a:t>
            </a:r>
            <a:r>
              <a:rPr lang="en-US" altLang="de-DE" sz="2000" b="1" dirty="0" smtClean="0">
                <a:solidFill>
                  <a:schemeClr val="tx1"/>
                </a:solidFill>
                <a:latin typeface="Calibri" panose="020F0502020204030204" pitchFamily="34" charset="0"/>
              </a:rPr>
              <a:t>road surface characteristics</a:t>
            </a:r>
          </a:p>
          <a:p>
            <a:pPr eaLnBrk="1" hangingPunct="1"/>
            <a:r>
              <a:rPr lang="en-US" altLang="de-DE" sz="2000" dirty="0">
                <a:solidFill>
                  <a:schemeClr val="tx1"/>
                </a:solidFill>
                <a:latin typeface="Calibri" panose="020F0502020204030204" pitchFamily="34" charset="0"/>
              </a:rPr>
              <a:t>a</a:t>
            </a:r>
            <a:r>
              <a:rPr lang="en-US" altLang="de-DE" sz="2000" dirty="0" smtClean="0">
                <a:solidFill>
                  <a:schemeClr val="tx1"/>
                </a:solidFill>
                <a:latin typeface="Calibri" panose="020F0502020204030204" pitchFamily="34" charset="0"/>
              </a:rPr>
              <a:t>nd ISO/TC 43/SC 1/WG 27, 33, 39</a:t>
            </a:r>
          </a:p>
          <a:p>
            <a:pPr marL="457200" lvl="1" indent="0" eaLnBrk="1" hangingPunct="1">
              <a:buNone/>
            </a:pPr>
            <a:endParaRPr lang="en-US" altLang="de-DE" sz="1800" dirty="0" smtClean="0">
              <a:latin typeface="Calibri" panose="020F0502020204030204" pitchFamily="34" charset="0"/>
            </a:endParaRPr>
          </a:p>
          <a:p>
            <a:pPr marL="457200" lvl="1" indent="0" eaLnBrk="1" hangingPunct="1">
              <a:buNone/>
            </a:pPr>
            <a:endParaRPr lang="en-US" altLang="de-DE" sz="1800" dirty="0">
              <a:latin typeface="Calibri" panose="020F0502020204030204" pitchFamily="34" charset="0"/>
            </a:endParaRPr>
          </a:p>
          <a:p>
            <a:pPr marL="457200" lvl="1" indent="0" eaLnBrk="1" hangingPunct="1">
              <a:buNone/>
            </a:pPr>
            <a:endParaRPr lang="en-US" altLang="de-DE" sz="1800" dirty="0" smtClean="0">
              <a:latin typeface="Calibri" panose="020F0502020204030204" pitchFamily="34" charset="0"/>
            </a:endParaRPr>
          </a:p>
        </p:txBody>
      </p:sp>
      <p:pic>
        <p:nvPicPr>
          <p:cNvPr id="7172" name="Picture 4" descr="E010762_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849" y="1412776"/>
            <a:ext cx="2701631"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15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7" end="7"/>
                                            </p:txEl>
                                          </p:spTgt>
                                        </p:tgtEl>
                                        <p:attrNameLst>
                                          <p:attrName>style.visibility</p:attrName>
                                        </p:attrNameLst>
                                      </p:cBhvr>
                                      <p:to>
                                        <p:strVal val="visible"/>
                                      </p:to>
                                    </p:set>
                                    <p:anim calcmode="lin" valueType="num">
                                      <p:cBhvr additive="base">
                                        <p:cTn id="7" dur="500" fill="hold"/>
                                        <p:tgtEl>
                                          <p:spTgt spid="7171">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xEl>
                                              <p:pRg st="8" end="8"/>
                                            </p:txEl>
                                          </p:spTgt>
                                        </p:tgtEl>
                                        <p:attrNameLst>
                                          <p:attrName>style.visibility</p:attrName>
                                        </p:attrNameLst>
                                      </p:cBhvr>
                                      <p:to>
                                        <p:strVal val="visible"/>
                                      </p:to>
                                    </p:set>
                                    <p:anim calcmode="lin" valueType="num">
                                      <p:cBhvr additive="base">
                                        <p:cTn id="13" dur="500" fill="hold"/>
                                        <p:tgtEl>
                                          <p:spTgt spid="7171">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8" end="8"/>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171">
                                            <p:txEl>
                                              <p:pRg st="9" end="9"/>
                                            </p:txEl>
                                          </p:spTgt>
                                        </p:tgtEl>
                                        <p:attrNameLst>
                                          <p:attrName>style.visibility</p:attrName>
                                        </p:attrNameLst>
                                      </p:cBhvr>
                                      <p:to>
                                        <p:strVal val="visible"/>
                                      </p:to>
                                    </p:set>
                                    <p:anim calcmode="lin" valueType="num">
                                      <p:cBhvr additive="base">
                                        <p:cTn id="17" dur="500" fill="hold"/>
                                        <p:tgtEl>
                                          <p:spTgt spid="7171">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17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421196" y="332656"/>
            <a:ext cx="8229600" cy="1143000"/>
          </a:xfrm>
        </p:spPr>
        <p:txBody>
          <a:bodyPr/>
          <a:lstStyle/>
          <a:p>
            <a:pPr eaLnBrk="1" hangingPunct="1"/>
            <a:r>
              <a:rPr lang="de-DE" b="1" dirty="0" err="1" smtClean="0">
                <a:solidFill>
                  <a:srgbClr val="99CC00"/>
                </a:solidFill>
              </a:rPr>
              <a:t>Acknowledgement</a:t>
            </a:r>
            <a:endParaRPr lang="de-DE" b="1" dirty="0" smtClean="0">
              <a:solidFill>
                <a:srgbClr val="99CC00"/>
              </a:solidFill>
            </a:endParaRPr>
          </a:p>
        </p:txBody>
      </p:sp>
      <p:sp>
        <p:nvSpPr>
          <p:cNvPr id="12292" name="Rectangle 3"/>
          <p:cNvSpPr>
            <a:spLocks noGrp="1" noChangeArrowheads="1"/>
          </p:cNvSpPr>
          <p:nvPr>
            <p:ph type="body" idx="1"/>
          </p:nvPr>
        </p:nvSpPr>
        <p:spPr>
          <a:xfrm>
            <a:off x="251520" y="1412776"/>
            <a:ext cx="8712968" cy="4176464"/>
          </a:xfrm>
        </p:spPr>
        <p:txBody>
          <a:bodyPr/>
          <a:lstStyle/>
          <a:p>
            <a:pPr eaLnBrk="1" hangingPunct="1"/>
            <a:endParaRPr lang="de-DE" sz="2000" dirty="0" smtClean="0">
              <a:latin typeface="Calibri" panose="020F0502020204030204" pitchFamily="34" charset="0"/>
            </a:endParaRPr>
          </a:p>
          <a:p>
            <a:pPr marL="0" indent="0" algn="ctr" eaLnBrk="1" hangingPunct="1">
              <a:buNone/>
            </a:pPr>
            <a:r>
              <a:rPr lang="de-DE" sz="2400" b="1" dirty="0" err="1" smtClean="0">
                <a:latin typeface="Calibri" panose="020F0502020204030204" pitchFamily="34" charset="0"/>
              </a:rPr>
              <a:t>It</a:t>
            </a:r>
            <a:r>
              <a:rPr lang="de-DE" sz="2400" b="1" dirty="0" smtClean="0">
                <a:latin typeface="Calibri" panose="020F0502020204030204" pitchFamily="34" charset="0"/>
              </a:rPr>
              <a:t> </a:t>
            </a:r>
            <a:r>
              <a:rPr lang="de-DE" sz="2400" b="1" dirty="0" err="1" smtClean="0">
                <a:latin typeface="Calibri" panose="020F0502020204030204" pitchFamily="34" charset="0"/>
              </a:rPr>
              <a:t>is</a:t>
            </a:r>
            <a:r>
              <a:rPr lang="de-DE" sz="2400" b="1" dirty="0" smtClean="0">
                <a:latin typeface="Calibri" panose="020F0502020204030204" pitchFamily="34" charset="0"/>
              </a:rPr>
              <a:t> </a:t>
            </a:r>
            <a:r>
              <a:rPr lang="de-DE" sz="2400" b="1" dirty="0" err="1" smtClean="0">
                <a:latin typeface="Calibri" panose="020F0502020204030204" pitchFamily="34" charset="0"/>
              </a:rPr>
              <a:t>gratefully</a:t>
            </a:r>
            <a:r>
              <a:rPr lang="de-DE" sz="2400" b="1" dirty="0" smtClean="0">
                <a:latin typeface="Calibri" panose="020F0502020204030204" pitchFamily="34" charset="0"/>
              </a:rPr>
              <a:t> </a:t>
            </a:r>
            <a:r>
              <a:rPr lang="de-DE" sz="2400" b="1" dirty="0" err="1" smtClean="0">
                <a:latin typeface="Calibri" panose="020F0502020204030204" pitchFamily="34" charset="0"/>
              </a:rPr>
              <a:t>acknowledged</a:t>
            </a:r>
            <a:r>
              <a:rPr lang="de-DE" sz="2400" b="1" dirty="0" smtClean="0">
                <a:latin typeface="Calibri" panose="020F0502020204030204" pitchFamily="34" charset="0"/>
              </a:rPr>
              <a:t> </a:t>
            </a:r>
            <a:r>
              <a:rPr lang="de-DE" sz="2400" b="1" dirty="0" err="1" smtClean="0">
                <a:latin typeface="Calibri" panose="020F0502020204030204" pitchFamily="34" charset="0"/>
              </a:rPr>
              <a:t>that</a:t>
            </a:r>
            <a:endParaRPr lang="de-DE" sz="2400" b="1" dirty="0">
              <a:latin typeface="Calibri" panose="020F0502020204030204" pitchFamily="34" charset="0"/>
            </a:endParaRPr>
          </a:p>
          <a:p>
            <a:pPr marL="0" indent="0" algn="ctr" eaLnBrk="1" hangingPunct="1">
              <a:buNone/>
            </a:pPr>
            <a:r>
              <a:rPr lang="de-DE" sz="2400" b="1" dirty="0" err="1" smtClean="0">
                <a:latin typeface="Calibri" panose="020F0502020204030204" pitchFamily="34" charset="0"/>
              </a:rPr>
              <a:t>much</a:t>
            </a:r>
            <a:r>
              <a:rPr lang="de-DE" sz="2400" b="1" dirty="0" smtClean="0">
                <a:latin typeface="Calibri" panose="020F0502020204030204" pitchFamily="34" charset="0"/>
              </a:rPr>
              <a:t> of </a:t>
            </a:r>
            <a:r>
              <a:rPr lang="de-DE" sz="2400" b="1" dirty="0" err="1" smtClean="0">
                <a:latin typeface="Calibri" panose="020F0502020204030204" pitchFamily="34" charset="0"/>
              </a:rPr>
              <a:t>this</a:t>
            </a:r>
            <a:r>
              <a:rPr lang="de-DE" sz="2400" b="1" dirty="0" smtClean="0">
                <a:latin typeface="Calibri" panose="020F0502020204030204" pitchFamily="34" charset="0"/>
              </a:rPr>
              <a:t> </a:t>
            </a:r>
            <a:r>
              <a:rPr lang="de-DE" sz="2400" b="1" dirty="0" err="1" smtClean="0">
                <a:latin typeface="Calibri" panose="020F0502020204030204" pitchFamily="34" charset="0"/>
              </a:rPr>
              <a:t>presentation</a:t>
            </a:r>
            <a:r>
              <a:rPr lang="de-DE" sz="2400" b="1" dirty="0" smtClean="0">
                <a:latin typeface="Calibri" panose="020F0502020204030204" pitchFamily="34" charset="0"/>
              </a:rPr>
              <a:t> </a:t>
            </a:r>
            <a:r>
              <a:rPr lang="de-DE" sz="2400" b="1" dirty="0" err="1" smtClean="0">
                <a:latin typeface="Calibri" panose="020F0502020204030204" pitchFamily="34" charset="0"/>
              </a:rPr>
              <a:t>is</a:t>
            </a:r>
            <a:r>
              <a:rPr lang="de-DE" sz="2400" b="1" dirty="0" smtClean="0">
                <a:latin typeface="Calibri" panose="020F0502020204030204" pitchFamily="34" charset="0"/>
              </a:rPr>
              <a:t> </a:t>
            </a:r>
            <a:r>
              <a:rPr lang="de-DE" sz="2400" b="1" dirty="0" err="1" smtClean="0">
                <a:latin typeface="Calibri" panose="020F0502020204030204" pitchFamily="34" charset="0"/>
              </a:rPr>
              <a:t>based</a:t>
            </a:r>
            <a:r>
              <a:rPr lang="de-DE" sz="2400" b="1" dirty="0" smtClean="0">
                <a:latin typeface="Calibri" panose="020F0502020204030204" pitchFamily="34" charset="0"/>
              </a:rPr>
              <a:t> on a </a:t>
            </a:r>
            <a:r>
              <a:rPr lang="de-DE" sz="2400" b="1" dirty="0" err="1" smtClean="0">
                <a:latin typeface="Calibri" panose="020F0502020204030204" pitchFamily="34" charset="0"/>
              </a:rPr>
              <a:t>presentation</a:t>
            </a:r>
            <a:r>
              <a:rPr lang="de-DE" sz="2400" b="1" dirty="0" smtClean="0">
                <a:latin typeface="Calibri" panose="020F0502020204030204" pitchFamily="34" charset="0"/>
              </a:rPr>
              <a:t> at TRA 2016,</a:t>
            </a:r>
          </a:p>
          <a:p>
            <a:pPr marL="0" indent="0" algn="ctr" eaLnBrk="1" hangingPunct="1">
              <a:buNone/>
            </a:pPr>
            <a:r>
              <a:rPr lang="de-DE" sz="2400" b="1" dirty="0" err="1" smtClean="0">
                <a:latin typeface="Calibri" panose="020F0502020204030204" pitchFamily="34" charset="0"/>
              </a:rPr>
              <a:t>made</a:t>
            </a:r>
            <a:r>
              <a:rPr lang="de-DE" sz="2400" b="1" dirty="0" smtClean="0">
                <a:latin typeface="Calibri" panose="020F0502020204030204" pitchFamily="34" charset="0"/>
              </a:rPr>
              <a:t> </a:t>
            </a:r>
            <a:r>
              <a:rPr lang="de-DE" sz="2400" b="1" dirty="0" err="1" smtClean="0">
                <a:latin typeface="Calibri" panose="020F0502020204030204" pitchFamily="34" charset="0"/>
              </a:rPr>
              <a:t>by</a:t>
            </a:r>
            <a:r>
              <a:rPr lang="de-DE" sz="2400" b="1" dirty="0" smtClean="0">
                <a:latin typeface="Calibri" panose="020F0502020204030204" pitchFamily="34" charset="0"/>
              </a:rPr>
              <a:t> Manfred Haider, AIT</a:t>
            </a:r>
          </a:p>
          <a:p>
            <a:pPr marL="0" indent="0" algn="ctr" eaLnBrk="1" hangingPunct="1">
              <a:buNone/>
            </a:pPr>
            <a:endParaRPr lang="de-DE" sz="2000" b="1" dirty="0" smtClean="0">
              <a:latin typeface="Calibri" panose="020F0502020204030204" pitchFamily="34" charset="0"/>
            </a:endParaRPr>
          </a:p>
          <a:p>
            <a:pPr marL="0" indent="0" algn="ctr" eaLnBrk="1" hangingPunct="1">
              <a:buNone/>
            </a:pPr>
            <a:endParaRPr lang="de-DE" sz="2000" b="1" dirty="0">
              <a:latin typeface="Calibri" panose="020F0502020204030204" pitchFamily="34" charset="0"/>
            </a:endParaRPr>
          </a:p>
          <a:p>
            <a:pPr marL="0" indent="0" algn="ctr" eaLnBrk="1" hangingPunct="1">
              <a:buNone/>
            </a:pPr>
            <a:r>
              <a:rPr lang="de-DE" sz="2000" b="1" dirty="0" smtClean="0">
                <a:latin typeface="Calibri" panose="020F0502020204030204" pitchFamily="34" charset="0"/>
              </a:rPr>
              <a:t>But Ulf Sandberg </a:t>
            </a:r>
            <a:r>
              <a:rPr lang="de-DE" sz="2000" b="1" dirty="0" err="1" smtClean="0">
                <a:latin typeface="Calibri" panose="020F0502020204030204" pitchFamily="34" charset="0"/>
              </a:rPr>
              <a:t>has</a:t>
            </a:r>
            <a:r>
              <a:rPr lang="de-DE" sz="2000" b="1" dirty="0">
                <a:latin typeface="Calibri" panose="020F0502020204030204" pitchFamily="34" charset="0"/>
              </a:rPr>
              <a:t> </a:t>
            </a:r>
            <a:r>
              <a:rPr lang="de-DE" sz="2000" b="1" dirty="0" err="1" smtClean="0">
                <a:latin typeface="Calibri" panose="020F0502020204030204" pitchFamily="34" charset="0"/>
              </a:rPr>
              <a:t>edited</a:t>
            </a:r>
            <a:r>
              <a:rPr lang="de-DE" sz="2000" b="1" dirty="0" smtClean="0">
                <a:latin typeface="Calibri" panose="020F0502020204030204" pitchFamily="34" charset="0"/>
              </a:rPr>
              <a:t>, </a:t>
            </a:r>
            <a:r>
              <a:rPr lang="de-DE" sz="2000" b="1" dirty="0" err="1" smtClean="0">
                <a:latin typeface="Calibri" panose="020F0502020204030204" pitchFamily="34" charset="0"/>
              </a:rPr>
              <a:t>processed</a:t>
            </a:r>
            <a:r>
              <a:rPr lang="de-DE" sz="2000" b="1" dirty="0" smtClean="0">
                <a:latin typeface="Calibri" panose="020F0502020204030204" pitchFamily="34" charset="0"/>
              </a:rPr>
              <a:t> and </a:t>
            </a:r>
            <a:r>
              <a:rPr lang="de-DE" sz="2000" b="1" dirty="0" err="1" smtClean="0">
                <a:latin typeface="Calibri" panose="020F0502020204030204" pitchFamily="34" charset="0"/>
              </a:rPr>
              <a:t>significantly</a:t>
            </a:r>
            <a:r>
              <a:rPr lang="de-DE" sz="2000" b="1" dirty="0" smtClean="0">
                <a:latin typeface="Calibri" panose="020F0502020204030204" pitchFamily="34" charset="0"/>
              </a:rPr>
              <a:t> </a:t>
            </a:r>
            <a:r>
              <a:rPr lang="de-DE" sz="2000" b="1" dirty="0" err="1" smtClean="0">
                <a:latin typeface="Calibri" panose="020F0502020204030204" pitchFamily="34" charset="0"/>
              </a:rPr>
              <a:t>supplemented</a:t>
            </a:r>
            <a:r>
              <a:rPr lang="de-DE" sz="2000" b="1" dirty="0" smtClean="0">
                <a:latin typeface="Calibri" panose="020F0502020204030204" pitchFamily="34" charset="0"/>
              </a:rPr>
              <a:t> </a:t>
            </a:r>
            <a:r>
              <a:rPr lang="de-DE" sz="2000" b="1" dirty="0" err="1" smtClean="0">
                <a:latin typeface="Calibri" panose="020F0502020204030204" pitchFamily="34" charset="0"/>
              </a:rPr>
              <a:t>it</a:t>
            </a:r>
            <a:endParaRPr lang="de-DE" sz="2000" dirty="0">
              <a:latin typeface="Calibri" panose="020F0502020204030204" pitchFamily="34" charset="0"/>
            </a:endParaRPr>
          </a:p>
          <a:p>
            <a:pPr eaLnBrk="1" hangingPunct="1"/>
            <a:endParaRPr lang="de-DE" sz="2000" dirty="0" smtClean="0">
              <a:latin typeface="Calibri" panose="020F0502020204030204" pitchFamily="34" charset="0"/>
            </a:endParaRPr>
          </a:p>
        </p:txBody>
      </p:sp>
      <p:sp>
        <p:nvSpPr>
          <p:cNvPr id="12293" name="Rectangle 4"/>
          <p:cNvSpPr>
            <a:spLocks noChangeArrowheads="1"/>
          </p:cNvSpPr>
          <p:nvPr/>
        </p:nvSpPr>
        <p:spPr bwMode="auto">
          <a:xfrm>
            <a:off x="-68263" y="1336675"/>
            <a:ext cx="184151"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solidFill>
                  <a:srgbClr val="790B1A"/>
                </a:solidFill>
                <a:latin typeface="Arial" charset="0"/>
              </a:rPr>
              <a:t/>
            </a:r>
            <a:br>
              <a:rPr lang="de-DE">
                <a:solidFill>
                  <a:srgbClr val="790B1A"/>
                </a:solidFill>
                <a:latin typeface="Arial" charset="0"/>
              </a:rPr>
            </a:br>
            <a:endParaRPr lang="de-DE">
              <a:solidFill>
                <a:srgbClr val="790B1A"/>
              </a:solidFill>
              <a:latin typeface="Arial" charset="0"/>
            </a:endParaRPr>
          </a:p>
        </p:txBody>
      </p:sp>
    </p:spTree>
    <p:extLst>
      <p:ext uri="{BB962C8B-B14F-4D97-AF65-F5344CB8AC3E}">
        <p14:creationId xmlns:p14="http://schemas.microsoft.com/office/powerpoint/2010/main" val="15782430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421196" y="332656"/>
            <a:ext cx="8229600" cy="1143000"/>
          </a:xfrm>
        </p:spPr>
        <p:txBody>
          <a:bodyPr/>
          <a:lstStyle/>
          <a:p>
            <a:pPr eaLnBrk="1" hangingPunct="1"/>
            <a:r>
              <a:rPr lang="de-DE" b="1" dirty="0" smtClean="0">
                <a:solidFill>
                  <a:srgbClr val="99CC00"/>
                </a:solidFill>
              </a:rPr>
              <a:t>The end</a:t>
            </a:r>
          </a:p>
        </p:txBody>
      </p:sp>
      <p:sp>
        <p:nvSpPr>
          <p:cNvPr id="12292" name="Rectangle 3"/>
          <p:cNvSpPr>
            <a:spLocks noGrp="1" noChangeArrowheads="1"/>
          </p:cNvSpPr>
          <p:nvPr>
            <p:ph type="body" idx="1"/>
          </p:nvPr>
        </p:nvSpPr>
        <p:spPr>
          <a:xfrm>
            <a:off x="251520" y="1412776"/>
            <a:ext cx="8712968" cy="4176464"/>
          </a:xfrm>
        </p:spPr>
        <p:txBody>
          <a:bodyPr/>
          <a:lstStyle/>
          <a:p>
            <a:pPr eaLnBrk="1" hangingPunct="1"/>
            <a:endParaRPr lang="de-DE" sz="4800" b="1" dirty="0" smtClean="0">
              <a:latin typeface="Calibri" panose="020F0502020204030204" pitchFamily="34" charset="0"/>
            </a:endParaRPr>
          </a:p>
          <a:p>
            <a:pPr marL="0" indent="0" algn="ctr" eaLnBrk="1" hangingPunct="1">
              <a:buNone/>
            </a:pPr>
            <a:r>
              <a:rPr lang="de-DE" sz="4800" b="1" dirty="0" smtClean="0">
                <a:latin typeface="Calibri" panose="020F0502020204030204" pitchFamily="34" charset="0"/>
              </a:rPr>
              <a:t>The End</a:t>
            </a:r>
            <a:endParaRPr lang="de-DE" sz="4800" b="1" dirty="0">
              <a:latin typeface="Calibri" panose="020F0502020204030204" pitchFamily="34" charset="0"/>
            </a:endParaRPr>
          </a:p>
          <a:p>
            <a:pPr eaLnBrk="1" hangingPunct="1"/>
            <a:endParaRPr lang="de-DE" sz="4800" b="1" dirty="0" smtClean="0">
              <a:latin typeface="Calibri" panose="020F0502020204030204" pitchFamily="34" charset="0"/>
            </a:endParaRPr>
          </a:p>
        </p:txBody>
      </p:sp>
      <p:sp>
        <p:nvSpPr>
          <p:cNvPr id="12293" name="Rectangle 4"/>
          <p:cNvSpPr>
            <a:spLocks noChangeArrowheads="1"/>
          </p:cNvSpPr>
          <p:nvPr/>
        </p:nvSpPr>
        <p:spPr bwMode="auto">
          <a:xfrm>
            <a:off x="-68263" y="1336675"/>
            <a:ext cx="184151"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solidFill>
                  <a:srgbClr val="790B1A"/>
                </a:solidFill>
                <a:latin typeface="Arial" charset="0"/>
              </a:rPr>
              <a:t/>
            </a:r>
            <a:br>
              <a:rPr lang="de-DE">
                <a:solidFill>
                  <a:srgbClr val="790B1A"/>
                </a:solidFill>
                <a:latin typeface="Arial" charset="0"/>
              </a:rPr>
            </a:br>
            <a:endParaRPr lang="de-DE">
              <a:solidFill>
                <a:srgbClr val="790B1A"/>
              </a:solidFill>
              <a:latin typeface="Arial" charset="0"/>
            </a:endParaRPr>
          </a:p>
        </p:txBody>
      </p:sp>
    </p:spTree>
    <p:extLst>
      <p:ext uri="{BB962C8B-B14F-4D97-AF65-F5344CB8AC3E}">
        <p14:creationId xmlns:p14="http://schemas.microsoft.com/office/powerpoint/2010/main" val="1153058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539552" y="260648"/>
            <a:ext cx="8229600" cy="1143000"/>
          </a:xfrm>
        </p:spPr>
        <p:txBody>
          <a:bodyPr/>
          <a:lstStyle/>
          <a:p>
            <a:pPr eaLnBrk="1" hangingPunct="1"/>
            <a:r>
              <a:rPr lang="en-US" sz="3200" b="1" dirty="0" smtClean="0">
                <a:solidFill>
                  <a:srgbClr val="99CC00"/>
                </a:solidFill>
              </a:rPr>
              <a:t>ROSANNE project </a:t>
            </a:r>
            <a:br>
              <a:rPr lang="en-US" sz="3200" b="1" dirty="0" smtClean="0">
                <a:solidFill>
                  <a:srgbClr val="99CC00"/>
                </a:solidFill>
              </a:rPr>
            </a:br>
            <a:r>
              <a:rPr lang="en-US" sz="3200" b="1" dirty="0" smtClean="0">
                <a:solidFill>
                  <a:srgbClr val="99CC00"/>
                </a:solidFill>
              </a:rPr>
              <a:t>and standardization</a:t>
            </a:r>
            <a:endParaRPr lang="en-US" b="1" dirty="0" smtClean="0">
              <a:solidFill>
                <a:srgbClr val="99CC00"/>
              </a:solidFill>
            </a:endParaRPr>
          </a:p>
        </p:txBody>
      </p:sp>
      <p:sp>
        <p:nvSpPr>
          <p:cNvPr id="11268" name="Rectangle 3"/>
          <p:cNvSpPr>
            <a:spLocks noGrp="1" noChangeArrowheads="1"/>
          </p:cNvSpPr>
          <p:nvPr>
            <p:ph type="body" idx="1"/>
          </p:nvPr>
        </p:nvSpPr>
        <p:spPr>
          <a:xfrm>
            <a:off x="611560" y="1772816"/>
            <a:ext cx="7714183" cy="3849861"/>
          </a:xfrm>
        </p:spPr>
        <p:txBody>
          <a:bodyPr/>
          <a:lstStyle/>
          <a:p>
            <a:pPr eaLnBrk="1" hangingPunct="1"/>
            <a:r>
              <a:rPr lang="de-DE" sz="2000" b="1" dirty="0" smtClean="0">
                <a:solidFill>
                  <a:schemeClr val="tx1"/>
                </a:solidFill>
                <a:latin typeface="Calibri" panose="020F0502020204030204" pitchFamily="34" charset="0"/>
              </a:rPr>
              <a:t>ROSANNE </a:t>
            </a:r>
            <a:r>
              <a:rPr lang="de-DE" sz="2000" b="1" dirty="0" err="1" smtClean="0">
                <a:solidFill>
                  <a:schemeClr val="tx1"/>
                </a:solidFill>
                <a:latin typeface="Calibri" panose="020F0502020204030204" pitchFamily="34" charset="0"/>
              </a:rPr>
              <a:t>is</a:t>
            </a:r>
            <a:r>
              <a:rPr lang="de-DE" sz="2000" b="1" dirty="0" smtClean="0">
                <a:solidFill>
                  <a:schemeClr val="tx1"/>
                </a:solidFill>
                <a:latin typeface="Calibri" panose="020F0502020204030204" pitchFamily="34" charset="0"/>
              </a:rPr>
              <a:t> a </a:t>
            </a:r>
            <a:r>
              <a:rPr lang="de-DE" sz="2000" b="1" dirty="0" err="1" smtClean="0">
                <a:solidFill>
                  <a:schemeClr val="tx1"/>
                </a:solidFill>
                <a:latin typeface="Calibri" panose="020F0502020204030204" pitchFamily="34" charset="0"/>
              </a:rPr>
              <a:t>project</a:t>
            </a:r>
            <a:r>
              <a:rPr lang="de-DE" sz="2000" b="1" dirty="0" smtClean="0">
                <a:solidFill>
                  <a:schemeClr val="tx1"/>
                </a:solidFill>
                <a:latin typeface="Calibri" panose="020F0502020204030204" pitchFamily="34" charset="0"/>
              </a:rPr>
              <a:t> on </a:t>
            </a:r>
            <a:r>
              <a:rPr lang="de-DE" sz="2000" b="1" dirty="0" err="1" smtClean="0">
                <a:solidFill>
                  <a:schemeClr val="tx1"/>
                </a:solidFill>
                <a:latin typeface="Calibri" panose="020F0502020204030204" pitchFamily="34" charset="0"/>
              </a:rPr>
              <a:t>pre</a:t>
            </a:r>
            <a:r>
              <a:rPr lang="de-DE" sz="2000" b="1" dirty="0" smtClean="0">
                <a:solidFill>
                  <a:schemeClr val="tx1"/>
                </a:solidFill>
                <a:latin typeface="Calibri" panose="020F0502020204030204" pitchFamily="34" charset="0"/>
              </a:rPr>
              <a:t>-normative </a:t>
            </a:r>
            <a:r>
              <a:rPr lang="de-DE" sz="2000" b="1" dirty="0" err="1" smtClean="0">
                <a:solidFill>
                  <a:schemeClr val="tx1"/>
                </a:solidFill>
                <a:latin typeface="Calibri" panose="020F0502020204030204" pitchFamily="34" charset="0"/>
              </a:rPr>
              <a:t>research</a:t>
            </a:r>
            <a:endParaRPr lang="de-DE" sz="2000" b="1" dirty="0" smtClean="0">
              <a:solidFill>
                <a:schemeClr val="tx1"/>
              </a:solidFill>
              <a:latin typeface="Calibri" panose="020F0502020204030204" pitchFamily="34" charset="0"/>
            </a:endParaRPr>
          </a:p>
          <a:p>
            <a:pPr lvl="1" eaLnBrk="1" hangingPunct="1"/>
            <a:r>
              <a:rPr lang="de-DE" sz="2000" dirty="0" err="1" smtClean="0">
                <a:solidFill>
                  <a:schemeClr val="tx1"/>
                </a:solidFill>
                <a:latin typeface="Calibri" panose="020F0502020204030204" pitchFamily="34" charset="0"/>
              </a:rPr>
              <a:t>Creates</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the</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technical</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basis</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for</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standards</a:t>
            </a:r>
            <a:endParaRPr lang="de-DE" sz="2000" dirty="0" smtClean="0">
              <a:solidFill>
                <a:schemeClr val="tx1"/>
              </a:solidFill>
              <a:latin typeface="Calibri" panose="020F0502020204030204" pitchFamily="34" charset="0"/>
            </a:endParaRPr>
          </a:p>
          <a:p>
            <a:pPr lvl="1" eaLnBrk="1" hangingPunct="1"/>
            <a:r>
              <a:rPr lang="de-DE" sz="2000" dirty="0" err="1" smtClean="0">
                <a:solidFill>
                  <a:schemeClr val="tx1"/>
                </a:solidFill>
                <a:latin typeface="Calibri" panose="020F0502020204030204" pitchFamily="34" charset="0"/>
              </a:rPr>
              <a:t>Creates</a:t>
            </a:r>
            <a:r>
              <a:rPr lang="de-DE" sz="2000" dirty="0" smtClean="0">
                <a:solidFill>
                  <a:schemeClr val="tx1"/>
                </a:solidFill>
                <a:latin typeface="Calibri" panose="020F0502020204030204" pitchFamily="34" charset="0"/>
              </a:rPr>
              <a:t> a </a:t>
            </a:r>
            <a:r>
              <a:rPr lang="de-DE" sz="2000" dirty="0" err="1" smtClean="0">
                <a:solidFill>
                  <a:schemeClr val="tx1"/>
                </a:solidFill>
                <a:latin typeface="Calibri" panose="020F0502020204030204" pitchFamily="34" charset="0"/>
              </a:rPr>
              <a:t>draft</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document</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which</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can</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be</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used</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for</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standardization</a:t>
            </a:r>
            <a:endParaRPr lang="de-DE" sz="2000" dirty="0" smtClean="0">
              <a:solidFill>
                <a:schemeClr val="tx1"/>
              </a:solidFill>
              <a:latin typeface="Calibri" panose="020F0502020204030204" pitchFamily="34" charset="0"/>
            </a:endParaRPr>
          </a:p>
          <a:p>
            <a:pPr lvl="1" eaLnBrk="1" hangingPunct="1"/>
            <a:r>
              <a:rPr lang="de-DE" sz="2000" dirty="0" err="1" smtClean="0">
                <a:solidFill>
                  <a:schemeClr val="tx1"/>
                </a:solidFill>
                <a:latin typeface="Calibri" panose="020F0502020204030204" pitchFamily="34" charset="0"/>
              </a:rPr>
              <a:t>Presents</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status</a:t>
            </a:r>
            <a:r>
              <a:rPr lang="de-DE" sz="2000" dirty="0" smtClean="0">
                <a:solidFill>
                  <a:schemeClr val="tx1"/>
                </a:solidFill>
                <a:latin typeface="Calibri" panose="020F0502020204030204" pitchFamily="34" charset="0"/>
              </a:rPr>
              <a:t> of </a:t>
            </a:r>
            <a:r>
              <a:rPr lang="de-DE" sz="2000" dirty="0" err="1" smtClean="0">
                <a:solidFill>
                  <a:schemeClr val="tx1"/>
                </a:solidFill>
                <a:latin typeface="Calibri" panose="020F0502020204030204" pitchFamily="34" charset="0"/>
              </a:rPr>
              <a:t>this</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document</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to</a:t>
            </a:r>
            <a:r>
              <a:rPr lang="de-DE" sz="2000" dirty="0" smtClean="0">
                <a:solidFill>
                  <a:schemeClr val="tx1"/>
                </a:solidFill>
                <a:latin typeface="Calibri" panose="020F0502020204030204" pitchFamily="34" charset="0"/>
              </a:rPr>
              <a:t> WG 5 at </a:t>
            </a:r>
            <a:r>
              <a:rPr lang="de-DE" sz="2000" dirty="0" err="1" smtClean="0">
                <a:solidFill>
                  <a:schemeClr val="tx1"/>
                </a:solidFill>
                <a:latin typeface="Calibri" panose="020F0502020204030204" pitchFamily="34" charset="0"/>
              </a:rPr>
              <a:t>every</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meeting</a:t>
            </a:r>
            <a:endParaRPr lang="de-DE" sz="2000" dirty="0" smtClean="0">
              <a:solidFill>
                <a:schemeClr val="tx1"/>
              </a:solidFill>
              <a:latin typeface="Calibri" panose="020F0502020204030204" pitchFamily="34" charset="0"/>
            </a:endParaRPr>
          </a:p>
          <a:p>
            <a:pPr lvl="1" eaLnBrk="1" hangingPunct="1"/>
            <a:r>
              <a:rPr lang="de-DE" sz="2000" dirty="0" err="1" smtClean="0">
                <a:solidFill>
                  <a:schemeClr val="tx1"/>
                </a:solidFill>
                <a:latin typeface="Calibri" panose="020F0502020204030204" pitchFamily="34" charset="0"/>
              </a:rPr>
              <a:t>Delivers</a:t>
            </a:r>
            <a:r>
              <a:rPr lang="de-DE" sz="2000" dirty="0" smtClean="0">
                <a:solidFill>
                  <a:schemeClr val="tx1"/>
                </a:solidFill>
                <a:latin typeface="Calibri" panose="020F0502020204030204" pitchFamily="34" charset="0"/>
              </a:rPr>
              <a:t> final </a:t>
            </a:r>
            <a:r>
              <a:rPr lang="de-DE" sz="2000" dirty="0" err="1" smtClean="0">
                <a:solidFill>
                  <a:schemeClr val="tx1"/>
                </a:solidFill>
                <a:latin typeface="Calibri" panose="020F0502020204030204" pitchFamily="34" charset="0"/>
              </a:rPr>
              <a:t>draft</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document</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to</a:t>
            </a:r>
            <a:r>
              <a:rPr lang="de-DE" sz="2000" dirty="0" smtClean="0">
                <a:solidFill>
                  <a:schemeClr val="tx1"/>
                </a:solidFill>
                <a:latin typeface="Calibri" panose="020F0502020204030204" pitchFamily="34" charset="0"/>
              </a:rPr>
              <a:t> WG 5</a:t>
            </a:r>
          </a:p>
          <a:p>
            <a:pPr lvl="1" eaLnBrk="1" hangingPunct="1"/>
            <a:r>
              <a:rPr lang="de-DE" sz="2000" u="sng" dirty="0" err="1">
                <a:solidFill>
                  <a:schemeClr val="tx1"/>
                </a:solidFill>
                <a:latin typeface="Calibri" panose="020F0502020204030204" pitchFamily="34" charset="0"/>
              </a:rPr>
              <a:t>S</a:t>
            </a:r>
            <a:r>
              <a:rPr lang="de-DE" sz="2000" u="sng" dirty="0" err="1" smtClean="0">
                <a:solidFill>
                  <a:schemeClr val="tx1"/>
                </a:solidFill>
                <a:latin typeface="Calibri" panose="020F0502020204030204" pitchFamily="34" charset="0"/>
              </a:rPr>
              <a:t>tandardization</a:t>
            </a:r>
            <a:r>
              <a:rPr lang="de-DE" sz="2000" u="sng" dirty="0" smtClean="0">
                <a:solidFill>
                  <a:schemeClr val="tx1"/>
                </a:solidFill>
                <a:latin typeface="Calibri" panose="020F0502020204030204" pitchFamily="34" charset="0"/>
              </a:rPr>
              <a:t> </a:t>
            </a:r>
            <a:r>
              <a:rPr lang="de-DE" sz="2000" u="sng" dirty="0" err="1" smtClean="0">
                <a:solidFill>
                  <a:schemeClr val="tx1"/>
                </a:solidFill>
                <a:latin typeface="Calibri" panose="020F0502020204030204" pitchFamily="34" charset="0"/>
              </a:rPr>
              <a:t>process</a:t>
            </a:r>
            <a:r>
              <a:rPr lang="de-DE" sz="2000" u="sng" dirty="0" smtClean="0">
                <a:solidFill>
                  <a:schemeClr val="tx1"/>
                </a:solidFill>
                <a:latin typeface="Calibri" panose="020F0502020204030204" pitchFamily="34" charset="0"/>
              </a:rPr>
              <a:t> </a:t>
            </a:r>
            <a:r>
              <a:rPr lang="de-DE" sz="2000" u="sng" dirty="0" err="1" smtClean="0">
                <a:solidFill>
                  <a:schemeClr val="tx1"/>
                </a:solidFill>
                <a:latin typeface="Calibri" panose="020F0502020204030204" pitchFamily="34" charset="0"/>
              </a:rPr>
              <a:t>remains</a:t>
            </a:r>
            <a:r>
              <a:rPr lang="de-DE" sz="2000" u="sng" dirty="0" smtClean="0">
                <a:solidFill>
                  <a:schemeClr val="tx1"/>
                </a:solidFill>
                <a:latin typeface="Calibri" panose="020F0502020204030204" pitchFamily="34" charset="0"/>
              </a:rPr>
              <a:t> </a:t>
            </a:r>
            <a:r>
              <a:rPr lang="de-DE" sz="2000" u="sng" dirty="0" err="1" smtClean="0">
                <a:solidFill>
                  <a:schemeClr val="tx1"/>
                </a:solidFill>
                <a:latin typeface="Calibri" panose="020F0502020204030204" pitchFamily="34" charset="0"/>
              </a:rPr>
              <a:t>with</a:t>
            </a:r>
            <a:r>
              <a:rPr lang="de-DE" sz="2000" u="sng" dirty="0" smtClean="0">
                <a:solidFill>
                  <a:schemeClr val="tx1"/>
                </a:solidFill>
                <a:latin typeface="Calibri" panose="020F0502020204030204" pitchFamily="34" charset="0"/>
              </a:rPr>
              <a:t> CEN</a:t>
            </a:r>
          </a:p>
          <a:p>
            <a:pPr lvl="1" eaLnBrk="1" hangingPunct="1"/>
            <a:endParaRPr lang="de-DE" sz="2000" dirty="0" smtClean="0">
              <a:solidFill>
                <a:schemeClr val="tx1"/>
              </a:solidFill>
              <a:latin typeface="Calibri" panose="020F0502020204030204" pitchFamily="34" charset="0"/>
            </a:endParaRPr>
          </a:p>
          <a:p>
            <a:pPr eaLnBrk="1" hangingPunct="1"/>
            <a:r>
              <a:rPr lang="de-DE" sz="2000" b="1" dirty="0" smtClean="0">
                <a:solidFill>
                  <a:schemeClr val="tx1"/>
                </a:solidFill>
                <a:latin typeface="Calibri" panose="020F0502020204030204" pitchFamily="34" charset="0"/>
              </a:rPr>
              <a:t>Close </a:t>
            </a:r>
            <a:r>
              <a:rPr lang="de-DE" sz="2000" b="1" dirty="0" err="1" smtClean="0">
                <a:solidFill>
                  <a:schemeClr val="tx1"/>
                </a:solidFill>
                <a:latin typeface="Calibri" panose="020F0502020204030204" pitchFamily="34" charset="0"/>
              </a:rPr>
              <a:t>cooperation</a:t>
            </a:r>
            <a:r>
              <a:rPr lang="de-DE" sz="2000" b="1" dirty="0" smtClean="0">
                <a:solidFill>
                  <a:schemeClr val="tx1"/>
                </a:solidFill>
                <a:latin typeface="Calibri" panose="020F0502020204030204" pitchFamily="34" charset="0"/>
              </a:rPr>
              <a:t> </a:t>
            </a:r>
            <a:r>
              <a:rPr lang="de-DE" sz="2000" b="1" dirty="0" err="1" smtClean="0">
                <a:solidFill>
                  <a:schemeClr val="tx1"/>
                </a:solidFill>
                <a:latin typeface="Calibri" panose="020F0502020204030204" pitchFamily="34" charset="0"/>
              </a:rPr>
              <a:t>with</a:t>
            </a:r>
            <a:r>
              <a:rPr lang="de-DE" sz="2000" b="1" dirty="0" smtClean="0">
                <a:solidFill>
                  <a:schemeClr val="tx1"/>
                </a:solidFill>
                <a:latin typeface="Calibri" panose="020F0502020204030204" pitchFamily="34" charset="0"/>
              </a:rPr>
              <a:t> </a:t>
            </a:r>
            <a:r>
              <a:rPr lang="de-DE" sz="2000" b="1" dirty="0" smtClean="0">
                <a:solidFill>
                  <a:schemeClr val="tx1"/>
                </a:solidFill>
                <a:latin typeface="Calibri" panose="020F0502020204030204" pitchFamily="34" charset="0"/>
              </a:rPr>
              <a:t>CEN </a:t>
            </a:r>
            <a:r>
              <a:rPr lang="de-DE" sz="2000" b="1" dirty="0" smtClean="0">
                <a:solidFill>
                  <a:schemeClr val="tx1"/>
                </a:solidFill>
                <a:latin typeface="Calibri" panose="020F0502020204030204" pitchFamily="34" charset="0"/>
              </a:rPr>
              <a:t>and ISO</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standardization</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working</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groups</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covering</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the</a:t>
            </a:r>
            <a:r>
              <a:rPr lang="de-DE" sz="2000" dirty="0" smtClean="0">
                <a:solidFill>
                  <a:schemeClr val="tx1"/>
                </a:solidFill>
                <a:latin typeface="Calibri" panose="020F0502020204030204" pitchFamily="34" charset="0"/>
              </a:rPr>
              <a:t> </a:t>
            </a:r>
            <a:r>
              <a:rPr lang="de-DE" sz="2000" dirty="0" err="1" smtClean="0">
                <a:solidFill>
                  <a:schemeClr val="tx1"/>
                </a:solidFill>
                <a:latin typeface="Calibri" panose="020F0502020204030204" pitchFamily="34" charset="0"/>
              </a:rPr>
              <a:t>topics</a:t>
            </a:r>
            <a:r>
              <a:rPr lang="de-DE" sz="2000" dirty="0" smtClean="0">
                <a:solidFill>
                  <a:schemeClr val="tx1"/>
                </a:solidFill>
                <a:latin typeface="Calibri" panose="020F0502020204030204" pitchFamily="34" charset="0"/>
              </a:rPr>
              <a:t> </a:t>
            </a:r>
          </a:p>
          <a:p>
            <a:pPr eaLnBrk="1" hangingPunct="1"/>
            <a:endParaRPr lang="de-DE" sz="2000" dirty="0" smtClean="0">
              <a:latin typeface="Calibri" panose="020F0502020204030204" pitchFamily="34" charset="0"/>
            </a:endParaRPr>
          </a:p>
          <a:p>
            <a:pPr eaLnBrk="1" hangingPunct="1"/>
            <a:endParaRPr lang="de-DE" sz="2000" dirty="0" smtClean="0">
              <a:latin typeface="Calibri" panose="020F0502020204030204" pitchFamily="34" charset="0"/>
            </a:endParaRPr>
          </a:p>
          <a:p>
            <a:pPr eaLnBrk="1" hangingPunct="1"/>
            <a:endParaRPr lang="de-DE" sz="2000" dirty="0" smtClean="0">
              <a:latin typeface="Calibri" panose="020F0502020204030204" pitchFamily="34" charset="0"/>
            </a:endParaRPr>
          </a:p>
        </p:txBody>
      </p:sp>
    </p:spTree>
    <p:extLst>
      <p:ext uri="{BB962C8B-B14F-4D97-AF65-F5344CB8AC3E}">
        <p14:creationId xmlns:p14="http://schemas.microsoft.com/office/powerpoint/2010/main" val="92166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7" end="7"/>
                                            </p:txEl>
                                          </p:spTgt>
                                        </p:tgtEl>
                                        <p:attrNameLst>
                                          <p:attrName>style.visibility</p:attrName>
                                        </p:attrNameLst>
                                      </p:cBhvr>
                                      <p:to>
                                        <p:strVal val="visible"/>
                                      </p:to>
                                    </p:set>
                                    <p:anim calcmode="lin" valueType="num">
                                      <p:cBhvr additive="base">
                                        <p:cTn id="7" dur="500" fill="hold"/>
                                        <p:tgtEl>
                                          <p:spTgt spid="11268">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539552" y="260648"/>
            <a:ext cx="8229600" cy="1143000"/>
          </a:xfrm>
        </p:spPr>
        <p:txBody>
          <a:bodyPr/>
          <a:lstStyle/>
          <a:p>
            <a:pPr eaLnBrk="1" hangingPunct="1"/>
            <a:r>
              <a:rPr lang="en-US" sz="3200" b="1" dirty="0" smtClean="0">
                <a:solidFill>
                  <a:srgbClr val="99CC00"/>
                </a:solidFill>
              </a:rPr>
              <a:t>The Technical Work Packages</a:t>
            </a:r>
            <a:endParaRPr lang="en-US" b="1" dirty="0" smtClean="0">
              <a:solidFill>
                <a:srgbClr val="99CC00"/>
              </a:solidFill>
            </a:endParaRPr>
          </a:p>
        </p:txBody>
      </p:sp>
      <p:sp>
        <p:nvSpPr>
          <p:cNvPr id="11268" name="Rectangle 3"/>
          <p:cNvSpPr>
            <a:spLocks noGrp="1" noChangeArrowheads="1"/>
          </p:cNvSpPr>
          <p:nvPr>
            <p:ph type="body" idx="1"/>
          </p:nvPr>
        </p:nvSpPr>
        <p:spPr>
          <a:xfrm>
            <a:off x="251520" y="1844824"/>
            <a:ext cx="8712968" cy="3096344"/>
          </a:xfrm>
        </p:spPr>
        <p:txBody>
          <a:bodyPr/>
          <a:lstStyle/>
          <a:p>
            <a:pPr eaLnBrk="1" hangingPunct="1"/>
            <a:r>
              <a:rPr lang="de-DE" sz="2800" b="1" dirty="0" err="1" smtClean="0">
                <a:solidFill>
                  <a:schemeClr val="tx1"/>
                </a:solidFill>
                <a:latin typeface="Calibri" panose="020F0502020204030204" pitchFamily="34" charset="0"/>
              </a:rPr>
              <a:t>Skid</a:t>
            </a:r>
            <a:r>
              <a:rPr lang="de-DE" sz="2800" b="1" dirty="0" smtClean="0">
                <a:solidFill>
                  <a:schemeClr val="tx1"/>
                </a:solidFill>
                <a:latin typeface="Calibri" panose="020F0502020204030204" pitchFamily="34" charset="0"/>
              </a:rPr>
              <a:t> </a:t>
            </a:r>
            <a:r>
              <a:rPr lang="de-DE" sz="2800" b="1" dirty="0" err="1" smtClean="0">
                <a:solidFill>
                  <a:schemeClr val="tx1"/>
                </a:solidFill>
                <a:latin typeface="Calibri" panose="020F0502020204030204" pitchFamily="34" charset="0"/>
              </a:rPr>
              <a:t>resistance</a:t>
            </a:r>
            <a:r>
              <a:rPr lang="de-DE" sz="2800" b="1" dirty="0" smtClean="0">
                <a:solidFill>
                  <a:schemeClr val="tx1"/>
                </a:solidFill>
                <a:latin typeface="Calibri" panose="020F0502020204030204" pitchFamily="34" charset="0"/>
              </a:rPr>
              <a:t> (</a:t>
            </a:r>
            <a:r>
              <a:rPr lang="de-DE" sz="2800" b="1" dirty="0" err="1">
                <a:solidFill>
                  <a:schemeClr val="tx1"/>
                </a:solidFill>
                <a:latin typeface="Calibri" panose="020F0502020204030204" pitchFamily="34" charset="0"/>
              </a:rPr>
              <a:t>f</a:t>
            </a:r>
            <a:r>
              <a:rPr lang="de-DE" sz="2800" b="1" dirty="0" err="1" smtClean="0">
                <a:solidFill>
                  <a:schemeClr val="tx1"/>
                </a:solidFill>
                <a:latin typeface="Calibri" panose="020F0502020204030204" pitchFamily="34" charset="0"/>
              </a:rPr>
              <a:t>riction</a:t>
            </a:r>
            <a:r>
              <a:rPr lang="de-DE" sz="2800" b="1" dirty="0" smtClean="0">
                <a:solidFill>
                  <a:schemeClr val="tx1"/>
                </a:solidFill>
                <a:latin typeface="Calibri" panose="020F0502020204030204" pitchFamily="34" charset="0"/>
              </a:rPr>
              <a:t>) 			–  </a:t>
            </a:r>
            <a:r>
              <a:rPr lang="de-DE" sz="2800" b="1" dirty="0" err="1" smtClean="0">
                <a:solidFill>
                  <a:schemeClr val="tx1"/>
                </a:solidFill>
                <a:latin typeface="Calibri" panose="020F0502020204030204" pitchFamily="34" charset="0"/>
              </a:rPr>
              <a:t>led</a:t>
            </a:r>
            <a:r>
              <a:rPr lang="de-DE" sz="2800" b="1" dirty="0" smtClean="0">
                <a:solidFill>
                  <a:schemeClr val="tx1"/>
                </a:solidFill>
                <a:latin typeface="Calibri" panose="020F0502020204030204" pitchFamily="34" charset="0"/>
              </a:rPr>
              <a:t> </a:t>
            </a:r>
            <a:r>
              <a:rPr lang="de-DE" sz="2800" b="1" dirty="0" err="1" smtClean="0">
                <a:solidFill>
                  <a:schemeClr val="tx1"/>
                </a:solidFill>
                <a:latin typeface="Calibri" panose="020F0502020204030204" pitchFamily="34" charset="0"/>
              </a:rPr>
              <a:t>by</a:t>
            </a:r>
            <a:r>
              <a:rPr lang="de-DE" sz="2800" b="1" dirty="0" smtClean="0">
                <a:solidFill>
                  <a:schemeClr val="tx1"/>
                </a:solidFill>
                <a:latin typeface="Calibri" panose="020F0502020204030204" pitchFamily="34" charset="0"/>
              </a:rPr>
              <a:t> TRL</a:t>
            </a:r>
          </a:p>
          <a:p>
            <a:pPr eaLnBrk="1" hangingPunct="1"/>
            <a:r>
              <a:rPr lang="de-DE" sz="2800" b="1" dirty="0" smtClean="0">
                <a:solidFill>
                  <a:schemeClr val="tx1"/>
                </a:solidFill>
                <a:latin typeface="Calibri" panose="020F0502020204030204" pitchFamily="34" charset="0"/>
              </a:rPr>
              <a:t>Noise 						–  </a:t>
            </a:r>
            <a:r>
              <a:rPr lang="de-DE" sz="2800" b="1" dirty="0" err="1" smtClean="0">
                <a:solidFill>
                  <a:schemeClr val="tx1"/>
                </a:solidFill>
                <a:latin typeface="Calibri" panose="020F0502020204030204" pitchFamily="34" charset="0"/>
              </a:rPr>
              <a:t>led</a:t>
            </a:r>
            <a:r>
              <a:rPr lang="de-DE" sz="2800" b="1" dirty="0" smtClean="0">
                <a:solidFill>
                  <a:schemeClr val="tx1"/>
                </a:solidFill>
                <a:latin typeface="Calibri" panose="020F0502020204030204" pitchFamily="34" charset="0"/>
              </a:rPr>
              <a:t> </a:t>
            </a:r>
            <a:r>
              <a:rPr lang="de-DE" sz="2800" b="1" dirty="0" err="1" smtClean="0">
                <a:solidFill>
                  <a:schemeClr val="tx1"/>
                </a:solidFill>
                <a:latin typeface="Calibri" panose="020F0502020204030204" pitchFamily="34" charset="0"/>
              </a:rPr>
              <a:t>by</a:t>
            </a:r>
            <a:r>
              <a:rPr lang="de-DE" sz="2800" b="1" dirty="0" smtClean="0">
                <a:solidFill>
                  <a:schemeClr val="tx1"/>
                </a:solidFill>
                <a:latin typeface="Calibri" panose="020F0502020204030204" pitchFamily="34" charset="0"/>
              </a:rPr>
              <a:t> AIT</a:t>
            </a:r>
          </a:p>
          <a:p>
            <a:pPr eaLnBrk="1" hangingPunct="1"/>
            <a:r>
              <a:rPr lang="de-DE" sz="2800" b="1" dirty="0" smtClean="0">
                <a:solidFill>
                  <a:schemeClr val="tx1"/>
                </a:solidFill>
                <a:latin typeface="Calibri" panose="020F0502020204030204" pitchFamily="34" charset="0"/>
              </a:rPr>
              <a:t>Rolling </a:t>
            </a:r>
            <a:r>
              <a:rPr lang="de-DE" sz="2800" b="1" dirty="0" err="1" smtClean="0">
                <a:solidFill>
                  <a:schemeClr val="tx1"/>
                </a:solidFill>
                <a:latin typeface="Calibri" panose="020F0502020204030204" pitchFamily="34" charset="0"/>
              </a:rPr>
              <a:t>resistance</a:t>
            </a:r>
            <a:r>
              <a:rPr lang="de-DE" sz="2800" b="1" dirty="0" smtClean="0">
                <a:solidFill>
                  <a:schemeClr val="tx1"/>
                </a:solidFill>
                <a:latin typeface="Calibri" panose="020F0502020204030204" pitchFamily="34" charset="0"/>
              </a:rPr>
              <a:t> 				–  </a:t>
            </a:r>
            <a:r>
              <a:rPr lang="de-DE" sz="2800" b="1" dirty="0" err="1" smtClean="0">
                <a:solidFill>
                  <a:schemeClr val="tx1"/>
                </a:solidFill>
                <a:latin typeface="Calibri" panose="020F0502020204030204" pitchFamily="34" charset="0"/>
              </a:rPr>
              <a:t>led</a:t>
            </a:r>
            <a:r>
              <a:rPr lang="de-DE" sz="2800" b="1" dirty="0" smtClean="0">
                <a:solidFill>
                  <a:schemeClr val="tx1"/>
                </a:solidFill>
                <a:latin typeface="Calibri" panose="020F0502020204030204" pitchFamily="34" charset="0"/>
              </a:rPr>
              <a:t> </a:t>
            </a:r>
            <a:r>
              <a:rPr lang="de-DE" sz="2800" b="1" dirty="0" err="1" smtClean="0">
                <a:solidFill>
                  <a:schemeClr val="tx1"/>
                </a:solidFill>
                <a:latin typeface="Calibri" panose="020F0502020204030204" pitchFamily="34" charset="0"/>
              </a:rPr>
              <a:t>by</a:t>
            </a:r>
            <a:r>
              <a:rPr lang="de-DE" sz="2800" b="1" dirty="0" smtClean="0">
                <a:solidFill>
                  <a:schemeClr val="tx1"/>
                </a:solidFill>
                <a:latin typeface="Calibri" panose="020F0502020204030204" pitchFamily="34" charset="0"/>
              </a:rPr>
              <a:t> DRD</a:t>
            </a:r>
          </a:p>
          <a:p>
            <a:pPr eaLnBrk="1" hangingPunct="1"/>
            <a:r>
              <a:rPr lang="de-DE" sz="2800" b="1" dirty="0" smtClean="0">
                <a:solidFill>
                  <a:schemeClr val="tx1"/>
                </a:solidFill>
                <a:latin typeface="Calibri" panose="020F0502020204030204" pitchFamily="34" charset="0"/>
              </a:rPr>
              <a:t>Common </a:t>
            </a:r>
            <a:r>
              <a:rPr lang="de-DE" sz="2800" b="1" dirty="0" err="1" smtClean="0">
                <a:solidFill>
                  <a:schemeClr val="tx1"/>
                </a:solidFill>
                <a:latin typeface="Calibri" panose="020F0502020204030204" pitchFamily="34" charset="0"/>
              </a:rPr>
              <a:t>parameters</a:t>
            </a:r>
            <a:r>
              <a:rPr lang="de-DE" sz="2800" b="1" dirty="0" smtClean="0">
                <a:solidFill>
                  <a:schemeClr val="tx1"/>
                </a:solidFill>
                <a:latin typeface="Calibri" panose="020F0502020204030204" pitchFamily="34" charset="0"/>
              </a:rPr>
              <a:t> (</a:t>
            </a:r>
            <a:r>
              <a:rPr lang="de-DE" sz="2800" b="1" dirty="0" err="1" smtClean="0">
                <a:solidFill>
                  <a:schemeClr val="tx1"/>
                </a:solidFill>
                <a:latin typeface="Calibri" panose="020F0502020204030204" pitchFamily="34" charset="0"/>
              </a:rPr>
              <a:t>texture</a:t>
            </a:r>
            <a:r>
              <a:rPr lang="de-DE" sz="2800" b="1" dirty="0" smtClean="0">
                <a:solidFill>
                  <a:schemeClr val="tx1"/>
                </a:solidFill>
                <a:latin typeface="Calibri" panose="020F0502020204030204" pitchFamily="34" charset="0"/>
              </a:rPr>
              <a:t>, </a:t>
            </a:r>
            <a:r>
              <a:rPr lang="de-DE" sz="2800" b="1" dirty="0" err="1" smtClean="0">
                <a:solidFill>
                  <a:schemeClr val="tx1"/>
                </a:solidFill>
                <a:latin typeface="Calibri" panose="020F0502020204030204" pitchFamily="34" charset="0"/>
              </a:rPr>
              <a:t>ref</a:t>
            </a:r>
            <a:r>
              <a:rPr lang="de-DE" sz="2800" b="1" dirty="0" smtClean="0">
                <a:solidFill>
                  <a:schemeClr val="tx1"/>
                </a:solidFill>
                <a:latin typeface="Calibri" panose="020F0502020204030204" pitchFamily="34" charset="0"/>
              </a:rPr>
              <a:t> tyres, </a:t>
            </a:r>
            <a:r>
              <a:rPr lang="de-DE" sz="2800" b="1" dirty="0" err="1" smtClean="0">
                <a:solidFill>
                  <a:schemeClr val="tx1"/>
                </a:solidFill>
                <a:latin typeface="Calibri" panose="020F0502020204030204" pitchFamily="34" charset="0"/>
              </a:rPr>
              <a:t>ref</a:t>
            </a:r>
            <a:r>
              <a:rPr lang="de-DE" sz="2800" b="1" dirty="0" smtClean="0">
                <a:solidFill>
                  <a:schemeClr val="tx1"/>
                </a:solidFill>
                <a:latin typeface="Calibri" panose="020F0502020204030204" pitchFamily="34" charset="0"/>
              </a:rPr>
              <a:t> </a:t>
            </a:r>
            <a:r>
              <a:rPr lang="de-DE" sz="2800" b="1" dirty="0" err="1" smtClean="0">
                <a:solidFill>
                  <a:schemeClr val="tx1"/>
                </a:solidFill>
                <a:latin typeface="Calibri" panose="020F0502020204030204" pitchFamily="34" charset="0"/>
              </a:rPr>
              <a:t>surfaces</a:t>
            </a:r>
            <a:r>
              <a:rPr lang="de-DE" sz="2800" b="1" dirty="0" smtClean="0">
                <a:solidFill>
                  <a:schemeClr val="tx1"/>
                </a:solidFill>
                <a:latin typeface="Calibri" panose="020F0502020204030204" pitchFamily="34" charset="0"/>
              </a:rPr>
              <a:t>, lateral </a:t>
            </a:r>
            <a:r>
              <a:rPr lang="de-DE" sz="2800" b="1" dirty="0" err="1" smtClean="0">
                <a:solidFill>
                  <a:schemeClr val="tx1"/>
                </a:solidFill>
                <a:latin typeface="Calibri" panose="020F0502020204030204" pitchFamily="34" charset="0"/>
              </a:rPr>
              <a:t>variation</a:t>
            </a:r>
            <a:r>
              <a:rPr lang="de-DE" sz="2800" b="1" dirty="0" smtClean="0">
                <a:solidFill>
                  <a:schemeClr val="tx1"/>
                </a:solidFill>
                <a:latin typeface="Calibri" panose="020F0502020204030204" pitchFamily="34" charset="0"/>
              </a:rPr>
              <a:t>)  				--  </a:t>
            </a:r>
            <a:r>
              <a:rPr lang="de-DE" sz="2800" b="1" dirty="0" err="1" smtClean="0">
                <a:solidFill>
                  <a:schemeClr val="tx1"/>
                </a:solidFill>
                <a:latin typeface="Calibri" panose="020F0502020204030204" pitchFamily="34" charset="0"/>
              </a:rPr>
              <a:t>led</a:t>
            </a:r>
            <a:r>
              <a:rPr lang="de-DE" sz="2800" b="1" dirty="0" smtClean="0">
                <a:solidFill>
                  <a:schemeClr val="tx1"/>
                </a:solidFill>
                <a:latin typeface="Calibri" panose="020F0502020204030204" pitchFamily="34" charset="0"/>
              </a:rPr>
              <a:t> </a:t>
            </a:r>
            <a:r>
              <a:rPr lang="de-DE" sz="2800" b="1" dirty="0" err="1" smtClean="0">
                <a:solidFill>
                  <a:schemeClr val="tx1"/>
                </a:solidFill>
                <a:latin typeface="Calibri" panose="020F0502020204030204" pitchFamily="34" charset="0"/>
              </a:rPr>
              <a:t>by</a:t>
            </a:r>
            <a:r>
              <a:rPr lang="de-DE" sz="2800" b="1" dirty="0" smtClean="0">
                <a:solidFill>
                  <a:schemeClr val="tx1"/>
                </a:solidFill>
                <a:latin typeface="Calibri" panose="020F0502020204030204" pitchFamily="34" charset="0"/>
              </a:rPr>
              <a:t> VTI</a:t>
            </a:r>
          </a:p>
          <a:p>
            <a:pPr eaLnBrk="1" hangingPunct="1"/>
            <a:r>
              <a:rPr lang="de-DE" sz="2800" b="1" dirty="0" smtClean="0">
                <a:solidFill>
                  <a:schemeClr val="tx1"/>
                </a:solidFill>
                <a:latin typeface="Calibri" panose="020F0502020204030204" pitchFamily="34" charset="0"/>
              </a:rPr>
              <a:t>Implementation					--  </a:t>
            </a:r>
            <a:r>
              <a:rPr lang="de-DE" sz="2800" b="1" dirty="0" err="1" smtClean="0">
                <a:solidFill>
                  <a:schemeClr val="tx1"/>
                </a:solidFill>
                <a:latin typeface="Calibri" panose="020F0502020204030204" pitchFamily="34" charset="0"/>
              </a:rPr>
              <a:t>led</a:t>
            </a:r>
            <a:r>
              <a:rPr lang="de-DE" sz="2800" b="1" dirty="0" smtClean="0">
                <a:solidFill>
                  <a:schemeClr val="tx1"/>
                </a:solidFill>
                <a:latin typeface="Calibri" panose="020F0502020204030204" pitchFamily="34" charset="0"/>
              </a:rPr>
              <a:t> </a:t>
            </a:r>
            <a:r>
              <a:rPr lang="de-DE" sz="2800" b="1" dirty="0" err="1" smtClean="0">
                <a:solidFill>
                  <a:schemeClr val="tx1"/>
                </a:solidFill>
                <a:latin typeface="Calibri" panose="020F0502020204030204" pitchFamily="34" charset="0"/>
              </a:rPr>
              <a:t>by</a:t>
            </a:r>
            <a:r>
              <a:rPr lang="de-DE" sz="2800" b="1" dirty="0" smtClean="0">
                <a:solidFill>
                  <a:schemeClr val="tx1"/>
                </a:solidFill>
                <a:latin typeface="Calibri" panose="020F0502020204030204" pitchFamily="34" charset="0"/>
              </a:rPr>
              <a:t> </a:t>
            </a:r>
            <a:r>
              <a:rPr lang="de-DE" sz="2800" b="1" dirty="0" err="1" smtClean="0">
                <a:solidFill>
                  <a:schemeClr val="tx1"/>
                </a:solidFill>
                <a:latin typeface="Calibri" panose="020F0502020204030204" pitchFamily="34" charset="0"/>
              </a:rPr>
              <a:t>BASt</a:t>
            </a:r>
            <a:endParaRPr lang="de-DE" sz="2800" dirty="0" smtClean="0">
              <a:latin typeface="Calibri" panose="020F0502020204030204" pitchFamily="34" charset="0"/>
            </a:endParaRPr>
          </a:p>
          <a:p>
            <a:pPr eaLnBrk="1" hangingPunct="1"/>
            <a:endParaRPr lang="de-DE" sz="2800" dirty="0" smtClean="0">
              <a:latin typeface="Calibri" panose="020F0502020204030204" pitchFamily="34" charset="0"/>
            </a:endParaRPr>
          </a:p>
          <a:p>
            <a:pPr eaLnBrk="1" hangingPunct="1"/>
            <a:endParaRPr lang="de-DE" sz="2800" dirty="0" smtClean="0">
              <a:latin typeface="Calibri" panose="020F0502020204030204" pitchFamily="34" charset="0"/>
            </a:endParaRPr>
          </a:p>
        </p:txBody>
      </p:sp>
    </p:spTree>
    <p:extLst>
      <p:ext uri="{BB962C8B-B14F-4D97-AF65-F5344CB8AC3E}">
        <p14:creationId xmlns:p14="http://schemas.microsoft.com/office/powerpoint/2010/main" val="72825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1" end="1"/>
                                            </p:txEl>
                                          </p:spTgt>
                                        </p:tgtEl>
                                        <p:attrNameLst>
                                          <p:attrName>style.visibility</p:attrName>
                                        </p:attrNameLst>
                                      </p:cBhvr>
                                      <p:to>
                                        <p:strVal val="visible"/>
                                      </p:to>
                                    </p:set>
                                    <p:anim calcmode="lin" valueType="num">
                                      <p:cBhvr additive="base">
                                        <p:cTn id="7" dur="500" fill="hold"/>
                                        <p:tgtEl>
                                          <p:spTgt spid="1126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xEl>
                                              <p:pRg st="2" end="2"/>
                                            </p:txEl>
                                          </p:spTgt>
                                        </p:tgtEl>
                                        <p:attrNameLst>
                                          <p:attrName>style.visibility</p:attrName>
                                        </p:attrNameLst>
                                      </p:cBhvr>
                                      <p:to>
                                        <p:strVal val="visible"/>
                                      </p:to>
                                    </p:set>
                                    <p:anim calcmode="lin" valueType="num">
                                      <p:cBhvr additive="base">
                                        <p:cTn id="13" dur="500" fill="hold"/>
                                        <p:tgtEl>
                                          <p:spTgt spid="1126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8">
                                            <p:txEl>
                                              <p:pRg st="3" end="3"/>
                                            </p:txEl>
                                          </p:spTgt>
                                        </p:tgtEl>
                                        <p:attrNameLst>
                                          <p:attrName>style.visibility</p:attrName>
                                        </p:attrNameLst>
                                      </p:cBhvr>
                                      <p:to>
                                        <p:strVal val="visible"/>
                                      </p:to>
                                    </p:set>
                                    <p:anim calcmode="lin" valueType="num">
                                      <p:cBhvr additive="base">
                                        <p:cTn id="19" dur="5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68">
                                            <p:txEl>
                                              <p:pRg st="4" end="4"/>
                                            </p:txEl>
                                          </p:spTgt>
                                        </p:tgtEl>
                                        <p:attrNameLst>
                                          <p:attrName>style.visibility</p:attrName>
                                        </p:attrNameLst>
                                      </p:cBhvr>
                                      <p:to>
                                        <p:strVal val="visible"/>
                                      </p:to>
                                    </p:set>
                                    <p:anim calcmode="lin" valueType="num">
                                      <p:cBhvr additive="base">
                                        <p:cTn id="25"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79512" y="260648"/>
            <a:ext cx="8229600" cy="1143000"/>
          </a:xfrm>
        </p:spPr>
        <p:txBody>
          <a:bodyPr/>
          <a:lstStyle/>
          <a:p>
            <a:pPr eaLnBrk="1" hangingPunct="1"/>
            <a:r>
              <a:rPr lang="en-US" sz="2400" b="1" kern="0" dirty="0">
                <a:solidFill>
                  <a:srgbClr val="000000"/>
                </a:solidFill>
                <a:latin typeface="Verdana"/>
              </a:rPr>
              <a:t>ROSANNE </a:t>
            </a:r>
            <a:r>
              <a:rPr lang="en-US" sz="2400" b="1" kern="0" dirty="0" smtClean="0">
                <a:solidFill>
                  <a:srgbClr val="000000"/>
                </a:solidFill>
                <a:latin typeface="Verdana"/>
              </a:rPr>
              <a:t>WP 1 – Skid resistance</a:t>
            </a:r>
            <a:endParaRPr lang="en-US" sz="2400" b="1" kern="0" dirty="0">
              <a:solidFill>
                <a:srgbClr val="000000"/>
              </a:solidFill>
              <a:latin typeface="Verdana"/>
            </a:endParaRPr>
          </a:p>
        </p:txBody>
      </p:sp>
      <p:sp>
        <p:nvSpPr>
          <p:cNvPr id="11268" name="Rectangle 3"/>
          <p:cNvSpPr>
            <a:spLocks noGrp="1" noChangeArrowheads="1"/>
          </p:cNvSpPr>
          <p:nvPr>
            <p:ph type="body" idx="1"/>
          </p:nvPr>
        </p:nvSpPr>
        <p:spPr>
          <a:xfrm>
            <a:off x="212653" y="1412776"/>
            <a:ext cx="6984775" cy="4057650"/>
          </a:xfrm>
        </p:spPr>
        <p:txBody>
          <a:bodyPr/>
          <a:lstStyle/>
          <a:p>
            <a:pPr marL="0" indent="0" eaLnBrk="1" hangingPunct="1">
              <a:buNone/>
            </a:pPr>
            <a:r>
              <a:rPr lang="en-US" sz="2000" b="1" dirty="0" smtClean="0">
                <a:solidFill>
                  <a:schemeClr val="tx1"/>
                </a:solidFill>
                <a:latin typeface="Calibri" panose="020F0502020204030204" pitchFamily="34" charset="0"/>
              </a:rPr>
              <a:t>Measurement methods for the skid resistance </a:t>
            </a:r>
            <a:r>
              <a:rPr lang="en-US" sz="2000" b="1" dirty="0">
                <a:solidFill>
                  <a:schemeClr val="tx1"/>
                </a:solidFill>
                <a:latin typeface="Calibri" panose="020F0502020204030204" pitchFamily="34" charset="0"/>
              </a:rPr>
              <a:t>of road </a:t>
            </a:r>
            <a:r>
              <a:rPr lang="en-US" sz="2000" b="1" dirty="0" smtClean="0">
                <a:solidFill>
                  <a:schemeClr val="tx1"/>
                </a:solidFill>
                <a:latin typeface="Calibri" panose="020F0502020204030204" pitchFamily="34" charset="0"/>
              </a:rPr>
              <a:t>surfaces</a:t>
            </a:r>
          </a:p>
          <a:p>
            <a:pPr marL="0" indent="0" eaLnBrk="1" hangingPunct="1">
              <a:buNone/>
            </a:pPr>
            <a:r>
              <a:rPr lang="en-US" sz="2000" b="1" u="sng" dirty="0" smtClean="0">
                <a:solidFill>
                  <a:schemeClr val="tx1"/>
                </a:solidFill>
                <a:latin typeface="Calibri" panose="020F0502020204030204" pitchFamily="34" charset="0"/>
              </a:rPr>
              <a:t>Starting point</a:t>
            </a:r>
          </a:p>
          <a:p>
            <a:r>
              <a:rPr lang="en-US" sz="2000" dirty="0" smtClean="0">
                <a:solidFill>
                  <a:schemeClr val="tx1"/>
                </a:solidFill>
                <a:latin typeface="Calibri" panose="020F0502020204030204" pitchFamily="34" charset="0"/>
              </a:rPr>
              <a:t>Skid resistance µ is key road surface parameter for road safety</a:t>
            </a:r>
          </a:p>
          <a:p>
            <a:r>
              <a:rPr lang="en-US" sz="2000" dirty="0" smtClean="0">
                <a:solidFill>
                  <a:schemeClr val="tx1"/>
                </a:solidFill>
                <a:latin typeface="Calibri" panose="020F0502020204030204" pitchFamily="34" charset="0"/>
              </a:rPr>
              <a:t>More than 14 different skid resistance measurement devices across Europe</a:t>
            </a:r>
          </a:p>
          <a:p>
            <a:r>
              <a:rPr lang="en-US" sz="2000" dirty="0" smtClean="0">
                <a:solidFill>
                  <a:schemeClr val="tx1"/>
                </a:solidFill>
                <a:latin typeface="Calibri" panose="020F0502020204030204" pitchFamily="34" charset="0"/>
              </a:rPr>
              <a:t>At least 2 physically different parameters measured (longitudinal, sideways friction)</a:t>
            </a:r>
          </a:p>
          <a:p>
            <a:r>
              <a:rPr lang="en-US" sz="2000" dirty="0" smtClean="0">
                <a:solidFill>
                  <a:schemeClr val="tx1"/>
                </a:solidFill>
                <a:latin typeface="Calibri" panose="020F0502020204030204" pitchFamily="34" charset="0"/>
              </a:rPr>
              <a:t>Previous harmonization attempts yielded high uncertainties in conversion factors (standard deviation </a:t>
            </a:r>
            <a:r>
              <a:rPr lang="en-US" sz="2000" dirty="0">
                <a:solidFill>
                  <a:schemeClr val="tx1"/>
                </a:solidFill>
                <a:latin typeface="Calibri" panose="020F0502020204030204" pitchFamily="34" charset="0"/>
              </a:rPr>
              <a:t>of </a:t>
            </a:r>
            <a:r>
              <a:rPr lang="el-GR" sz="2000" dirty="0">
                <a:solidFill>
                  <a:schemeClr val="tx1"/>
                </a:solidFill>
                <a:latin typeface="Calibri" panose="020F0502020204030204" pitchFamily="34" charset="0"/>
              </a:rPr>
              <a:t>σ</a:t>
            </a:r>
            <a:r>
              <a:rPr lang="en-GB" sz="2000" baseline="-25000" dirty="0">
                <a:solidFill>
                  <a:schemeClr val="tx1"/>
                </a:solidFill>
                <a:latin typeface="Calibri" panose="020F0502020204030204" pitchFamily="34" charset="0"/>
              </a:rPr>
              <a:t>R</a:t>
            </a:r>
            <a:r>
              <a:rPr lang="en-GB" sz="2000" dirty="0">
                <a:solidFill>
                  <a:schemeClr val="tx1"/>
                </a:solidFill>
                <a:latin typeface="Calibri" panose="020F0502020204030204" pitchFamily="34" charset="0"/>
              </a:rPr>
              <a:t> </a:t>
            </a:r>
            <a:r>
              <a:rPr lang="en-US" sz="2000" dirty="0">
                <a:solidFill>
                  <a:schemeClr val="tx1"/>
                </a:solidFill>
                <a:latin typeface="Calibri" panose="020F0502020204030204" pitchFamily="34" charset="0"/>
              </a:rPr>
              <a:t>=</a:t>
            </a:r>
            <a:r>
              <a:rPr lang="en-US" sz="2000" dirty="0" smtClean="0">
                <a:solidFill>
                  <a:schemeClr val="tx1"/>
                </a:solidFill>
                <a:latin typeface="Calibri" panose="020F0502020204030204" pitchFamily="34" charset="0"/>
              </a:rPr>
              <a:t>0,1 with µ typically in the range from 0 to1)</a:t>
            </a:r>
          </a:p>
          <a:p>
            <a:r>
              <a:rPr lang="en-US" sz="2000" dirty="0" smtClean="0">
                <a:solidFill>
                  <a:schemeClr val="tx1"/>
                </a:solidFill>
                <a:latin typeface="Calibri" panose="020F0502020204030204" pitchFamily="34" charset="0"/>
              </a:rPr>
              <a:t>No comparability of results across Europe</a:t>
            </a:r>
          </a:p>
          <a:p>
            <a:pPr eaLnBrk="1" hangingPunct="1"/>
            <a:endParaRPr lang="de-DE" sz="2000" dirty="0" smtClean="0">
              <a:latin typeface="Calibri" panose="020F0502020204030204" pitchFamily="34" charset="0"/>
            </a:endParaRPr>
          </a:p>
          <a:p>
            <a:pPr eaLnBrk="1" hangingPunct="1"/>
            <a:endParaRPr lang="de-DE" sz="2000" dirty="0" smtClean="0">
              <a:latin typeface="Calibri" panose="020F0502020204030204" pitchFamily="34" charset="0"/>
            </a:endParaRP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1660" y="4581128"/>
            <a:ext cx="3431656" cy="2279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7048" y="2564904"/>
            <a:ext cx="1926561"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48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3" end="3"/>
                                            </p:txEl>
                                          </p:spTgt>
                                        </p:tgtEl>
                                        <p:attrNameLst>
                                          <p:attrName>style.visibility</p:attrName>
                                        </p:attrNameLst>
                                      </p:cBhvr>
                                      <p:to>
                                        <p:strVal val="visible"/>
                                      </p:to>
                                    </p:set>
                                    <p:anim calcmode="lin" valueType="num">
                                      <p:cBhvr additive="base">
                                        <p:cTn id="7" dur="5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xEl>
                                              <p:pRg st="4" end="4"/>
                                            </p:txEl>
                                          </p:spTgt>
                                        </p:tgtEl>
                                        <p:attrNameLst>
                                          <p:attrName>style.visibility</p:attrName>
                                        </p:attrNameLst>
                                      </p:cBhvr>
                                      <p:to>
                                        <p:strVal val="visible"/>
                                      </p:to>
                                    </p:set>
                                    <p:anim calcmode="lin" valueType="num">
                                      <p:cBhvr additive="base">
                                        <p:cTn id="13"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8">
                                            <p:txEl>
                                              <p:pRg st="5" end="5"/>
                                            </p:txEl>
                                          </p:spTgt>
                                        </p:tgtEl>
                                        <p:attrNameLst>
                                          <p:attrName>style.visibility</p:attrName>
                                        </p:attrNameLst>
                                      </p:cBhvr>
                                      <p:to>
                                        <p:strVal val="visible"/>
                                      </p:to>
                                    </p:set>
                                    <p:anim calcmode="lin" valueType="num">
                                      <p:cBhvr additive="base">
                                        <p:cTn id="19" dur="5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68">
                                            <p:txEl>
                                              <p:pRg st="6" end="6"/>
                                            </p:txEl>
                                          </p:spTgt>
                                        </p:tgtEl>
                                        <p:attrNameLst>
                                          <p:attrName>style.visibility</p:attrName>
                                        </p:attrNameLst>
                                      </p:cBhvr>
                                      <p:to>
                                        <p:strVal val="visible"/>
                                      </p:to>
                                    </p:set>
                                    <p:anim calcmode="lin" valueType="num">
                                      <p:cBhvr additive="base">
                                        <p:cTn id="25" dur="500" fill="hold"/>
                                        <p:tgtEl>
                                          <p:spTgt spid="1126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374848" y="341784"/>
            <a:ext cx="8229600" cy="1143000"/>
          </a:xfrm>
        </p:spPr>
        <p:txBody>
          <a:bodyPr/>
          <a:lstStyle/>
          <a:p>
            <a:pPr eaLnBrk="1" hangingPunct="1"/>
            <a:r>
              <a:rPr lang="en-US" sz="2200" b="1" kern="0" dirty="0">
                <a:solidFill>
                  <a:srgbClr val="000000"/>
                </a:solidFill>
                <a:latin typeface="Verdana"/>
              </a:rPr>
              <a:t>ROSANNE </a:t>
            </a:r>
            <a:r>
              <a:rPr lang="en-US" sz="2200" b="1" kern="0" dirty="0" smtClean="0">
                <a:solidFill>
                  <a:srgbClr val="000000"/>
                </a:solidFill>
                <a:latin typeface="Verdana"/>
              </a:rPr>
              <a:t>– Skid resistance</a:t>
            </a:r>
            <a:endParaRPr lang="en-US" sz="2200" b="1" kern="0" dirty="0">
              <a:solidFill>
                <a:srgbClr val="000000"/>
              </a:solidFill>
              <a:latin typeface="Verdana"/>
            </a:endParaRPr>
          </a:p>
        </p:txBody>
      </p:sp>
      <p:sp>
        <p:nvSpPr>
          <p:cNvPr id="11268" name="Rectangle 3"/>
          <p:cNvSpPr>
            <a:spLocks noGrp="1" noChangeArrowheads="1"/>
          </p:cNvSpPr>
          <p:nvPr>
            <p:ph type="body" idx="1"/>
          </p:nvPr>
        </p:nvSpPr>
        <p:spPr>
          <a:xfrm>
            <a:off x="323528" y="1412776"/>
            <a:ext cx="8640960" cy="4057650"/>
          </a:xfrm>
        </p:spPr>
        <p:txBody>
          <a:bodyPr/>
          <a:lstStyle/>
          <a:p>
            <a:pPr marL="0" indent="0" eaLnBrk="1" hangingPunct="1">
              <a:buNone/>
            </a:pPr>
            <a:r>
              <a:rPr lang="en-US" sz="2000" b="1" dirty="0" smtClean="0">
                <a:solidFill>
                  <a:schemeClr val="tx1"/>
                </a:solidFill>
                <a:latin typeface="Calibri" panose="020F0502020204030204" pitchFamily="34" charset="0"/>
              </a:rPr>
              <a:t>Measurement methods for the skid resistance </a:t>
            </a:r>
            <a:r>
              <a:rPr lang="en-US" sz="2000" b="1" dirty="0">
                <a:solidFill>
                  <a:schemeClr val="tx1"/>
                </a:solidFill>
                <a:latin typeface="Calibri" panose="020F0502020204030204" pitchFamily="34" charset="0"/>
              </a:rPr>
              <a:t>of road </a:t>
            </a:r>
            <a:r>
              <a:rPr lang="en-US" sz="2000" b="1" dirty="0" smtClean="0">
                <a:solidFill>
                  <a:schemeClr val="tx1"/>
                </a:solidFill>
                <a:latin typeface="Calibri" panose="020F0502020204030204" pitchFamily="34" charset="0"/>
              </a:rPr>
              <a:t>surfaces</a:t>
            </a:r>
            <a:endParaRPr lang="en-US" sz="2000" dirty="0">
              <a:solidFill>
                <a:schemeClr val="tx1"/>
              </a:solidFill>
              <a:latin typeface="Calibri" panose="020F0502020204030204" pitchFamily="34" charset="0"/>
            </a:endParaRPr>
          </a:p>
          <a:p>
            <a:pPr marL="0" indent="0" eaLnBrk="1" hangingPunct="1">
              <a:buNone/>
            </a:pPr>
            <a:r>
              <a:rPr lang="en-US" sz="2000" b="1" u="sng" dirty="0" smtClean="0">
                <a:solidFill>
                  <a:schemeClr val="tx1"/>
                </a:solidFill>
                <a:latin typeface="Calibri" panose="020F0502020204030204" pitchFamily="34" charset="0"/>
              </a:rPr>
              <a:t>Objectives</a:t>
            </a:r>
            <a:r>
              <a:rPr lang="en-US" sz="2000" u="sng" dirty="0" smtClean="0">
                <a:solidFill>
                  <a:schemeClr val="tx1"/>
                </a:solidFill>
                <a:latin typeface="Calibri" panose="020F0502020204030204" pitchFamily="34" charset="0"/>
              </a:rPr>
              <a:t> </a:t>
            </a:r>
          </a:p>
          <a:p>
            <a:pPr marL="0" indent="0" eaLnBrk="1" hangingPunct="1">
              <a:buNone/>
            </a:pPr>
            <a:endParaRPr lang="en-US" sz="2000" u="sng" dirty="0" smtClean="0">
              <a:solidFill>
                <a:schemeClr val="tx1"/>
              </a:solidFill>
              <a:latin typeface="Calibri" panose="020F0502020204030204" pitchFamily="34" charset="0"/>
            </a:endParaRPr>
          </a:p>
          <a:p>
            <a:pPr>
              <a:spcAft>
                <a:spcPts val="600"/>
              </a:spcAft>
            </a:pPr>
            <a:r>
              <a:rPr lang="en-US" sz="2000" dirty="0" err="1" smtClean="0">
                <a:solidFill>
                  <a:schemeClr val="tx1"/>
                </a:solidFill>
                <a:latin typeface="Calibri" panose="020F0502020204030204" pitchFamily="34" charset="0"/>
              </a:rPr>
              <a:t>Harmonisation</a:t>
            </a:r>
            <a:r>
              <a:rPr lang="en-US" sz="2000" dirty="0" smtClean="0">
                <a:solidFill>
                  <a:schemeClr val="tx1"/>
                </a:solidFill>
                <a:latin typeface="Calibri" panose="020F0502020204030204" pitchFamily="34" charset="0"/>
              </a:rPr>
              <a:t> </a:t>
            </a:r>
            <a:r>
              <a:rPr lang="en-US" sz="2000" dirty="0">
                <a:solidFill>
                  <a:schemeClr val="tx1"/>
                </a:solidFill>
                <a:latin typeface="Calibri" panose="020F0502020204030204" pitchFamily="34" charset="0"/>
              </a:rPr>
              <a:t>of skid resistance measurements in </a:t>
            </a:r>
            <a:r>
              <a:rPr lang="en-US" sz="2000" dirty="0" smtClean="0">
                <a:solidFill>
                  <a:schemeClr val="tx1"/>
                </a:solidFill>
                <a:latin typeface="Calibri" panose="020F0502020204030204" pitchFamily="34" charset="0"/>
              </a:rPr>
              <a:t>Europe</a:t>
            </a:r>
            <a:endParaRPr lang="en-US" sz="2000" dirty="0">
              <a:solidFill>
                <a:schemeClr val="tx1"/>
              </a:solidFill>
              <a:latin typeface="Calibri" panose="020F0502020204030204" pitchFamily="34" charset="0"/>
            </a:endParaRPr>
          </a:p>
          <a:p>
            <a:pPr eaLnBrk="1" hangingPunct="1">
              <a:spcAft>
                <a:spcPts val="600"/>
              </a:spcAft>
            </a:pPr>
            <a:r>
              <a:rPr lang="en-US" sz="2000" dirty="0">
                <a:solidFill>
                  <a:schemeClr val="tx1"/>
                </a:solidFill>
                <a:latin typeface="Calibri" panose="020F0502020204030204" pitchFamily="34" charset="0"/>
              </a:rPr>
              <a:t>Using a common scale approach </a:t>
            </a:r>
          </a:p>
          <a:p>
            <a:pPr eaLnBrk="1" hangingPunct="1">
              <a:spcAft>
                <a:spcPts val="600"/>
              </a:spcAft>
            </a:pPr>
            <a:r>
              <a:rPr lang="en-US" sz="2000" dirty="0">
                <a:solidFill>
                  <a:schemeClr val="tx1"/>
                </a:solidFill>
                <a:latin typeface="Calibri" panose="020F0502020204030204" pitchFamily="34" charset="0"/>
              </a:rPr>
              <a:t>Applicable to a significant number of the measurement devices currently used in Europe</a:t>
            </a:r>
          </a:p>
          <a:p>
            <a:pPr eaLnBrk="1" hangingPunct="1">
              <a:spcAft>
                <a:spcPts val="600"/>
              </a:spcAft>
            </a:pPr>
            <a:r>
              <a:rPr lang="en-US" sz="2000" dirty="0">
                <a:solidFill>
                  <a:schemeClr val="tx1"/>
                </a:solidFill>
                <a:latin typeface="Calibri" panose="020F0502020204030204" pitchFamily="34" charset="0"/>
              </a:rPr>
              <a:t>Separation of devices following substantially different measurement </a:t>
            </a:r>
            <a:r>
              <a:rPr lang="en-US" sz="2000" dirty="0" smtClean="0">
                <a:solidFill>
                  <a:schemeClr val="tx1"/>
                </a:solidFill>
                <a:latin typeface="Calibri" panose="020F0502020204030204" pitchFamily="34" charset="0"/>
              </a:rPr>
              <a:t>principles</a:t>
            </a:r>
          </a:p>
          <a:p>
            <a:pPr eaLnBrk="1" hangingPunct="1">
              <a:spcAft>
                <a:spcPts val="600"/>
              </a:spcAft>
            </a:pPr>
            <a:r>
              <a:rPr lang="en-US" sz="2000" dirty="0" smtClean="0">
                <a:solidFill>
                  <a:schemeClr val="tx1"/>
                </a:solidFill>
                <a:latin typeface="Calibri" panose="020F0502020204030204" pitchFamily="34" charset="0"/>
              </a:rPr>
              <a:t>Achieving substantially reduced uncertainties when using the common scale</a:t>
            </a:r>
            <a:endParaRPr lang="de-DE" sz="2000" dirty="0" smtClean="0">
              <a:latin typeface="Calibri" panose="020F0502020204030204" pitchFamily="34" charset="0"/>
            </a:endParaRPr>
          </a:p>
          <a:p>
            <a:pPr eaLnBrk="1" hangingPunct="1"/>
            <a:endParaRPr lang="de-DE" sz="2000" dirty="0" smtClean="0">
              <a:latin typeface="Calibri" panose="020F0502020204030204" pitchFamily="34" charset="0"/>
            </a:endParaRPr>
          </a:p>
          <a:p>
            <a:pPr eaLnBrk="1" hangingPunct="1"/>
            <a:endParaRPr lang="de-DE" sz="2000" dirty="0" smtClean="0">
              <a:latin typeface="Calibri" panose="020F0502020204030204" pitchFamily="34" charset="0"/>
            </a:endParaRPr>
          </a:p>
          <a:p>
            <a:pPr eaLnBrk="1" hangingPunct="1"/>
            <a:endParaRPr lang="de-DE" sz="2000" dirty="0" smtClean="0">
              <a:latin typeface="Calibri" panose="020F0502020204030204" pitchFamily="34" charset="0"/>
            </a:endParaRPr>
          </a:p>
        </p:txBody>
      </p:sp>
    </p:spTree>
    <p:extLst>
      <p:ext uri="{BB962C8B-B14F-4D97-AF65-F5344CB8AC3E}">
        <p14:creationId xmlns:p14="http://schemas.microsoft.com/office/powerpoint/2010/main" val="209592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5" end="5"/>
                                            </p:txEl>
                                          </p:spTgt>
                                        </p:tgtEl>
                                        <p:attrNameLst>
                                          <p:attrName>style.visibility</p:attrName>
                                        </p:attrNameLst>
                                      </p:cBhvr>
                                      <p:to>
                                        <p:strVal val="visible"/>
                                      </p:to>
                                    </p:set>
                                    <p:anim calcmode="lin" valueType="num">
                                      <p:cBhvr additive="base">
                                        <p:cTn id="7" dur="5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xEl>
                                              <p:pRg st="6" end="6"/>
                                            </p:txEl>
                                          </p:spTgt>
                                        </p:tgtEl>
                                        <p:attrNameLst>
                                          <p:attrName>style.visibility</p:attrName>
                                        </p:attrNameLst>
                                      </p:cBhvr>
                                      <p:to>
                                        <p:strVal val="visible"/>
                                      </p:to>
                                    </p:set>
                                    <p:anim calcmode="lin" valueType="num">
                                      <p:cBhvr additive="base">
                                        <p:cTn id="13" dur="500" fill="hold"/>
                                        <p:tgtEl>
                                          <p:spTgt spid="11268">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8">
                                            <p:txEl>
                                              <p:pRg st="7" end="7"/>
                                            </p:txEl>
                                          </p:spTgt>
                                        </p:tgtEl>
                                        <p:attrNameLst>
                                          <p:attrName>style.visibility</p:attrName>
                                        </p:attrNameLst>
                                      </p:cBhvr>
                                      <p:to>
                                        <p:strVal val="visible"/>
                                      </p:to>
                                    </p:set>
                                    <p:anim calcmode="lin" valueType="num">
                                      <p:cBhvr additive="base">
                                        <p:cTn id="19" dur="500" fill="hold"/>
                                        <p:tgtEl>
                                          <p:spTgt spid="11268">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374848" y="341784"/>
            <a:ext cx="8229600" cy="1143000"/>
          </a:xfrm>
        </p:spPr>
        <p:txBody>
          <a:bodyPr/>
          <a:lstStyle/>
          <a:p>
            <a:pPr eaLnBrk="1" hangingPunct="1"/>
            <a:r>
              <a:rPr lang="en-US" sz="2200" b="1" kern="0" dirty="0">
                <a:solidFill>
                  <a:srgbClr val="000000"/>
                </a:solidFill>
                <a:latin typeface="Verdana"/>
              </a:rPr>
              <a:t>ROSANNE </a:t>
            </a:r>
            <a:r>
              <a:rPr lang="en-US" sz="2200" b="1" kern="0" dirty="0" smtClean="0">
                <a:solidFill>
                  <a:srgbClr val="000000"/>
                </a:solidFill>
                <a:latin typeface="Verdana"/>
              </a:rPr>
              <a:t>– Skid resistance</a:t>
            </a:r>
            <a:endParaRPr lang="en-US" sz="2200" b="1" kern="0" dirty="0">
              <a:solidFill>
                <a:srgbClr val="000000"/>
              </a:solidFill>
              <a:latin typeface="Verdana"/>
            </a:endParaRPr>
          </a:p>
        </p:txBody>
      </p:sp>
      <p:sp>
        <p:nvSpPr>
          <p:cNvPr id="11268" name="Rectangle 3"/>
          <p:cNvSpPr>
            <a:spLocks noGrp="1" noChangeArrowheads="1"/>
          </p:cNvSpPr>
          <p:nvPr>
            <p:ph type="body" idx="1"/>
          </p:nvPr>
        </p:nvSpPr>
        <p:spPr>
          <a:xfrm>
            <a:off x="395536" y="1412776"/>
            <a:ext cx="6876256" cy="4176464"/>
          </a:xfrm>
        </p:spPr>
        <p:txBody>
          <a:bodyPr/>
          <a:lstStyle/>
          <a:p>
            <a:pPr marL="0" indent="0" eaLnBrk="1" hangingPunct="1">
              <a:buNone/>
            </a:pPr>
            <a:r>
              <a:rPr lang="en-US" sz="2000" b="1" dirty="0" smtClean="0">
                <a:solidFill>
                  <a:schemeClr val="tx1"/>
                </a:solidFill>
                <a:latin typeface="Calibri" panose="020F0502020204030204" pitchFamily="34" charset="0"/>
              </a:rPr>
              <a:t>Measurement methods for the skid resistance </a:t>
            </a:r>
            <a:r>
              <a:rPr lang="en-US" sz="2000" b="1" dirty="0">
                <a:solidFill>
                  <a:schemeClr val="tx1"/>
                </a:solidFill>
                <a:latin typeface="Calibri" panose="020F0502020204030204" pitchFamily="34" charset="0"/>
              </a:rPr>
              <a:t>of road </a:t>
            </a:r>
            <a:r>
              <a:rPr lang="en-US" sz="2000" b="1" dirty="0" smtClean="0">
                <a:solidFill>
                  <a:schemeClr val="tx1"/>
                </a:solidFill>
                <a:latin typeface="Calibri" panose="020F0502020204030204" pitchFamily="34" charset="0"/>
              </a:rPr>
              <a:t>surfaces</a:t>
            </a:r>
            <a:endParaRPr lang="en-US" sz="2000" dirty="0">
              <a:solidFill>
                <a:schemeClr val="tx1"/>
              </a:solidFill>
              <a:latin typeface="Calibri" panose="020F0502020204030204" pitchFamily="34" charset="0"/>
            </a:endParaRPr>
          </a:p>
          <a:p>
            <a:pPr marL="0" indent="0" eaLnBrk="1" hangingPunct="1">
              <a:spcBef>
                <a:spcPts val="0"/>
              </a:spcBef>
              <a:buNone/>
            </a:pPr>
            <a:r>
              <a:rPr lang="en-US" sz="2000" b="1" u="sng" dirty="0" smtClean="0">
                <a:solidFill>
                  <a:schemeClr val="tx1"/>
                </a:solidFill>
                <a:latin typeface="Calibri" panose="020F0502020204030204" pitchFamily="34" charset="0"/>
              </a:rPr>
              <a:t>Activities</a:t>
            </a:r>
          </a:p>
          <a:p>
            <a:pPr marL="0" indent="0" eaLnBrk="1" hangingPunct="1">
              <a:spcBef>
                <a:spcPts val="0"/>
              </a:spcBef>
              <a:buNone/>
            </a:pPr>
            <a:endParaRPr lang="en-US" sz="2000" u="sng" dirty="0" smtClean="0">
              <a:solidFill>
                <a:schemeClr val="tx1"/>
              </a:solidFill>
              <a:latin typeface="Calibri" panose="020F0502020204030204" pitchFamily="34" charset="0"/>
            </a:endParaRPr>
          </a:p>
          <a:p>
            <a:pPr>
              <a:spcBef>
                <a:spcPts val="0"/>
              </a:spcBef>
            </a:pPr>
            <a:r>
              <a:rPr lang="en-US" sz="2000" dirty="0" smtClean="0">
                <a:solidFill>
                  <a:schemeClr val="tx1"/>
                </a:solidFill>
                <a:latin typeface="Calibri" panose="020F0502020204030204" pitchFamily="34" charset="0"/>
              </a:rPr>
              <a:t>Analysis of previous projects</a:t>
            </a:r>
          </a:p>
          <a:p>
            <a:r>
              <a:rPr lang="en-US" sz="2000" dirty="0">
                <a:solidFill>
                  <a:schemeClr val="tx1"/>
                </a:solidFill>
                <a:latin typeface="Calibri" panose="020F0502020204030204" pitchFamily="34" charset="0"/>
              </a:rPr>
              <a:t>Separation of longitudinal and </a:t>
            </a:r>
            <a:r>
              <a:rPr lang="en-US" sz="2000" dirty="0" smtClean="0">
                <a:solidFill>
                  <a:schemeClr val="tx1"/>
                </a:solidFill>
                <a:latin typeface="Calibri" panose="020F0502020204030204" pitchFamily="34" charset="0"/>
              </a:rPr>
              <a:t>sideways friction devices into at least two groups</a:t>
            </a:r>
          </a:p>
          <a:p>
            <a:r>
              <a:rPr lang="en-US" sz="2000" dirty="0" smtClean="0">
                <a:solidFill>
                  <a:schemeClr val="tx1"/>
                </a:solidFill>
                <a:latin typeface="Calibri" panose="020F0502020204030204" pitchFamily="34" charset="0"/>
              </a:rPr>
              <a:t>Increase of quality control for individual devices</a:t>
            </a:r>
            <a:endParaRPr lang="en-US" sz="2000" dirty="0">
              <a:solidFill>
                <a:schemeClr val="tx1"/>
              </a:solidFill>
              <a:latin typeface="Calibri" panose="020F0502020204030204" pitchFamily="34" charset="0"/>
            </a:endParaRPr>
          </a:p>
          <a:p>
            <a:pPr eaLnBrk="1" hangingPunct="1"/>
            <a:r>
              <a:rPr lang="en-US" sz="2000" dirty="0" smtClean="0">
                <a:solidFill>
                  <a:schemeClr val="tx1"/>
                </a:solidFill>
                <a:latin typeface="Calibri" panose="020F0502020204030204" pitchFamily="34" charset="0"/>
              </a:rPr>
              <a:t>Two rounds of comparison testing at IFSTTAR test tracks in Nantes, France</a:t>
            </a:r>
          </a:p>
          <a:p>
            <a:pPr eaLnBrk="1" hangingPunct="1"/>
            <a:r>
              <a:rPr lang="en-US" sz="2000" dirty="0" smtClean="0">
                <a:solidFill>
                  <a:schemeClr val="tx1"/>
                </a:solidFill>
                <a:latin typeface="Calibri" panose="020F0502020204030204" pitchFamily="34" charset="0"/>
              </a:rPr>
              <a:t>Derivation of conversion factors for the common scales</a:t>
            </a:r>
          </a:p>
          <a:p>
            <a:pPr eaLnBrk="1" hangingPunct="1"/>
            <a:r>
              <a:rPr lang="en-US" sz="2000" dirty="0" smtClean="0">
                <a:solidFill>
                  <a:schemeClr val="tx1"/>
                </a:solidFill>
                <a:latin typeface="Calibri" panose="020F0502020204030204" pitchFamily="34" charset="0"/>
              </a:rPr>
              <a:t>Assessment of remaining uncertainties</a:t>
            </a:r>
          </a:p>
          <a:p>
            <a:pPr eaLnBrk="1" hangingPunct="1"/>
            <a:r>
              <a:rPr lang="en-US" sz="2000" dirty="0" smtClean="0">
                <a:solidFill>
                  <a:schemeClr val="tx1"/>
                </a:solidFill>
                <a:latin typeface="Calibri" panose="020F0502020204030204" pitchFamily="34" charset="0"/>
              </a:rPr>
              <a:t>Preparation of the technical input for draft standards</a:t>
            </a:r>
          </a:p>
          <a:p>
            <a:pPr eaLnBrk="1" hangingPunct="1"/>
            <a:endParaRPr lang="en-US" sz="2000" dirty="0">
              <a:solidFill>
                <a:schemeClr val="tx1"/>
              </a:solidFill>
              <a:latin typeface="Calibri" panose="020F0502020204030204" pitchFamily="34" charset="0"/>
            </a:endParaRPr>
          </a:p>
          <a:p>
            <a:pPr eaLnBrk="1" hangingPunct="1"/>
            <a:endParaRPr lang="de-DE" sz="2000" dirty="0" smtClean="0">
              <a:latin typeface="Calibri" panose="020F0502020204030204" pitchFamily="34" charset="0"/>
            </a:endParaRPr>
          </a:p>
          <a:p>
            <a:pPr eaLnBrk="1" hangingPunct="1"/>
            <a:endParaRPr lang="de-DE" sz="2000" dirty="0" smtClean="0">
              <a:latin typeface="Calibri" panose="020F0502020204030204" pitchFamily="34" charset="0"/>
            </a:endParaRP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6202" y="4797152"/>
            <a:ext cx="2639971" cy="1979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952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4" end="4"/>
                                            </p:txEl>
                                          </p:spTgt>
                                        </p:tgtEl>
                                        <p:attrNameLst>
                                          <p:attrName>style.visibility</p:attrName>
                                        </p:attrNameLst>
                                      </p:cBhvr>
                                      <p:to>
                                        <p:strVal val="visible"/>
                                      </p:to>
                                    </p:set>
                                    <p:anim calcmode="lin" valueType="num">
                                      <p:cBhvr additive="base">
                                        <p:cTn id="7"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xEl>
                                              <p:pRg st="5" end="5"/>
                                            </p:txEl>
                                          </p:spTgt>
                                        </p:tgtEl>
                                        <p:attrNameLst>
                                          <p:attrName>style.visibility</p:attrName>
                                        </p:attrNameLst>
                                      </p:cBhvr>
                                      <p:to>
                                        <p:strVal val="visible"/>
                                      </p:to>
                                    </p:set>
                                    <p:anim calcmode="lin" valueType="num">
                                      <p:cBhvr additive="base">
                                        <p:cTn id="13" dur="5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8">
                                            <p:txEl>
                                              <p:pRg st="6" end="6"/>
                                            </p:txEl>
                                          </p:spTgt>
                                        </p:tgtEl>
                                        <p:attrNameLst>
                                          <p:attrName>style.visibility</p:attrName>
                                        </p:attrNameLst>
                                      </p:cBhvr>
                                      <p:to>
                                        <p:strVal val="visible"/>
                                      </p:to>
                                    </p:set>
                                    <p:anim calcmode="lin" valueType="num">
                                      <p:cBhvr additive="base">
                                        <p:cTn id="19" dur="500" fill="hold"/>
                                        <p:tgtEl>
                                          <p:spTgt spid="1126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8">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268">
                                            <p:txEl>
                                              <p:pRg st="7" end="7"/>
                                            </p:txEl>
                                          </p:spTgt>
                                        </p:tgtEl>
                                        <p:attrNameLst>
                                          <p:attrName>style.visibility</p:attrName>
                                        </p:attrNameLst>
                                      </p:cBhvr>
                                      <p:to>
                                        <p:strVal val="visible"/>
                                      </p:to>
                                    </p:set>
                                    <p:anim calcmode="lin" valueType="num">
                                      <p:cBhvr additive="base">
                                        <p:cTn id="23" dur="500" fill="hold"/>
                                        <p:tgtEl>
                                          <p:spTgt spid="11268">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268">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268">
                                            <p:txEl>
                                              <p:pRg st="8" end="8"/>
                                            </p:txEl>
                                          </p:spTgt>
                                        </p:tgtEl>
                                        <p:attrNameLst>
                                          <p:attrName>style.visibility</p:attrName>
                                        </p:attrNameLst>
                                      </p:cBhvr>
                                      <p:to>
                                        <p:strVal val="visible"/>
                                      </p:to>
                                    </p:set>
                                    <p:anim calcmode="lin" valueType="num">
                                      <p:cBhvr additive="base">
                                        <p:cTn id="27" dur="500" fill="hold"/>
                                        <p:tgtEl>
                                          <p:spTgt spid="11268">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26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268">
                                            <p:txEl>
                                              <p:pRg st="9" end="9"/>
                                            </p:txEl>
                                          </p:spTgt>
                                        </p:tgtEl>
                                        <p:attrNameLst>
                                          <p:attrName>style.visibility</p:attrName>
                                        </p:attrNameLst>
                                      </p:cBhvr>
                                      <p:to>
                                        <p:strVal val="visible"/>
                                      </p:to>
                                    </p:set>
                                    <p:anim calcmode="lin" valueType="num">
                                      <p:cBhvr additive="base">
                                        <p:cTn id="33" dur="500" fill="hold"/>
                                        <p:tgtEl>
                                          <p:spTgt spid="11268">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26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Certain EPMT template">
  <a:themeElements>
    <a:clrScheme name="Odcienie szarości">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ertain EPMT template">
  <a:themeElements>
    <a:clrScheme name="Odcienie szarości">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ertain EPMT template">
  <a:themeElements>
    <a:clrScheme name="Odcienie szarości">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ertain EPMT template">
  <a:themeElements>
    <a:clrScheme name="Odcienie szarości">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ertain EPMT template">
  <a:themeElements>
    <a:clrScheme name="Odcienie szarości">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TotalTime>
  <Words>2501</Words>
  <Application>Microsoft Office PowerPoint</Application>
  <PresentationFormat>Bildspel på skärmen (4:3)</PresentationFormat>
  <Paragraphs>397</Paragraphs>
  <Slides>41</Slides>
  <Notes>28</Notes>
  <HiddenSlides>0</HiddenSlides>
  <MMClips>0</MMClips>
  <ScaleCrop>false</ScaleCrop>
  <HeadingPairs>
    <vt:vector size="4" baseType="variant">
      <vt:variant>
        <vt:lpstr>Tema</vt:lpstr>
      </vt:variant>
      <vt:variant>
        <vt:i4>6</vt:i4>
      </vt:variant>
      <vt:variant>
        <vt:lpstr>Bildrubriker</vt:lpstr>
      </vt:variant>
      <vt:variant>
        <vt:i4>41</vt:i4>
      </vt:variant>
    </vt:vector>
  </HeadingPairs>
  <TitlesOfParts>
    <vt:vector size="47" baseType="lpstr">
      <vt:lpstr>3_Certain EPMT template</vt:lpstr>
      <vt:lpstr>Certain EPMT template</vt:lpstr>
      <vt:lpstr>1_Certain EPMT template</vt:lpstr>
      <vt:lpstr>2_Certain EPMT template</vt:lpstr>
      <vt:lpstr>4_Certain EPMT template</vt:lpstr>
      <vt:lpstr>1_Default Design</vt:lpstr>
      <vt:lpstr>PowerPoint-presentation</vt:lpstr>
      <vt:lpstr>ROSANNE =  ROlling resistance, Skid resistance, ANd Noise Emission measurement standards for road surfaces</vt:lpstr>
      <vt:lpstr>ROSANNE project</vt:lpstr>
      <vt:lpstr>Objectives</vt:lpstr>
      <vt:lpstr>ROSANNE project  and standardization</vt:lpstr>
      <vt:lpstr>The Technical Work Packages</vt:lpstr>
      <vt:lpstr>ROSANNE WP 1 – Skid resistance</vt:lpstr>
      <vt:lpstr>ROSANNE – Skid resistance</vt:lpstr>
      <vt:lpstr>ROSANNE – Skid resistance</vt:lpstr>
      <vt:lpstr>Skid resistance tests</vt:lpstr>
      <vt:lpstr>Skid resistance tests</vt:lpstr>
      <vt:lpstr>Analysis</vt:lpstr>
      <vt:lpstr>“Common scale”</vt:lpstr>
      <vt:lpstr>Results</vt:lpstr>
      <vt:lpstr>Conclusions</vt:lpstr>
      <vt:lpstr>ROSANNE WP2 – Noise</vt:lpstr>
      <vt:lpstr>ROSANNE – Noise</vt:lpstr>
      <vt:lpstr>ROSANNE - Noise</vt:lpstr>
      <vt:lpstr>ROSANNE - Noise</vt:lpstr>
      <vt:lpstr>ROSANNE - Noise</vt:lpstr>
      <vt:lpstr>ROSANNE - Noise</vt:lpstr>
      <vt:lpstr>ROSANNE - Temperature coefficients</vt:lpstr>
      <vt:lpstr>ROSANNE – Noise – Validation tests</vt:lpstr>
      <vt:lpstr>ROSANNE – Noise – Validation tests</vt:lpstr>
      <vt:lpstr>ROSANNE WP 3 – Rolling resistance </vt:lpstr>
      <vt:lpstr>ROSANNE – Rolling resistance </vt:lpstr>
      <vt:lpstr>ROSANNE – Rolling resistance </vt:lpstr>
      <vt:lpstr>ROSANNE – Rolling resistance </vt:lpstr>
      <vt:lpstr>RRT: Participants </vt:lpstr>
      <vt:lpstr>Draft standard preparation</vt:lpstr>
      <vt:lpstr>ROSANNE WP 4 – Common issues</vt:lpstr>
      <vt:lpstr>ROSANNE WP 4 – Common issues</vt:lpstr>
      <vt:lpstr>ROSANNE WP 4 – Common issues</vt:lpstr>
      <vt:lpstr>ROSANNE WP 4 – Common issues</vt:lpstr>
      <vt:lpstr>ROSANNE WP 4 – Common issues</vt:lpstr>
      <vt:lpstr>ROSANNE WP 4 – Common issues</vt:lpstr>
      <vt:lpstr>ROSANNE WP 4 – Common issues</vt:lpstr>
      <vt:lpstr>ROSANNE info</vt:lpstr>
      <vt:lpstr>ROSANNE contact</vt:lpstr>
      <vt:lpstr>Acknowledgement</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Ulf Sandberg</dc:creator>
  <cp:lastModifiedBy>Ulf Sandberg</cp:lastModifiedBy>
  <cp:revision>32</cp:revision>
  <dcterms:created xsi:type="dcterms:W3CDTF">2016-05-30T03:45:04Z</dcterms:created>
  <dcterms:modified xsi:type="dcterms:W3CDTF">2016-06-02T05:28:46Z</dcterms:modified>
</cp:coreProperties>
</file>