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2" r:id="rId2"/>
  </p:sldMasterIdLst>
  <p:notesMasterIdLst>
    <p:notesMasterId r:id="rId72"/>
  </p:notesMasterIdLst>
  <p:sldIdLst>
    <p:sldId id="256" r:id="rId3"/>
    <p:sldId id="273" r:id="rId4"/>
    <p:sldId id="498" r:id="rId5"/>
    <p:sldId id="500" r:id="rId6"/>
    <p:sldId id="499" r:id="rId7"/>
    <p:sldId id="282" r:id="rId8"/>
    <p:sldId id="393" r:id="rId9"/>
    <p:sldId id="352" r:id="rId10"/>
    <p:sldId id="257" r:id="rId11"/>
    <p:sldId id="346" r:id="rId12"/>
    <p:sldId id="349" r:id="rId13"/>
    <p:sldId id="350" r:id="rId14"/>
    <p:sldId id="323" r:id="rId15"/>
    <p:sldId id="278" r:id="rId16"/>
    <p:sldId id="305" r:id="rId17"/>
    <p:sldId id="308" r:id="rId18"/>
    <p:sldId id="313" r:id="rId19"/>
    <p:sldId id="314" r:id="rId20"/>
    <p:sldId id="311" r:id="rId21"/>
    <p:sldId id="316" r:id="rId22"/>
    <p:sldId id="317" r:id="rId23"/>
    <p:sldId id="318" r:id="rId24"/>
    <p:sldId id="321" r:id="rId25"/>
    <p:sldId id="312" r:id="rId26"/>
    <p:sldId id="277" r:id="rId27"/>
    <p:sldId id="285" r:id="rId28"/>
    <p:sldId id="283" r:id="rId29"/>
    <p:sldId id="284" r:id="rId30"/>
    <p:sldId id="288" r:id="rId31"/>
    <p:sldId id="286" r:id="rId32"/>
    <p:sldId id="287" r:id="rId33"/>
    <p:sldId id="295" r:id="rId34"/>
    <p:sldId id="289" r:id="rId35"/>
    <p:sldId id="292" r:id="rId36"/>
    <p:sldId id="299" r:id="rId37"/>
    <p:sldId id="300" r:id="rId38"/>
    <p:sldId id="476" r:id="rId39"/>
    <p:sldId id="478" r:id="rId40"/>
    <p:sldId id="479" r:id="rId41"/>
    <p:sldId id="480" r:id="rId42"/>
    <p:sldId id="481" r:id="rId43"/>
    <p:sldId id="482" r:id="rId44"/>
    <p:sldId id="483" r:id="rId45"/>
    <p:sldId id="484" r:id="rId46"/>
    <p:sldId id="485" r:id="rId47"/>
    <p:sldId id="486" r:id="rId48"/>
    <p:sldId id="487" r:id="rId49"/>
    <p:sldId id="488" r:id="rId50"/>
    <p:sldId id="489" r:id="rId51"/>
    <p:sldId id="490" r:id="rId52"/>
    <p:sldId id="491" r:id="rId53"/>
    <p:sldId id="474" r:id="rId54"/>
    <p:sldId id="501" r:id="rId55"/>
    <p:sldId id="272" r:id="rId56"/>
    <p:sldId id="502" r:id="rId57"/>
    <p:sldId id="503" r:id="rId58"/>
    <p:sldId id="504" r:id="rId59"/>
    <p:sldId id="505" r:id="rId60"/>
    <p:sldId id="506" r:id="rId61"/>
    <p:sldId id="507" r:id="rId62"/>
    <p:sldId id="508" r:id="rId63"/>
    <p:sldId id="509" r:id="rId64"/>
    <p:sldId id="510" r:id="rId65"/>
    <p:sldId id="511" r:id="rId66"/>
    <p:sldId id="512" r:id="rId67"/>
    <p:sldId id="513" r:id="rId68"/>
    <p:sldId id="514" r:id="rId69"/>
    <p:sldId id="515" r:id="rId70"/>
    <p:sldId id="516" r:id="rId71"/>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EE0000"/>
    <a:srgbClr val="33CC33"/>
    <a:srgbClr val="006FDE"/>
    <a:srgbClr val="3399FF"/>
    <a:srgbClr val="3366FF"/>
    <a:srgbClr val="00409E"/>
    <a:srgbClr val="0066FF"/>
    <a:srgbClr val="FF9933"/>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011" autoAdjust="0"/>
  </p:normalViewPr>
  <p:slideViewPr>
    <p:cSldViewPr>
      <p:cViewPr varScale="1">
        <p:scale>
          <a:sx n="117" d="100"/>
          <a:sy n="117" d="100"/>
        </p:scale>
        <p:origin x="-1182"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Admin\Desktop\Parties\Dr%20Leung\Confirmation\Plots%20for%20confirmation%20report.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Admin\Desktop\Parties\Dr%20Hung\CPX%20Round%20About\Analysis%20(new%20R%20&amp;%20filter%20leading%20&amp;%20trailing%20curve%20segs)\CPX%20Curve%20Analysis%20-%2050%20(filtered).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Admin\Desktop\Parties\Dr%20Hung\CPX%20Round%20About\Analysis%20(new%20R%20&amp;%20filter%20leading%20&amp;%20trailing%20curve%20segs)\CPX%20Curve%20Analysis%20-%2070%20(filtered).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Admin\Desktop\Parties\Dr%20Leung\Mic%20Vibration%20Test\Lab%20Weaken%20Mic%20Frame%20Replica%20Shaking%20Test\On%20Deck%20&amp;%20Weaken%20Frame.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Admin\Desktop\Parties\Dr%20Leung\Mic%20Vibration%20Test\Lab%20Weaken%20Mic%20Frame%20Replica%20Shaking%20Test\On%20Deck%20&amp;%20Weaken%20Fram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spPr>
            <a:solidFill>
              <a:schemeClr val="accent1"/>
            </a:solidFill>
          </c:spPr>
          <c:invertIfNegative val="0"/>
          <c:cat>
            <c:numRef>
              <c:f>Sheet1!$A$1:$F$1</c:f>
              <c:numCache>
                <c:formatCode>General</c:formatCode>
                <c:ptCount val="6"/>
                <c:pt idx="0">
                  <c:v>125</c:v>
                </c:pt>
                <c:pt idx="1">
                  <c:v>250</c:v>
                </c:pt>
                <c:pt idx="2">
                  <c:v>500</c:v>
                </c:pt>
                <c:pt idx="3">
                  <c:v>1000</c:v>
                </c:pt>
                <c:pt idx="4">
                  <c:v>2000</c:v>
                </c:pt>
                <c:pt idx="5">
                  <c:v>4000</c:v>
                </c:pt>
              </c:numCache>
            </c:numRef>
          </c:cat>
          <c:val>
            <c:numRef>
              <c:f>Sheet1!$A$2:$F$2</c:f>
              <c:numCache>
                <c:formatCode>General</c:formatCode>
                <c:ptCount val="6"/>
                <c:pt idx="0">
                  <c:v>0.13</c:v>
                </c:pt>
                <c:pt idx="1">
                  <c:v>0.18000000000000024</c:v>
                </c:pt>
                <c:pt idx="2">
                  <c:v>0.56999999999999995</c:v>
                </c:pt>
                <c:pt idx="3">
                  <c:v>0.96000000000000063</c:v>
                </c:pt>
                <c:pt idx="4">
                  <c:v>1.03</c:v>
                </c:pt>
                <c:pt idx="5">
                  <c:v>0.98</c:v>
                </c:pt>
              </c:numCache>
            </c:numRef>
          </c:val>
        </c:ser>
        <c:dLbls>
          <c:showLegendKey val="0"/>
          <c:showVal val="0"/>
          <c:showCatName val="0"/>
          <c:showSerName val="0"/>
          <c:showPercent val="0"/>
          <c:showBubbleSize val="0"/>
        </c:dLbls>
        <c:gapWidth val="150"/>
        <c:axId val="83956096"/>
        <c:axId val="83958016"/>
      </c:barChart>
      <c:catAx>
        <c:axId val="83956096"/>
        <c:scaling>
          <c:orientation val="minMax"/>
        </c:scaling>
        <c:delete val="0"/>
        <c:axPos val="b"/>
        <c:title>
          <c:tx>
            <c:rich>
              <a:bodyPr/>
              <a:lstStyle/>
              <a:p>
                <a:pPr>
                  <a:defRPr/>
                </a:pPr>
                <a:r>
                  <a:rPr lang="en-US"/>
                  <a:t>Octave band centre frequency (Hz)</a:t>
                </a:r>
              </a:p>
            </c:rich>
          </c:tx>
          <c:layout/>
          <c:overlay val="0"/>
        </c:title>
        <c:numFmt formatCode="General" sourceLinked="1"/>
        <c:majorTickMark val="none"/>
        <c:minorTickMark val="none"/>
        <c:tickLblPos val="nextTo"/>
        <c:crossAx val="83958016"/>
        <c:crosses val="autoZero"/>
        <c:auto val="1"/>
        <c:lblAlgn val="ctr"/>
        <c:lblOffset val="100"/>
        <c:noMultiLvlLbl val="0"/>
      </c:catAx>
      <c:valAx>
        <c:axId val="83958016"/>
        <c:scaling>
          <c:orientation val="minMax"/>
          <c:max val="1"/>
          <c:min val="0"/>
        </c:scaling>
        <c:delete val="0"/>
        <c:axPos val="l"/>
        <c:title>
          <c:tx>
            <c:rich>
              <a:bodyPr/>
              <a:lstStyle/>
              <a:p>
                <a:pPr>
                  <a:defRPr/>
                </a:pPr>
                <a:r>
                  <a:rPr lang="en-US"/>
                  <a:t>Noise Reduction Coefficient</a:t>
                </a:r>
              </a:p>
            </c:rich>
          </c:tx>
          <c:layout/>
          <c:overlay val="0"/>
        </c:title>
        <c:numFmt formatCode="General" sourceLinked="1"/>
        <c:majorTickMark val="in"/>
        <c:minorTickMark val="none"/>
        <c:tickLblPos val="nextTo"/>
        <c:crossAx val="83956096"/>
        <c:crosses val="autoZero"/>
        <c:crossBetween val="between"/>
        <c:majorUnit val="0.2"/>
      </c:valAx>
    </c:plotArea>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9222222222612"/>
          <c:y val="0.11389411126787929"/>
          <c:w val="0.84472610230974265"/>
          <c:h val="0.7491339280928877"/>
        </c:manualLayout>
      </c:layout>
      <c:barChart>
        <c:barDir val="col"/>
        <c:grouping val="clustered"/>
        <c:varyColors val="0"/>
        <c:ser>
          <c:idx val="0"/>
          <c:order val="0"/>
          <c:tx>
            <c:strRef>
              <c:f>'Temp effect'!$T$103</c:f>
              <c:strCache>
                <c:ptCount val="1"/>
                <c:pt idx="0">
                  <c:v>Air Temperature</c:v>
                </c:pt>
              </c:strCache>
            </c:strRef>
          </c:tx>
          <c:spPr>
            <a:solidFill>
              <a:schemeClr val="accent1"/>
            </a:solidFill>
          </c:spPr>
          <c:invertIfNegative val="0"/>
          <c:cat>
            <c:strRef>
              <c:f>'Temp effect'!$U$102:$AC$102</c:f>
              <c:strCache>
                <c:ptCount val="9"/>
                <c:pt idx="0">
                  <c:v>SMA 1</c:v>
                </c:pt>
                <c:pt idx="1">
                  <c:v>SMA 2</c:v>
                </c:pt>
                <c:pt idx="2">
                  <c:v>SMA 3</c:v>
                </c:pt>
                <c:pt idx="3">
                  <c:v>SMA 4</c:v>
                </c:pt>
                <c:pt idx="5">
                  <c:v>WC 1</c:v>
                </c:pt>
                <c:pt idx="6">
                  <c:v>WC 2</c:v>
                </c:pt>
                <c:pt idx="7">
                  <c:v>WC 3</c:v>
                </c:pt>
                <c:pt idx="8">
                  <c:v>WC 4</c:v>
                </c:pt>
              </c:strCache>
            </c:strRef>
          </c:cat>
          <c:val>
            <c:numRef>
              <c:f>'Temp effect'!$U$103:$AC$103</c:f>
              <c:numCache>
                <c:formatCode>General</c:formatCode>
                <c:ptCount val="9"/>
                <c:pt idx="0">
                  <c:v>-0.45020730113895685</c:v>
                </c:pt>
                <c:pt idx="1">
                  <c:v>-0.90805629243455588</c:v>
                </c:pt>
                <c:pt idx="2">
                  <c:v>-0.95439616370553049</c:v>
                </c:pt>
                <c:pt idx="3">
                  <c:v>-0.97288809396882681</c:v>
                </c:pt>
                <c:pt idx="5">
                  <c:v>-0.42036918788023125</c:v>
                </c:pt>
                <c:pt idx="6">
                  <c:v>-0.81257012352364877</c:v>
                </c:pt>
                <c:pt idx="7">
                  <c:v>-0.92284644964384765</c:v>
                </c:pt>
                <c:pt idx="8">
                  <c:v>-0.64870110140874016</c:v>
                </c:pt>
              </c:numCache>
            </c:numRef>
          </c:val>
        </c:ser>
        <c:ser>
          <c:idx val="1"/>
          <c:order val="1"/>
          <c:tx>
            <c:strRef>
              <c:f>'Temp effect'!$T$104</c:f>
              <c:strCache>
                <c:ptCount val="1"/>
                <c:pt idx="0">
                  <c:v>Road Surface Temperature</c:v>
                </c:pt>
              </c:strCache>
            </c:strRef>
          </c:tx>
          <c:spPr>
            <a:gradFill>
              <a:gsLst>
                <a:gs pos="0">
                  <a:srgbClr val="FFFFFF"/>
                </a:gs>
                <a:gs pos="7001">
                  <a:srgbClr val="E6E6E6"/>
                </a:gs>
                <a:gs pos="32001">
                  <a:srgbClr val="7D8496"/>
                </a:gs>
                <a:gs pos="47000">
                  <a:srgbClr val="E6E6E6"/>
                </a:gs>
                <a:gs pos="85001">
                  <a:srgbClr val="7D8496"/>
                </a:gs>
                <a:gs pos="100000">
                  <a:srgbClr val="E6E6E6"/>
                </a:gs>
              </a:gsLst>
              <a:lin ang="5400000" scaled="0"/>
            </a:gradFill>
            <a:ln>
              <a:solidFill>
                <a:schemeClr val="tx1"/>
              </a:solidFill>
            </a:ln>
          </c:spPr>
          <c:invertIfNegative val="0"/>
          <c:cat>
            <c:strRef>
              <c:f>'Temp effect'!$U$102:$AC$102</c:f>
              <c:strCache>
                <c:ptCount val="9"/>
                <c:pt idx="0">
                  <c:v>SMA 1</c:v>
                </c:pt>
                <c:pt idx="1">
                  <c:v>SMA 2</c:v>
                </c:pt>
                <c:pt idx="2">
                  <c:v>SMA 3</c:v>
                </c:pt>
                <c:pt idx="3">
                  <c:v>SMA 4</c:v>
                </c:pt>
                <c:pt idx="5">
                  <c:v>WC 1</c:v>
                </c:pt>
                <c:pt idx="6">
                  <c:v>WC 2</c:v>
                </c:pt>
                <c:pt idx="7">
                  <c:v>WC 3</c:v>
                </c:pt>
                <c:pt idx="8">
                  <c:v>WC 4</c:v>
                </c:pt>
              </c:strCache>
            </c:strRef>
          </c:cat>
          <c:val>
            <c:numRef>
              <c:f>'Temp effect'!$U$104:$AC$104</c:f>
              <c:numCache>
                <c:formatCode>General</c:formatCode>
                <c:ptCount val="9"/>
                <c:pt idx="0">
                  <c:v>-0.62680225158966663</c:v>
                </c:pt>
                <c:pt idx="1">
                  <c:v>-0.93472465212520284</c:v>
                </c:pt>
                <c:pt idx="2">
                  <c:v>-0.98306587892137087</c:v>
                </c:pt>
                <c:pt idx="3">
                  <c:v>-0.93886862467045895</c:v>
                </c:pt>
                <c:pt idx="5">
                  <c:v>-0.67504720726562772</c:v>
                </c:pt>
                <c:pt idx="6">
                  <c:v>-0.91383561919790002</c:v>
                </c:pt>
                <c:pt idx="7">
                  <c:v>-0.91174488040590063</c:v>
                </c:pt>
                <c:pt idx="8">
                  <c:v>-0.67714025944241363</c:v>
                </c:pt>
              </c:numCache>
            </c:numRef>
          </c:val>
        </c:ser>
        <c:dLbls>
          <c:showLegendKey val="0"/>
          <c:showVal val="0"/>
          <c:showCatName val="0"/>
          <c:showSerName val="0"/>
          <c:showPercent val="0"/>
          <c:showBubbleSize val="0"/>
        </c:dLbls>
        <c:gapWidth val="150"/>
        <c:axId val="110310144"/>
        <c:axId val="110311680"/>
      </c:barChart>
      <c:catAx>
        <c:axId val="110310144"/>
        <c:scaling>
          <c:orientation val="minMax"/>
        </c:scaling>
        <c:delete val="0"/>
        <c:axPos val="b"/>
        <c:numFmt formatCode="General" sourceLinked="0"/>
        <c:majorTickMark val="none"/>
        <c:minorTickMark val="none"/>
        <c:tickLblPos val="high"/>
        <c:crossAx val="110311680"/>
        <c:crosses val="autoZero"/>
        <c:auto val="1"/>
        <c:lblAlgn val="ctr"/>
        <c:lblOffset val="100"/>
        <c:noMultiLvlLbl val="0"/>
      </c:catAx>
      <c:valAx>
        <c:axId val="110311680"/>
        <c:scaling>
          <c:orientation val="minMax"/>
          <c:min val="-1"/>
        </c:scaling>
        <c:delete val="0"/>
        <c:axPos val="l"/>
        <c:title>
          <c:tx>
            <c:rich>
              <a:bodyPr/>
              <a:lstStyle/>
              <a:p>
                <a:pPr>
                  <a:defRPr/>
                </a:pPr>
                <a:r>
                  <a:rPr lang="en-US"/>
                  <a:t>Correlation Coefficients</a:t>
                </a:r>
              </a:p>
            </c:rich>
          </c:tx>
          <c:layout/>
          <c:overlay val="0"/>
        </c:title>
        <c:numFmt formatCode="General" sourceLinked="1"/>
        <c:majorTickMark val="in"/>
        <c:minorTickMark val="none"/>
        <c:tickLblPos val="nextTo"/>
        <c:crossAx val="110310144"/>
        <c:crosses val="autoZero"/>
        <c:crossBetween val="between"/>
        <c:majorUnit val="0.2"/>
      </c:valAx>
    </c:plotArea>
    <c:legend>
      <c:legendPos val="r"/>
      <c:layout>
        <c:manualLayout>
          <c:xMode val="edge"/>
          <c:yMode val="edge"/>
          <c:x val="0.20839710823389554"/>
          <c:y val="0.87568734567901263"/>
          <c:w val="0.59357703703703657"/>
          <c:h val="9.7448148148148145E-2"/>
        </c:manualLayout>
      </c:layout>
      <c:overlay val="0"/>
      <c:txPr>
        <a:bodyPr/>
        <a:lstStyle/>
        <a:p>
          <a:pPr>
            <a:defRPr sz="1050"/>
          </a:pPr>
          <a:endParaRPr lang="en-US"/>
        </a:p>
      </c:txPr>
    </c:legend>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39695955364882"/>
          <c:y val="3.9715472252516981E-2"/>
          <c:w val="0.84913956246905764"/>
          <c:h val="0.68057151573190366"/>
        </c:manualLayout>
      </c:layout>
      <c:lineChart>
        <c:grouping val="standard"/>
        <c:varyColors val="0"/>
        <c:ser>
          <c:idx val="0"/>
          <c:order val="0"/>
          <c:tx>
            <c:strRef>
              <c:f>'Curve Spec SPL- R'!$W$98:$W$99</c:f>
              <c:strCache>
                <c:ptCount val="1"/>
                <c:pt idx="0">
                  <c:v>C1 -  r: 479 m</c:v>
                </c:pt>
              </c:strCache>
            </c:strRef>
          </c:tx>
          <c:spPr>
            <a:ln w="12700"/>
          </c:spPr>
          <c:marker>
            <c:symbol val="square"/>
            <c:size val="5"/>
          </c:marker>
          <c:cat>
            <c:numRef>
              <c:f>'Curve Spec SPL- R'!$V$112:$V$124</c:f>
              <c:numCache>
                <c:formatCode>General</c:formatCode>
                <c:ptCount val="13"/>
                <c:pt idx="0">
                  <c:v>315</c:v>
                </c:pt>
                <c:pt idx="1">
                  <c:v>400</c:v>
                </c:pt>
                <c:pt idx="2">
                  <c:v>500</c:v>
                </c:pt>
                <c:pt idx="3">
                  <c:v>630</c:v>
                </c:pt>
                <c:pt idx="4">
                  <c:v>800</c:v>
                </c:pt>
                <c:pt idx="5">
                  <c:v>1000</c:v>
                </c:pt>
                <c:pt idx="6">
                  <c:v>1250</c:v>
                </c:pt>
                <c:pt idx="7">
                  <c:v>1600</c:v>
                </c:pt>
                <c:pt idx="8">
                  <c:v>2000</c:v>
                </c:pt>
                <c:pt idx="9">
                  <c:v>2500</c:v>
                </c:pt>
                <c:pt idx="10">
                  <c:v>3150</c:v>
                </c:pt>
                <c:pt idx="11">
                  <c:v>4000</c:v>
                </c:pt>
                <c:pt idx="12">
                  <c:v>5000</c:v>
                </c:pt>
              </c:numCache>
            </c:numRef>
          </c:cat>
          <c:val>
            <c:numRef>
              <c:f>'Curve Spec SPL- R'!$W$112:$W$124</c:f>
              <c:numCache>
                <c:formatCode>General</c:formatCode>
                <c:ptCount val="13"/>
                <c:pt idx="0">
                  <c:v>74.600687499999978</c:v>
                </c:pt>
                <c:pt idx="1">
                  <c:v>79.001500000000007</c:v>
                </c:pt>
                <c:pt idx="2">
                  <c:v>84.421125000000927</c:v>
                </c:pt>
                <c:pt idx="3">
                  <c:v>86.362812499999919</c:v>
                </c:pt>
                <c:pt idx="4">
                  <c:v>88.251687500000003</c:v>
                </c:pt>
                <c:pt idx="5">
                  <c:v>86.6769374999989</c:v>
                </c:pt>
                <c:pt idx="6">
                  <c:v>83.548000000000002</c:v>
                </c:pt>
                <c:pt idx="7">
                  <c:v>76.811687500000005</c:v>
                </c:pt>
                <c:pt idx="8">
                  <c:v>73.366562499999986</c:v>
                </c:pt>
                <c:pt idx="9">
                  <c:v>72.057437499999978</c:v>
                </c:pt>
                <c:pt idx="10">
                  <c:v>69.550250000000005</c:v>
                </c:pt>
                <c:pt idx="11">
                  <c:v>66.137562500000001</c:v>
                </c:pt>
                <c:pt idx="12">
                  <c:v>64.32656249999998</c:v>
                </c:pt>
              </c:numCache>
            </c:numRef>
          </c:val>
          <c:smooth val="0"/>
        </c:ser>
        <c:ser>
          <c:idx val="1"/>
          <c:order val="1"/>
          <c:tx>
            <c:strRef>
              <c:f>'Curve Spec SPL- R'!$X$98:$X$99</c:f>
              <c:strCache>
                <c:ptCount val="1"/>
                <c:pt idx="0">
                  <c:v>C8 -  r: 555 m</c:v>
                </c:pt>
              </c:strCache>
            </c:strRef>
          </c:tx>
          <c:spPr>
            <a:ln w="12700"/>
          </c:spPr>
          <c:marker>
            <c:symbol val="diamond"/>
            <c:size val="5"/>
          </c:marker>
          <c:cat>
            <c:numRef>
              <c:f>'Curve Spec SPL- R'!$V$112:$V$124</c:f>
              <c:numCache>
                <c:formatCode>General</c:formatCode>
                <c:ptCount val="13"/>
                <c:pt idx="0">
                  <c:v>315</c:v>
                </c:pt>
                <c:pt idx="1">
                  <c:v>400</c:v>
                </c:pt>
                <c:pt idx="2">
                  <c:v>500</c:v>
                </c:pt>
                <c:pt idx="3">
                  <c:v>630</c:v>
                </c:pt>
                <c:pt idx="4">
                  <c:v>800</c:v>
                </c:pt>
                <c:pt idx="5">
                  <c:v>1000</c:v>
                </c:pt>
                <c:pt idx="6">
                  <c:v>1250</c:v>
                </c:pt>
                <c:pt idx="7">
                  <c:v>1600</c:v>
                </c:pt>
                <c:pt idx="8">
                  <c:v>2000</c:v>
                </c:pt>
                <c:pt idx="9">
                  <c:v>2500</c:v>
                </c:pt>
                <c:pt idx="10">
                  <c:v>3150</c:v>
                </c:pt>
                <c:pt idx="11">
                  <c:v>4000</c:v>
                </c:pt>
                <c:pt idx="12">
                  <c:v>5000</c:v>
                </c:pt>
              </c:numCache>
            </c:numRef>
          </c:cat>
          <c:val>
            <c:numRef>
              <c:f>'Curve Spec SPL- R'!$X$112:$X$124</c:f>
              <c:numCache>
                <c:formatCode>General</c:formatCode>
                <c:ptCount val="13"/>
                <c:pt idx="0">
                  <c:v>74.133312499999988</c:v>
                </c:pt>
                <c:pt idx="1">
                  <c:v>78.779499999999999</c:v>
                </c:pt>
                <c:pt idx="2">
                  <c:v>84.516437499999981</c:v>
                </c:pt>
                <c:pt idx="3">
                  <c:v>86.219750000000005</c:v>
                </c:pt>
                <c:pt idx="4">
                  <c:v>86.440375000000003</c:v>
                </c:pt>
                <c:pt idx="5">
                  <c:v>83.578562499999919</c:v>
                </c:pt>
                <c:pt idx="6">
                  <c:v>79.582874999999959</c:v>
                </c:pt>
                <c:pt idx="7">
                  <c:v>76.694687500000001</c:v>
                </c:pt>
                <c:pt idx="8">
                  <c:v>76.252937499999959</c:v>
                </c:pt>
                <c:pt idx="9">
                  <c:v>74.461874999999992</c:v>
                </c:pt>
                <c:pt idx="10">
                  <c:v>70.009875000000008</c:v>
                </c:pt>
                <c:pt idx="11">
                  <c:v>66.179687499999858</c:v>
                </c:pt>
                <c:pt idx="12">
                  <c:v>64.673374999998813</c:v>
                </c:pt>
              </c:numCache>
            </c:numRef>
          </c:val>
          <c:smooth val="0"/>
        </c:ser>
        <c:ser>
          <c:idx val="2"/>
          <c:order val="2"/>
          <c:tx>
            <c:strRef>
              <c:f>'Curve Spec SPL- R'!$Y$98:$Y$99</c:f>
              <c:strCache>
                <c:ptCount val="1"/>
                <c:pt idx="0">
                  <c:v>C3 -  r: 583 m</c:v>
                </c:pt>
              </c:strCache>
            </c:strRef>
          </c:tx>
          <c:spPr>
            <a:ln w="12700"/>
          </c:spPr>
          <c:marker>
            <c:symbol val="triangle"/>
            <c:size val="5"/>
          </c:marker>
          <c:cat>
            <c:numRef>
              <c:f>'Curve Spec SPL- R'!$V$112:$V$124</c:f>
              <c:numCache>
                <c:formatCode>General</c:formatCode>
                <c:ptCount val="13"/>
                <c:pt idx="0">
                  <c:v>315</c:v>
                </c:pt>
                <c:pt idx="1">
                  <c:v>400</c:v>
                </c:pt>
                <c:pt idx="2">
                  <c:v>500</c:v>
                </c:pt>
                <c:pt idx="3">
                  <c:v>630</c:v>
                </c:pt>
                <c:pt idx="4">
                  <c:v>800</c:v>
                </c:pt>
                <c:pt idx="5">
                  <c:v>1000</c:v>
                </c:pt>
                <c:pt idx="6">
                  <c:v>1250</c:v>
                </c:pt>
                <c:pt idx="7">
                  <c:v>1600</c:v>
                </c:pt>
                <c:pt idx="8">
                  <c:v>2000</c:v>
                </c:pt>
                <c:pt idx="9">
                  <c:v>2500</c:v>
                </c:pt>
                <c:pt idx="10">
                  <c:v>3150</c:v>
                </c:pt>
                <c:pt idx="11">
                  <c:v>4000</c:v>
                </c:pt>
                <c:pt idx="12">
                  <c:v>5000</c:v>
                </c:pt>
              </c:numCache>
            </c:numRef>
          </c:cat>
          <c:val>
            <c:numRef>
              <c:f>'Curve Spec SPL- R'!$Y$112:$Y$124</c:f>
              <c:numCache>
                <c:formatCode>General</c:formatCode>
                <c:ptCount val="13"/>
                <c:pt idx="0">
                  <c:v>74.696187500000008</c:v>
                </c:pt>
                <c:pt idx="1">
                  <c:v>79.020187499999949</c:v>
                </c:pt>
                <c:pt idx="2">
                  <c:v>84.355374999999</c:v>
                </c:pt>
                <c:pt idx="3">
                  <c:v>85.686374999999558</c:v>
                </c:pt>
                <c:pt idx="4">
                  <c:v>86.635125000000016</c:v>
                </c:pt>
                <c:pt idx="5">
                  <c:v>84.821187500000008</c:v>
                </c:pt>
                <c:pt idx="6">
                  <c:v>81.770125000000007</c:v>
                </c:pt>
                <c:pt idx="7">
                  <c:v>75.913250000001</c:v>
                </c:pt>
                <c:pt idx="8">
                  <c:v>73.436562500000022</c:v>
                </c:pt>
                <c:pt idx="9">
                  <c:v>72.299374999999998</c:v>
                </c:pt>
                <c:pt idx="10">
                  <c:v>69.607312499999978</c:v>
                </c:pt>
                <c:pt idx="11">
                  <c:v>66.171374999999458</c:v>
                </c:pt>
                <c:pt idx="12">
                  <c:v>64.376125000000002</c:v>
                </c:pt>
              </c:numCache>
            </c:numRef>
          </c:val>
          <c:smooth val="0"/>
        </c:ser>
        <c:ser>
          <c:idx val="3"/>
          <c:order val="3"/>
          <c:tx>
            <c:strRef>
              <c:f>'Curve Spec SPL- R'!$Z$98:$Z$99</c:f>
              <c:strCache>
                <c:ptCount val="1"/>
                <c:pt idx="0">
                  <c:v>C5 -  r: 587 m</c:v>
                </c:pt>
              </c:strCache>
            </c:strRef>
          </c:tx>
          <c:spPr>
            <a:ln w="12700"/>
          </c:spPr>
          <c:marker>
            <c:symbol val="x"/>
            <c:size val="5"/>
          </c:marker>
          <c:cat>
            <c:numRef>
              <c:f>'Curve Spec SPL- R'!$V$112:$V$124</c:f>
              <c:numCache>
                <c:formatCode>General</c:formatCode>
                <c:ptCount val="13"/>
                <c:pt idx="0">
                  <c:v>315</c:v>
                </c:pt>
                <c:pt idx="1">
                  <c:v>400</c:v>
                </c:pt>
                <c:pt idx="2">
                  <c:v>500</c:v>
                </c:pt>
                <c:pt idx="3">
                  <c:v>630</c:v>
                </c:pt>
                <c:pt idx="4">
                  <c:v>800</c:v>
                </c:pt>
                <c:pt idx="5">
                  <c:v>1000</c:v>
                </c:pt>
                <c:pt idx="6">
                  <c:v>1250</c:v>
                </c:pt>
                <c:pt idx="7">
                  <c:v>1600</c:v>
                </c:pt>
                <c:pt idx="8">
                  <c:v>2000</c:v>
                </c:pt>
                <c:pt idx="9">
                  <c:v>2500</c:v>
                </c:pt>
                <c:pt idx="10">
                  <c:v>3150</c:v>
                </c:pt>
                <c:pt idx="11">
                  <c:v>4000</c:v>
                </c:pt>
                <c:pt idx="12">
                  <c:v>5000</c:v>
                </c:pt>
              </c:numCache>
            </c:numRef>
          </c:cat>
          <c:val>
            <c:numRef>
              <c:f>'Curve Spec SPL- R'!$Z$112:$Z$124</c:f>
              <c:numCache>
                <c:formatCode>General</c:formatCode>
                <c:ptCount val="13"/>
                <c:pt idx="0">
                  <c:v>71.818812499999979</c:v>
                </c:pt>
                <c:pt idx="1">
                  <c:v>76.937749999999994</c:v>
                </c:pt>
                <c:pt idx="2">
                  <c:v>83.560187500000012</c:v>
                </c:pt>
                <c:pt idx="3">
                  <c:v>86.139937499999988</c:v>
                </c:pt>
                <c:pt idx="4">
                  <c:v>86.839625000000026</c:v>
                </c:pt>
                <c:pt idx="5">
                  <c:v>84.904187500000006</c:v>
                </c:pt>
                <c:pt idx="6">
                  <c:v>80.191562500000003</c:v>
                </c:pt>
                <c:pt idx="7">
                  <c:v>73.984562499999996</c:v>
                </c:pt>
                <c:pt idx="8">
                  <c:v>73.73418749999999</c:v>
                </c:pt>
                <c:pt idx="9">
                  <c:v>72.875062499999558</c:v>
                </c:pt>
                <c:pt idx="10">
                  <c:v>68.266374999999982</c:v>
                </c:pt>
                <c:pt idx="11">
                  <c:v>62.526750000000163</c:v>
                </c:pt>
                <c:pt idx="12">
                  <c:v>61.203187499999999</c:v>
                </c:pt>
              </c:numCache>
            </c:numRef>
          </c:val>
          <c:smooth val="0"/>
        </c:ser>
        <c:ser>
          <c:idx val="4"/>
          <c:order val="4"/>
          <c:tx>
            <c:strRef>
              <c:f>'Curve Spec SPL- R'!$AA$98:$AA$99</c:f>
              <c:strCache>
                <c:ptCount val="1"/>
                <c:pt idx="0">
                  <c:v>C4 -  r: 588 m</c:v>
                </c:pt>
              </c:strCache>
            </c:strRef>
          </c:tx>
          <c:spPr>
            <a:ln w="12700"/>
          </c:spPr>
          <c:marker>
            <c:symbol val="star"/>
            <c:size val="5"/>
          </c:marker>
          <c:cat>
            <c:numRef>
              <c:f>'Curve Spec SPL- R'!$V$112:$V$124</c:f>
              <c:numCache>
                <c:formatCode>General</c:formatCode>
                <c:ptCount val="13"/>
                <c:pt idx="0">
                  <c:v>315</c:v>
                </c:pt>
                <c:pt idx="1">
                  <c:v>400</c:v>
                </c:pt>
                <c:pt idx="2">
                  <c:v>500</c:v>
                </c:pt>
                <c:pt idx="3">
                  <c:v>630</c:v>
                </c:pt>
                <c:pt idx="4">
                  <c:v>800</c:v>
                </c:pt>
                <c:pt idx="5">
                  <c:v>1000</c:v>
                </c:pt>
                <c:pt idx="6">
                  <c:v>1250</c:v>
                </c:pt>
                <c:pt idx="7">
                  <c:v>1600</c:v>
                </c:pt>
                <c:pt idx="8">
                  <c:v>2000</c:v>
                </c:pt>
                <c:pt idx="9">
                  <c:v>2500</c:v>
                </c:pt>
                <c:pt idx="10">
                  <c:v>3150</c:v>
                </c:pt>
                <c:pt idx="11">
                  <c:v>4000</c:v>
                </c:pt>
                <c:pt idx="12">
                  <c:v>5000</c:v>
                </c:pt>
              </c:numCache>
            </c:numRef>
          </c:cat>
          <c:val>
            <c:numRef>
              <c:f>'Curve Spec SPL- R'!$AA$112:$AA$124</c:f>
              <c:numCache>
                <c:formatCode>General</c:formatCode>
                <c:ptCount val="13"/>
                <c:pt idx="0">
                  <c:v>73.253062499999999</c:v>
                </c:pt>
                <c:pt idx="1">
                  <c:v>77.892937499999988</c:v>
                </c:pt>
                <c:pt idx="2">
                  <c:v>83.402000000000001</c:v>
                </c:pt>
                <c:pt idx="3">
                  <c:v>84.907000000000025</c:v>
                </c:pt>
                <c:pt idx="4">
                  <c:v>86.332437499999358</c:v>
                </c:pt>
                <c:pt idx="5">
                  <c:v>84.673499999999919</c:v>
                </c:pt>
                <c:pt idx="6">
                  <c:v>82.0168125</c:v>
                </c:pt>
                <c:pt idx="7">
                  <c:v>76.069187499999998</c:v>
                </c:pt>
                <c:pt idx="8">
                  <c:v>73.399437499999948</c:v>
                </c:pt>
                <c:pt idx="9">
                  <c:v>72.0955625</c:v>
                </c:pt>
                <c:pt idx="10">
                  <c:v>69.549312499999999</c:v>
                </c:pt>
                <c:pt idx="11">
                  <c:v>66.23637500000001</c:v>
                </c:pt>
                <c:pt idx="12">
                  <c:v>64.389687500000008</c:v>
                </c:pt>
              </c:numCache>
            </c:numRef>
          </c:val>
          <c:smooth val="0"/>
        </c:ser>
        <c:ser>
          <c:idx val="5"/>
          <c:order val="5"/>
          <c:tx>
            <c:strRef>
              <c:f>'Curve Spec SPL- R'!$AB$98:$AB$99</c:f>
              <c:strCache>
                <c:ptCount val="1"/>
                <c:pt idx="0">
                  <c:v>C2 -  r: 601 m</c:v>
                </c:pt>
              </c:strCache>
            </c:strRef>
          </c:tx>
          <c:spPr>
            <a:ln w="12700"/>
          </c:spPr>
          <c:marker>
            <c:symbol val="dot"/>
            <c:size val="5"/>
          </c:marker>
          <c:cat>
            <c:numRef>
              <c:f>'Curve Spec SPL- R'!$V$112:$V$124</c:f>
              <c:numCache>
                <c:formatCode>General</c:formatCode>
                <c:ptCount val="13"/>
                <c:pt idx="0">
                  <c:v>315</c:v>
                </c:pt>
                <c:pt idx="1">
                  <c:v>400</c:v>
                </c:pt>
                <c:pt idx="2">
                  <c:v>500</c:v>
                </c:pt>
                <c:pt idx="3">
                  <c:v>630</c:v>
                </c:pt>
                <c:pt idx="4">
                  <c:v>800</c:v>
                </c:pt>
                <c:pt idx="5">
                  <c:v>1000</c:v>
                </c:pt>
                <c:pt idx="6">
                  <c:v>1250</c:v>
                </c:pt>
                <c:pt idx="7">
                  <c:v>1600</c:v>
                </c:pt>
                <c:pt idx="8">
                  <c:v>2000</c:v>
                </c:pt>
                <c:pt idx="9">
                  <c:v>2500</c:v>
                </c:pt>
                <c:pt idx="10">
                  <c:v>3150</c:v>
                </c:pt>
                <c:pt idx="11">
                  <c:v>4000</c:v>
                </c:pt>
                <c:pt idx="12">
                  <c:v>5000</c:v>
                </c:pt>
              </c:numCache>
            </c:numRef>
          </c:cat>
          <c:val>
            <c:numRef>
              <c:f>'Curve Spec SPL- R'!$AB$112:$AB$124</c:f>
              <c:numCache>
                <c:formatCode>General</c:formatCode>
                <c:ptCount val="13"/>
                <c:pt idx="0">
                  <c:v>74.95162500000103</c:v>
                </c:pt>
                <c:pt idx="1">
                  <c:v>79.319999999999993</c:v>
                </c:pt>
                <c:pt idx="2">
                  <c:v>84.82843749999877</c:v>
                </c:pt>
                <c:pt idx="3">
                  <c:v>86.132499999999979</c:v>
                </c:pt>
                <c:pt idx="4">
                  <c:v>85.521374999999978</c:v>
                </c:pt>
                <c:pt idx="5">
                  <c:v>82.660249999999991</c:v>
                </c:pt>
                <c:pt idx="6">
                  <c:v>79.932000000000002</c:v>
                </c:pt>
                <c:pt idx="7">
                  <c:v>76.205437499999988</c:v>
                </c:pt>
                <c:pt idx="8">
                  <c:v>74.865124999999992</c:v>
                </c:pt>
                <c:pt idx="9">
                  <c:v>73.297187500000007</c:v>
                </c:pt>
                <c:pt idx="10">
                  <c:v>69.883187499999948</c:v>
                </c:pt>
                <c:pt idx="11">
                  <c:v>66.217312499999991</c:v>
                </c:pt>
                <c:pt idx="12">
                  <c:v>64.586625000000026</c:v>
                </c:pt>
              </c:numCache>
            </c:numRef>
          </c:val>
          <c:smooth val="0"/>
        </c:ser>
        <c:ser>
          <c:idx val="6"/>
          <c:order val="6"/>
          <c:tx>
            <c:strRef>
              <c:f>'Curve Spec SPL- R'!$AC$98:$AC$99</c:f>
              <c:strCache>
                <c:ptCount val="1"/>
                <c:pt idx="0">
                  <c:v>C6 -  r: 601 m</c:v>
                </c:pt>
              </c:strCache>
            </c:strRef>
          </c:tx>
          <c:spPr>
            <a:ln w="12700"/>
          </c:spPr>
          <c:marker>
            <c:symbol val="dash"/>
            <c:size val="5"/>
          </c:marker>
          <c:cat>
            <c:numRef>
              <c:f>'Curve Spec SPL- R'!$V$112:$V$124</c:f>
              <c:numCache>
                <c:formatCode>General</c:formatCode>
                <c:ptCount val="13"/>
                <c:pt idx="0">
                  <c:v>315</c:v>
                </c:pt>
                <c:pt idx="1">
                  <c:v>400</c:v>
                </c:pt>
                <c:pt idx="2">
                  <c:v>500</c:v>
                </c:pt>
                <c:pt idx="3">
                  <c:v>630</c:v>
                </c:pt>
                <c:pt idx="4">
                  <c:v>800</c:v>
                </c:pt>
                <c:pt idx="5">
                  <c:v>1000</c:v>
                </c:pt>
                <c:pt idx="6">
                  <c:v>1250</c:v>
                </c:pt>
                <c:pt idx="7">
                  <c:v>1600</c:v>
                </c:pt>
                <c:pt idx="8">
                  <c:v>2000</c:v>
                </c:pt>
                <c:pt idx="9">
                  <c:v>2500</c:v>
                </c:pt>
                <c:pt idx="10">
                  <c:v>3150</c:v>
                </c:pt>
                <c:pt idx="11">
                  <c:v>4000</c:v>
                </c:pt>
                <c:pt idx="12">
                  <c:v>5000</c:v>
                </c:pt>
              </c:numCache>
            </c:numRef>
          </c:cat>
          <c:val>
            <c:numRef>
              <c:f>'Curve Spec SPL- R'!$AC$112:$AC$124</c:f>
              <c:numCache>
                <c:formatCode>General</c:formatCode>
                <c:ptCount val="13"/>
                <c:pt idx="0">
                  <c:v>73.485625000000027</c:v>
                </c:pt>
                <c:pt idx="1">
                  <c:v>78.125187499999058</c:v>
                </c:pt>
                <c:pt idx="2">
                  <c:v>83.914062500000227</c:v>
                </c:pt>
                <c:pt idx="3">
                  <c:v>85.919500000000127</c:v>
                </c:pt>
                <c:pt idx="4">
                  <c:v>86.317312499999986</c:v>
                </c:pt>
                <c:pt idx="5">
                  <c:v>84.178749999998871</c:v>
                </c:pt>
                <c:pt idx="6">
                  <c:v>80.495562500000005</c:v>
                </c:pt>
                <c:pt idx="7">
                  <c:v>74.674999999999983</c:v>
                </c:pt>
                <c:pt idx="8">
                  <c:v>73.628749999999258</c:v>
                </c:pt>
                <c:pt idx="9">
                  <c:v>72.516874999999999</c:v>
                </c:pt>
                <c:pt idx="10">
                  <c:v>68.569250000000025</c:v>
                </c:pt>
                <c:pt idx="11">
                  <c:v>63.684562499999998</c:v>
                </c:pt>
                <c:pt idx="12">
                  <c:v>62.418375000000012</c:v>
                </c:pt>
              </c:numCache>
            </c:numRef>
          </c:val>
          <c:smooth val="0"/>
        </c:ser>
        <c:ser>
          <c:idx val="7"/>
          <c:order val="7"/>
          <c:tx>
            <c:strRef>
              <c:f>'Curve Spec SPL- R'!$AD$98:$AD$99</c:f>
              <c:strCache>
                <c:ptCount val="1"/>
                <c:pt idx="0">
                  <c:v>C7 -  r: 664 m</c:v>
                </c:pt>
              </c:strCache>
            </c:strRef>
          </c:tx>
          <c:spPr>
            <a:ln w="12700"/>
          </c:spPr>
          <c:marker>
            <c:symbol val="circle"/>
            <c:size val="5"/>
          </c:marker>
          <c:cat>
            <c:numRef>
              <c:f>'Curve Spec SPL- R'!$V$112:$V$124</c:f>
              <c:numCache>
                <c:formatCode>General</c:formatCode>
                <c:ptCount val="13"/>
                <c:pt idx="0">
                  <c:v>315</c:v>
                </c:pt>
                <c:pt idx="1">
                  <c:v>400</c:v>
                </c:pt>
                <c:pt idx="2">
                  <c:v>500</c:v>
                </c:pt>
                <c:pt idx="3">
                  <c:v>630</c:v>
                </c:pt>
                <c:pt idx="4">
                  <c:v>800</c:v>
                </c:pt>
                <c:pt idx="5">
                  <c:v>1000</c:v>
                </c:pt>
                <c:pt idx="6">
                  <c:v>1250</c:v>
                </c:pt>
                <c:pt idx="7">
                  <c:v>1600</c:v>
                </c:pt>
                <c:pt idx="8">
                  <c:v>2000</c:v>
                </c:pt>
                <c:pt idx="9">
                  <c:v>2500</c:v>
                </c:pt>
                <c:pt idx="10">
                  <c:v>3150</c:v>
                </c:pt>
                <c:pt idx="11">
                  <c:v>4000</c:v>
                </c:pt>
                <c:pt idx="12">
                  <c:v>5000</c:v>
                </c:pt>
              </c:numCache>
            </c:numRef>
          </c:cat>
          <c:val>
            <c:numRef>
              <c:f>'Curve Spec SPL- R'!$AD$112:$AD$124</c:f>
              <c:numCache>
                <c:formatCode>General</c:formatCode>
                <c:ptCount val="13"/>
                <c:pt idx="0">
                  <c:v>72.10175000000001</c:v>
                </c:pt>
                <c:pt idx="1">
                  <c:v>77.005499999999998</c:v>
                </c:pt>
                <c:pt idx="2">
                  <c:v>83.808812499999988</c:v>
                </c:pt>
                <c:pt idx="3">
                  <c:v>85.895437499999858</c:v>
                </c:pt>
                <c:pt idx="4">
                  <c:v>86.100124999999991</c:v>
                </c:pt>
                <c:pt idx="5">
                  <c:v>84.136812499999948</c:v>
                </c:pt>
                <c:pt idx="6">
                  <c:v>79.863187499999981</c:v>
                </c:pt>
                <c:pt idx="7">
                  <c:v>74.622437499998625</c:v>
                </c:pt>
                <c:pt idx="8">
                  <c:v>74.912750000000003</c:v>
                </c:pt>
                <c:pt idx="9">
                  <c:v>73.502812499999948</c:v>
                </c:pt>
                <c:pt idx="10">
                  <c:v>68.861250000000027</c:v>
                </c:pt>
                <c:pt idx="11">
                  <c:v>62.761687499999994</c:v>
                </c:pt>
                <c:pt idx="12">
                  <c:v>61.591687499999523</c:v>
                </c:pt>
              </c:numCache>
            </c:numRef>
          </c:val>
          <c:smooth val="0"/>
        </c:ser>
        <c:ser>
          <c:idx val="8"/>
          <c:order val="8"/>
          <c:tx>
            <c:strRef>
              <c:f>'Curve Spec SPL- R'!$AE$98</c:f>
              <c:strCache>
                <c:ptCount val="1"/>
                <c:pt idx="0">
                  <c:v>S1</c:v>
                </c:pt>
              </c:strCache>
            </c:strRef>
          </c:tx>
          <c:spPr>
            <a:ln w="25400">
              <a:solidFill>
                <a:schemeClr val="tx1"/>
              </a:solidFill>
            </a:ln>
          </c:spPr>
          <c:marker>
            <c:symbol val="none"/>
          </c:marker>
          <c:cat>
            <c:numRef>
              <c:f>'Curve Spec SPL- R'!$V$112:$V$124</c:f>
              <c:numCache>
                <c:formatCode>General</c:formatCode>
                <c:ptCount val="13"/>
                <c:pt idx="0">
                  <c:v>315</c:v>
                </c:pt>
                <c:pt idx="1">
                  <c:v>400</c:v>
                </c:pt>
                <c:pt idx="2">
                  <c:v>500</c:v>
                </c:pt>
                <c:pt idx="3">
                  <c:v>630</c:v>
                </c:pt>
                <c:pt idx="4">
                  <c:v>800</c:v>
                </c:pt>
                <c:pt idx="5">
                  <c:v>1000</c:v>
                </c:pt>
                <c:pt idx="6">
                  <c:v>1250</c:v>
                </c:pt>
                <c:pt idx="7">
                  <c:v>1600</c:v>
                </c:pt>
                <c:pt idx="8">
                  <c:v>2000</c:v>
                </c:pt>
                <c:pt idx="9">
                  <c:v>2500</c:v>
                </c:pt>
                <c:pt idx="10">
                  <c:v>3150</c:v>
                </c:pt>
                <c:pt idx="11">
                  <c:v>4000</c:v>
                </c:pt>
                <c:pt idx="12">
                  <c:v>5000</c:v>
                </c:pt>
              </c:numCache>
            </c:numRef>
          </c:cat>
          <c:val>
            <c:numRef>
              <c:f>'Curve Spec SPL- R'!$AE$112:$AE$124</c:f>
              <c:numCache>
                <c:formatCode>General</c:formatCode>
                <c:ptCount val="13"/>
                <c:pt idx="0">
                  <c:v>73.37728125000001</c:v>
                </c:pt>
                <c:pt idx="1">
                  <c:v>78.06896875000001</c:v>
                </c:pt>
                <c:pt idx="2">
                  <c:v>83.926171875000009</c:v>
                </c:pt>
                <c:pt idx="3">
                  <c:v>85.774734375000008</c:v>
                </c:pt>
                <c:pt idx="4">
                  <c:v>86.252687499999979</c:v>
                </c:pt>
                <c:pt idx="5">
                  <c:v>84.104171874998727</c:v>
                </c:pt>
                <c:pt idx="6">
                  <c:v>80.658984374998624</c:v>
                </c:pt>
                <c:pt idx="7">
                  <c:v>75.233546875000002</c:v>
                </c:pt>
                <c:pt idx="8">
                  <c:v>73.906874999999985</c:v>
                </c:pt>
                <c:pt idx="9">
                  <c:v>72.696171874998655</c:v>
                </c:pt>
                <c:pt idx="10">
                  <c:v>69.067031249999999</c:v>
                </c:pt>
                <c:pt idx="11">
                  <c:v>64.666249999999991</c:v>
                </c:pt>
                <c:pt idx="12">
                  <c:v>63.149468750000004</c:v>
                </c:pt>
              </c:numCache>
            </c:numRef>
          </c:val>
          <c:smooth val="0"/>
        </c:ser>
        <c:dLbls>
          <c:showLegendKey val="0"/>
          <c:showVal val="0"/>
          <c:showCatName val="0"/>
          <c:showSerName val="0"/>
          <c:showPercent val="0"/>
          <c:showBubbleSize val="0"/>
        </c:dLbls>
        <c:marker val="1"/>
        <c:smooth val="0"/>
        <c:axId val="113951104"/>
        <c:axId val="113953024"/>
      </c:lineChart>
      <c:catAx>
        <c:axId val="113951104"/>
        <c:scaling>
          <c:orientation val="minMax"/>
        </c:scaling>
        <c:delete val="0"/>
        <c:axPos val="b"/>
        <c:title>
          <c:tx>
            <c:rich>
              <a:bodyPr/>
              <a:lstStyle/>
              <a:p>
                <a:pPr>
                  <a:defRPr/>
                </a:pPr>
                <a:r>
                  <a:rPr lang="en-US"/>
                  <a:t>1/3-octave frequency (Hz)</a:t>
                </a:r>
              </a:p>
            </c:rich>
          </c:tx>
          <c:layout/>
          <c:overlay val="0"/>
        </c:title>
        <c:numFmt formatCode="General" sourceLinked="1"/>
        <c:majorTickMark val="none"/>
        <c:minorTickMark val="in"/>
        <c:tickLblPos val="nextTo"/>
        <c:crossAx val="113953024"/>
        <c:crosses val="autoZero"/>
        <c:auto val="1"/>
        <c:lblAlgn val="ctr"/>
        <c:lblOffset val="100"/>
        <c:noMultiLvlLbl val="0"/>
      </c:catAx>
      <c:valAx>
        <c:axId val="113953024"/>
        <c:scaling>
          <c:orientation val="minMax"/>
          <c:max val="96"/>
          <c:min val="60"/>
        </c:scaling>
        <c:delete val="0"/>
        <c:axPos val="l"/>
        <c:title>
          <c:tx>
            <c:rich>
              <a:bodyPr/>
              <a:lstStyle/>
              <a:p>
                <a:pPr>
                  <a:defRPr/>
                </a:pPr>
                <a:r>
                  <a:rPr lang="en-US"/>
                  <a:t>SPL (dB (A))</a:t>
                </a:r>
              </a:p>
            </c:rich>
          </c:tx>
          <c:layout/>
          <c:overlay val="0"/>
        </c:title>
        <c:numFmt formatCode="General" sourceLinked="1"/>
        <c:majorTickMark val="in"/>
        <c:minorTickMark val="none"/>
        <c:tickLblPos val="nextTo"/>
        <c:crossAx val="113951104"/>
        <c:crosses val="autoZero"/>
        <c:crossBetween val="between"/>
        <c:majorUnit val="3"/>
      </c:valAx>
    </c:plotArea>
    <c:legend>
      <c:legendPos val="r"/>
      <c:layout>
        <c:manualLayout>
          <c:xMode val="edge"/>
          <c:yMode val="edge"/>
          <c:x val="0.11666340996168777"/>
          <c:y val="0.8424122690081195"/>
          <c:w val="0.83751579058919801"/>
          <c:h val="0.157587730991882"/>
        </c:manualLayout>
      </c:layout>
      <c:overlay val="0"/>
      <c:txPr>
        <a:bodyPr/>
        <a:lstStyle/>
        <a:p>
          <a:pPr rtl="0">
            <a:defRPr/>
          </a:pPr>
          <a:endParaRPr lang="en-US"/>
        </a:p>
      </c:txPr>
    </c:legend>
    <c:plotVisOnly val="1"/>
    <c:dispBlanksAs val="gap"/>
    <c:showDLblsOverMax val="0"/>
  </c:chart>
  <c:spPr>
    <a:ln>
      <a:noFill/>
    </a:ln>
  </c:spPr>
  <c:txPr>
    <a:bodyPr/>
    <a:lstStyle/>
    <a:p>
      <a:pPr>
        <a:defRPr>
          <a:latin typeface="Calibri"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39335328634721"/>
          <c:y val="3.9937075922420712E-2"/>
          <c:w val="0.84675677705189656"/>
          <c:h val="0.70606775132658062"/>
        </c:manualLayout>
      </c:layout>
      <c:lineChart>
        <c:grouping val="standard"/>
        <c:varyColors val="0"/>
        <c:ser>
          <c:idx val="0"/>
          <c:order val="0"/>
          <c:tx>
            <c:strRef>
              <c:f>'Curve Spec SPL- R'!$X$111:$X$112</c:f>
              <c:strCache>
                <c:ptCount val="1"/>
                <c:pt idx="0">
                  <c:v>C1 -  r: 479 m</c:v>
                </c:pt>
              </c:strCache>
            </c:strRef>
          </c:tx>
          <c:spPr>
            <a:ln w="12700"/>
          </c:spPr>
          <c:marker>
            <c:symbol val="square"/>
            <c:size val="5"/>
          </c:marker>
          <c:cat>
            <c:numRef>
              <c:f>'Curve Spec SPL- R'!$W$127:$W$139</c:f>
              <c:numCache>
                <c:formatCode>General</c:formatCode>
                <c:ptCount val="13"/>
                <c:pt idx="0">
                  <c:v>315</c:v>
                </c:pt>
                <c:pt idx="1">
                  <c:v>400</c:v>
                </c:pt>
                <c:pt idx="2">
                  <c:v>500</c:v>
                </c:pt>
                <c:pt idx="3">
                  <c:v>630</c:v>
                </c:pt>
                <c:pt idx="4">
                  <c:v>800</c:v>
                </c:pt>
                <c:pt idx="5">
                  <c:v>1000</c:v>
                </c:pt>
                <c:pt idx="6">
                  <c:v>1250</c:v>
                </c:pt>
                <c:pt idx="7">
                  <c:v>1600</c:v>
                </c:pt>
                <c:pt idx="8">
                  <c:v>2000</c:v>
                </c:pt>
                <c:pt idx="9">
                  <c:v>2500</c:v>
                </c:pt>
                <c:pt idx="10">
                  <c:v>3150</c:v>
                </c:pt>
                <c:pt idx="11">
                  <c:v>4000</c:v>
                </c:pt>
                <c:pt idx="12">
                  <c:v>5000</c:v>
                </c:pt>
              </c:numCache>
            </c:numRef>
          </c:cat>
          <c:val>
            <c:numRef>
              <c:f>'Curve Spec SPL- R'!$X$127:$X$139</c:f>
              <c:numCache>
                <c:formatCode>General</c:formatCode>
                <c:ptCount val="13"/>
                <c:pt idx="0">
                  <c:v>77.445600000000027</c:v>
                </c:pt>
                <c:pt idx="1">
                  <c:v>81.933250000000427</c:v>
                </c:pt>
                <c:pt idx="2">
                  <c:v>88.310900000000004</c:v>
                </c:pt>
                <c:pt idx="3">
                  <c:v>91.004250000000027</c:v>
                </c:pt>
                <c:pt idx="4">
                  <c:v>93.499300000000005</c:v>
                </c:pt>
                <c:pt idx="5">
                  <c:v>91.962300000000013</c:v>
                </c:pt>
                <c:pt idx="6">
                  <c:v>88.929149999999993</c:v>
                </c:pt>
                <c:pt idx="7">
                  <c:v>81.901200000000827</c:v>
                </c:pt>
                <c:pt idx="8">
                  <c:v>78.440349999999995</c:v>
                </c:pt>
                <c:pt idx="9">
                  <c:v>76.788499999999999</c:v>
                </c:pt>
                <c:pt idx="10">
                  <c:v>74.180599999999998</c:v>
                </c:pt>
                <c:pt idx="11">
                  <c:v>70.732100000000003</c:v>
                </c:pt>
                <c:pt idx="12">
                  <c:v>68.953149999999994</c:v>
                </c:pt>
              </c:numCache>
            </c:numRef>
          </c:val>
          <c:smooth val="0"/>
        </c:ser>
        <c:ser>
          <c:idx val="1"/>
          <c:order val="1"/>
          <c:tx>
            <c:strRef>
              <c:f>'Curve Spec SPL- R'!$Y$111:$Y$112</c:f>
              <c:strCache>
                <c:ptCount val="1"/>
                <c:pt idx="0">
                  <c:v>C8 -  r: 555 m</c:v>
                </c:pt>
              </c:strCache>
            </c:strRef>
          </c:tx>
          <c:spPr>
            <a:ln w="12700"/>
          </c:spPr>
          <c:marker>
            <c:symbol val="diamond"/>
            <c:size val="5"/>
          </c:marker>
          <c:cat>
            <c:numRef>
              <c:f>'Curve Spec SPL- R'!$W$127:$W$139</c:f>
              <c:numCache>
                <c:formatCode>General</c:formatCode>
                <c:ptCount val="13"/>
                <c:pt idx="0">
                  <c:v>315</c:v>
                </c:pt>
                <c:pt idx="1">
                  <c:v>400</c:v>
                </c:pt>
                <c:pt idx="2">
                  <c:v>500</c:v>
                </c:pt>
                <c:pt idx="3">
                  <c:v>630</c:v>
                </c:pt>
                <c:pt idx="4">
                  <c:v>800</c:v>
                </c:pt>
                <c:pt idx="5">
                  <c:v>1000</c:v>
                </c:pt>
                <c:pt idx="6">
                  <c:v>1250</c:v>
                </c:pt>
                <c:pt idx="7">
                  <c:v>1600</c:v>
                </c:pt>
                <c:pt idx="8">
                  <c:v>2000</c:v>
                </c:pt>
                <c:pt idx="9">
                  <c:v>2500</c:v>
                </c:pt>
                <c:pt idx="10">
                  <c:v>3150</c:v>
                </c:pt>
                <c:pt idx="11">
                  <c:v>4000</c:v>
                </c:pt>
                <c:pt idx="12">
                  <c:v>5000</c:v>
                </c:pt>
              </c:numCache>
            </c:numRef>
          </c:cat>
          <c:val>
            <c:numRef>
              <c:f>'Curve Spec SPL- R'!$Y$127:$Y$139</c:f>
              <c:numCache>
                <c:formatCode>General</c:formatCode>
                <c:ptCount val="13"/>
                <c:pt idx="0">
                  <c:v>75.558700000000002</c:v>
                </c:pt>
                <c:pt idx="1">
                  <c:v>80.502749999999978</c:v>
                </c:pt>
                <c:pt idx="2">
                  <c:v>88.108899999999949</c:v>
                </c:pt>
                <c:pt idx="3">
                  <c:v>91.026350000000008</c:v>
                </c:pt>
                <c:pt idx="4">
                  <c:v>91.197650000000024</c:v>
                </c:pt>
                <c:pt idx="5">
                  <c:v>88.207700000000003</c:v>
                </c:pt>
                <c:pt idx="6">
                  <c:v>84.446799999999996</c:v>
                </c:pt>
                <c:pt idx="7">
                  <c:v>80.979649999999992</c:v>
                </c:pt>
                <c:pt idx="8">
                  <c:v>80.581199999999995</c:v>
                </c:pt>
                <c:pt idx="9">
                  <c:v>78.721199999999996</c:v>
                </c:pt>
                <c:pt idx="10">
                  <c:v>74.191949999999991</c:v>
                </c:pt>
                <c:pt idx="11">
                  <c:v>69.993850000000023</c:v>
                </c:pt>
                <c:pt idx="12">
                  <c:v>68.402900000000002</c:v>
                </c:pt>
              </c:numCache>
            </c:numRef>
          </c:val>
          <c:smooth val="0"/>
        </c:ser>
        <c:ser>
          <c:idx val="2"/>
          <c:order val="2"/>
          <c:tx>
            <c:strRef>
              <c:f>'Curve Spec SPL- R'!$Z$111:$Z$112</c:f>
              <c:strCache>
                <c:ptCount val="1"/>
                <c:pt idx="0">
                  <c:v>C3 -  r: 583 m</c:v>
                </c:pt>
              </c:strCache>
            </c:strRef>
          </c:tx>
          <c:spPr>
            <a:ln w="12700"/>
          </c:spPr>
          <c:marker>
            <c:symbol val="triangle"/>
            <c:size val="5"/>
          </c:marker>
          <c:cat>
            <c:numRef>
              <c:f>'Curve Spec SPL- R'!$W$127:$W$139</c:f>
              <c:numCache>
                <c:formatCode>General</c:formatCode>
                <c:ptCount val="13"/>
                <c:pt idx="0">
                  <c:v>315</c:v>
                </c:pt>
                <c:pt idx="1">
                  <c:v>400</c:v>
                </c:pt>
                <c:pt idx="2">
                  <c:v>500</c:v>
                </c:pt>
                <c:pt idx="3">
                  <c:v>630</c:v>
                </c:pt>
                <c:pt idx="4">
                  <c:v>800</c:v>
                </c:pt>
                <c:pt idx="5">
                  <c:v>1000</c:v>
                </c:pt>
                <c:pt idx="6">
                  <c:v>1250</c:v>
                </c:pt>
                <c:pt idx="7">
                  <c:v>1600</c:v>
                </c:pt>
                <c:pt idx="8">
                  <c:v>2000</c:v>
                </c:pt>
                <c:pt idx="9">
                  <c:v>2500</c:v>
                </c:pt>
                <c:pt idx="10">
                  <c:v>3150</c:v>
                </c:pt>
                <c:pt idx="11">
                  <c:v>4000</c:v>
                </c:pt>
                <c:pt idx="12">
                  <c:v>5000</c:v>
                </c:pt>
              </c:numCache>
            </c:numRef>
          </c:cat>
          <c:val>
            <c:numRef>
              <c:f>'Curve Spec SPL- R'!$Z$127:$Z$139</c:f>
              <c:numCache>
                <c:formatCode>General</c:formatCode>
                <c:ptCount val="13"/>
                <c:pt idx="0">
                  <c:v>77.476650000000006</c:v>
                </c:pt>
                <c:pt idx="1">
                  <c:v>81.620449999999948</c:v>
                </c:pt>
                <c:pt idx="2">
                  <c:v>88.15764999999999</c:v>
                </c:pt>
                <c:pt idx="3">
                  <c:v>90.505250000000004</c:v>
                </c:pt>
                <c:pt idx="4">
                  <c:v>91.904200000000827</c:v>
                </c:pt>
                <c:pt idx="5">
                  <c:v>90.0548</c:v>
                </c:pt>
                <c:pt idx="6">
                  <c:v>86.906049999999993</c:v>
                </c:pt>
                <c:pt idx="7">
                  <c:v>80.823349999999948</c:v>
                </c:pt>
                <c:pt idx="8">
                  <c:v>78.158049999999989</c:v>
                </c:pt>
                <c:pt idx="9">
                  <c:v>76.714100000000627</c:v>
                </c:pt>
                <c:pt idx="10">
                  <c:v>73.832650000000001</c:v>
                </c:pt>
                <c:pt idx="11">
                  <c:v>70.25439999999999</c:v>
                </c:pt>
                <c:pt idx="12">
                  <c:v>68.341049999999996</c:v>
                </c:pt>
              </c:numCache>
            </c:numRef>
          </c:val>
          <c:smooth val="0"/>
        </c:ser>
        <c:ser>
          <c:idx val="3"/>
          <c:order val="3"/>
          <c:tx>
            <c:strRef>
              <c:f>'Curve Spec SPL- R'!$AA$111:$AA$112</c:f>
              <c:strCache>
                <c:ptCount val="1"/>
                <c:pt idx="0">
                  <c:v>C5 -  r: 587 m</c:v>
                </c:pt>
              </c:strCache>
            </c:strRef>
          </c:tx>
          <c:spPr>
            <a:ln w="12700"/>
          </c:spPr>
          <c:marker>
            <c:symbol val="x"/>
            <c:size val="5"/>
          </c:marker>
          <c:cat>
            <c:numRef>
              <c:f>'Curve Spec SPL- R'!$W$127:$W$139</c:f>
              <c:numCache>
                <c:formatCode>General</c:formatCode>
                <c:ptCount val="13"/>
                <c:pt idx="0">
                  <c:v>315</c:v>
                </c:pt>
                <c:pt idx="1">
                  <c:v>400</c:v>
                </c:pt>
                <c:pt idx="2">
                  <c:v>500</c:v>
                </c:pt>
                <c:pt idx="3">
                  <c:v>630</c:v>
                </c:pt>
                <c:pt idx="4">
                  <c:v>800</c:v>
                </c:pt>
                <c:pt idx="5">
                  <c:v>1000</c:v>
                </c:pt>
                <c:pt idx="6">
                  <c:v>1250</c:v>
                </c:pt>
                <c:pt idx="7">
                  <c:v>1600</c:v>
                </c:pt>
                <c:pt idx="8">
                  <c:v>2000</c:v>
                </c:pt>
                <c:pt idx="9">
                  <c:v>2500</c:v>
                </c:pt>
                <c:pt idx="10">
                  <c:v>3150</c:v>
                </c:pt>
                <c:pt idx="11">
                  <c:v>4000</c:v>
                </c:pt>
                <c:pt idx="12">
                  <c:v>5000</c:v>
                </c:pt>
              </c:numCache>
            </c:numRef>
          </c:cat>
          <c:val>
            <c:numRef>
              <c:f>'Curve Spec SPL- R'!$AA$127:$AA$139</c:f>
              <c:numCache>
                <c:formatCode>General</c:formatCode>
                <c:ptCount val="13"/>
                <c:pt idx="0">
                  <c:v>74.39991666666667</c:v>
                </c:pt>
                <c:pt idx="1">
                  <c:v>79.319625000000627</c:v>
                </c:pt>
                <c:pt idx="2">
                  <c:v>87.288624999999996</c:v>
                </c:pt>
                <c:pt idx="3">
                  <c:v>90.801541666666679</c:v>
                </c:pt>
                <c:pt idx="4">
                  <c:v>91.950000000000017</c:v>
                </c:pt>
                <c:pt idx="5">
                  <c:v>89.595041666666589</c:v>
                </c:pt>
                <c:pt idx="6">
                  <c:v>85.120833333332243</c:v>
                </c:pt>
                <c:pt idx="7">
                  <c:v>78.879125000000002</c:v>
                </c:pt>
                <c:pt idx="8">
                  <c:v>78.543583333333345</c:v>
                </c:pt>
                <c:pt idx="9">
                  <c:v>77.523124999999993</c:v>
                </c:pt>
                <c:pt idx="10">
                  <c:v>72.952124999999995</c:v>
                </c:pt>
                <c:pt idx="11">
                  <c:v>67.110374999999948</c:v>
                </c:pt>
                <c:pt idx="12">
                  <c:v>65.764625000001175</c:v>
                </c:pt>
              </c:numCache>
            </c:numRef>
          </c:val>
          <c:smooth val="0"/>
        </c:ser>
        <c:ser>
          <c:idx val="4"/>
          <c:order val="4"/>
          <c:tx>
            <c:strRef>
              <c:f>'Curve Spec SPL- R'!$AB$111:$AB$112</c:f>
              <c:strCache>
                <c:ptCount val="1"/>
                <c:pt idx="0">
                  <c:v>C4 -  r: 588 m</c:v>
                </c:pt>
              </c:strCache>
            </c:strRef>
          </c:tx>
          <c:spPr>
            <a:ln w="12700"/>
          </c:spPr>
          <c:marker>
            <c:symbol val="star"/>
            <c:size val="5"/>
          </c:marker>
          <c:cat>
            <c:numRef>
              <c:f>'Curve Spec SPL- R'!$W$127:$W$139</c:f>
              <c:numCache>
                <c:formatCode>General</c:formatCode>
                <c:ptCount val="13"/>
                <c:pt idx="0">
                  <c:v>315</c:v>
                </c:pt>
                <c:pt idx="1">
                  <c:v>400</c:v>
                </c:pt>
                <c:pt idx="2">
                  <c:v>500</c:v>
                </c:pt>
                <c:pt idx="3">
                  <c:v>630</c:v>
                </c:pt>
                <c:pt idx="4">
                  <c:v>800</c:v>
                </c:pt>
                <c:pt idx="5">
                  <c:v>1000</c:v>
                </c:pt>
                <c:pt idx="6">
                  <c:v>1250</c:v>
                </c:pt>
                <c:pt idx="7">
                  <c:v>1600</c:v>
                </c:pt>
                <c:pt idx="8">
                  <c:v>2000</c:v>
                </c:pt>
                <c:pt idx="9">
                  <c:v>2500</c:v>
                </c:pt>
                <c:pt idx="10">
                  <c:v>3150</c:v>
                </c:pt>
                <c:pt idx="11">
                  <c:v>4000</c:v>
                </c:pt>
                <c:pt idx="12">
                  <c:v>5000</c:v>
                </c:pt>
              </c:numCache>
            </c:numRef>
          </c:cat>
          <c:val>
            <c:numRef>
              <c:f>'Curve Spec SPL- R'!$AB$127:$AB$139</c:f>
              <c:numCache>
                <c:formatCode>General</c:formatCode>
                <c:ptCount val="13"/>
                <c:pt idx="0">
                  <c:v>75.558700000000002</c:v>
                </c:pt>
                <c:pt idx="1">
                  <c:v>80.415149999999997</c:v>
                </c:pt>
                <c:pt idx="2">
                  <c:v>87.011600000000527</c:v>
                </c:pt>
                <c:pt idx="3">
                  <c:v>90.084249999999997</c:v>
                </c:pt>
                <c:pt idx="4">
                  <c:v>92.186550000000011</c:v>
                </c:pt>
                <c:pt idx="5">
                  <c:v>90.022399999999948</c:v>
                </c:pt>
                <c:pt idx="6">
                  <c:v>87.003250000000023</c:v>
                </c:pt>
                <c:pt idx="7">
                  <c:v>80.992750000000001</c:v>
                </c:pt>
                <c:pt idx="8">
                  <c:v>78.275349999999989</c:v>
                </c:pt>
                <c:pt idx="9">
                  <c:v>76.591850000000022</c:v>
                </c:pt>
                <c:pt idx="10">
                  <c:v>73.910550000000327</c:v>
                </c:pt>
                <c:pt idx="11">
                  <c:v>70.415999999999997</c:v>
                </c:pt>
                <c:pt idx="12">
                  <c:v>68.547750000000022</c:v>
                </c:pt>
              </c:numCache>
            </c:numRef>
          </c:val>
          <c:smooth val="0"/>
        </c:ser>
        <c:ser>
          <c:idx val="5"/>
          <c:order val="5"/>
          <c:tx>
            <c:strRef>
              <c:f>'Curve Spec SPL- R'!$AC$111:$AC$112</c:f>
              <c:strCache>
                <c:ptCount val="1"/>
                <c:pt idx="0">
                  <c:v>C2 -  r: 601 m</c:v>
                </c:pt>
              </c:strCache>
            </c:strRef>
          </c:tx>
          <c:spPr>
            <a:ln w="12700"/>
          </c:spPr>
          <c:marker>
            <c:symbol val="dot"/>
            <c:size val="5"/>
          </c:marker>
          <c:cat>
            <c:numRef>
              <c:f>'Curve Spec SPL- R'!$W$127:$W$139</c:f>
              <c:numCache>
                <c:formatCode>General</c:formatCode>
                <c:ptCount val="13"/>
                <c:pt idx="0">
                  <c:v>315</c:v>
                </c:pt>
                <c:pt idx="1">
                  <c:v>400</c:v>
                </c:pt>
                <c:pt idx="2">
                  <c:v>500</c:v>
                </c:pt>
                <c:pt idx="3">
                  <c:v>630</c:v>
                </c:pt>
                <c:pt idx="4">
                  <c:v>800</c:v>
                </c:pt>
                <c:pt idx="5">
                  <c:v>1000</c:v>
                </c:pt>
                <c:pt idx="6">
                  <c:v>1250</c:v>
                </c:pt>
                <c:pt idx="7">
                  <c:v>1600</c:v>
                </c:pt>
                <c:pt idx="8">
                  <c:v>2000</c:v>
                </c:pt>
                <c:pt idx="9">
                  <c:v>2500</c:v>
                </c:pt>
                <c:pt idx="10">
                  <c:v>3150</c:v>
                </c:pt>
                <c:pt idx="11">
                  <c:v>4000</c:v>
                </c:pt>
                <c:pt idx="12">
                  <c:v>5000</c:v>
                </c:pt>
              </c:numCache>
            </c:numRef>
          </c:cat>
          <c:val>
            <c:numRef>
              <c:f>'Curve Spec SPL- R'!$AC$127:$AC$139</c:f>
              <c:numCache>
                <c:formatCode>General</c:formatCode>
                <c:ptCount val="13"/>
                <c:pt idx="0">
                  <c:v>77.185333333331855</c:v>
                </c:pt>
                <c:pt idx="1">
                  <c:v>81.789208333333278</c:v>
                </c:pt>
                <c:pt idx="2">
                  <c:v>88.835541666666558</c:v>
                </c:pt>
                <c:pt idx="3">
                  <c:v>91.342333333333258</c:v>
                </c:pt>
                <c:pt idx="4">
                  <c:v>90.65079166666537</c:v>
                </c:pt>
                <c:pt idx="5">
                  <c:v>87.374208333333158</c:v>
                </c:pt>
                <c:pt idx="6">
                  <c:v>84.201750000000004</c:v>
                </c:pt>
                <c:pt idx="7">
                  <c:v>80.683374999999558</c:v>
                </c:pt>
                <c:pt idx="8">
                  <c:v>79.872499999999988</c:v>
                </c:pt>
                <c:pt idx="9">
                  <c:v>78.464166666666827</c:v>
                </c:pt>
                <c:pt idx="10">
                  <c:v>74.744666666668081</c:v>
                </c:pt>
                <c:pt idx="11">
                  <c:v>70.634958333333259</c:v>
                </c:pt>
                <c:pt idx="12">
                  <c:v>68.869833333333318</c:v>
                </c:pt>
              </c:numCache>
            </c:numRef>
          </c:val>
          <c:smooth val="0"/>
        </c:ser>
        <c:ser>
          <c:idx val="6"/>
          <c:order val="6"/>
          <c:tx>
            <c:strRef>
              <c:f>'Curve Spec SPL- R'!$AD$111:$AD$112</c:f>
              <c:strCache>
                <c:ptCount val="1"/>
                <c:pt idx="0">
                  <c:v>C6 -  r: 601 m</c:v>
                </c:pt>
              </c:strCache>
            </c:strRef>
          </c:tx>
          <c:spPr>
            <a:ln w="12700"/>
          </c:spPr>
          <c:marker>
            <c:symbol val="dash"/>
            <c:size val="5"/>
          </c:marker>
          <c:cat>
            <c:numRef>
              <c:f>'Curve Spec SPL- R'!$W$127:$W$139</c:f>
              <c:numCache>
                <c:formatCode>General</c:formatCode>
                <c:ptCount val="13"/>
                <c:pt idx="0">
                  <c:v>315</c:v>
                </c:pt>
                <c:pt idx="1">
                  <c:v>400</c:v>
                </c:pt>
                <c:pt idx="2">
                  <c:v>500</c:v>
                </c:pt>
                <c:pt idx="3">
                  <c:v>630</c:v>
                </c:pt>
                <c:pt idx="4">
                  <c:v>800</c:v>
                </c:pt>
                <c:pt idx="5">
                  <c:v>1000</c:v>
                </c:pt>
                <c:pt idx="6">
                  <c:v>1250</c:v>
                </c:pt>
                <c:pt idx="7">
                  <c:v>1600</c:v>
                </c:pt>
                <c:pt idx="8">
                  <c:v>2000</c:v>
                </c:pt>
                <c:pt idx="9">
                  <c:v>2500</c:v>
                </c:pt>
                <c:pt idx="10">
                  <c:v>3150</c:v>
                </c:pt>
                <c:pt idx="11">
                  <c:v>4000</c:v>
                </c:pt>
                <c:pt idx="12">
                  <c:v>5000</c:v>
                </c:pt>
              </c:numCache>
            </c:numRef>
          </c:cat>
          <c:val>
            <c:numRef>
              <c:f>'Curve Spec SPL- R'!$AD$127:$AD$139</c:f>
              <c:numCache>
                <c:formatCode>General</c:formatCode>
                <c:ptCount val="13"/>
                <c:pt idx="0">
                  <c:v>74.954500000000024</c:v>
                </c:pt>
                <c:pt idx="1">
                  <c:v>79.668749999999989</c:v>
                </c:pt>
                <c:pt idx="2">
                  <c:v>86.979458333332758</c:v>
                </c:pt>
                <c:pt idx="3">
                  <c:v>90.722874999999988</c:v>
                </c:pt>
                <c:pt idx="4">
                  <c:v>92.248999999999995</c:v>
                </c:pt>
                <c:pt idx="5">
                  <c:v>89.748791666666648</c:v>
                </c:pt>
                <c:pt idx="6">
                  <c:v>86.087666666666664</c:v>
                </c:pt>
                <c:pt idx="7">
                  <c:v>79.577291666666653</c:v>
                </c:pt>
                <c:pt idx="8">
                  <c:v>78.166624999999996</c:v>
                </c:pt>
                <c:pt idx="9">
                  <c:v>77.017583333333334</c:v>
                </c:pt>
                <c:pt idx="10">
                  <c:v>73.274000000000001</c:v>
                </c:pt>
                <c:pt idx="11">
                  <c:v>68.44083333333333</c:v>
                </c:pt>
                <c:pt idx="12">
                  <c:v>66.827583333333308</c:v>
                </c:pt>
              </c:numCache>
            </c:numRef>
          </c:val>
          <c:smooth val="0"/>
        </c:ser>
        <c:ser>
          <c:idx val="7"/>
          <c:order val="7"/>
          <c:tx>
            <c:strRef>
              <c:f>'Curve Spec SPL- R'!$AE$111:$AE$112</c:f>
              <c:strCache>
                <c:ptCount val="1"/>
                <c:pt idx="0">
                  <c:v>C7 -  r: 664 m</c:v>
                </c:pt>
              </c:strCache>
            </c:strRef>
          </c:tx>
          <c:spPr>
            <a:ln w="12700"/>
          </c:spPr>
          <c:marker>
            <c:symbol val="circle"/>
            <c:size val="5"/>
          </c:marker>
          <c:cat>
            <c:numRef>
              <c:f>'Curve Spec SPL- R'!$W$127:$W$139</c:f>
              <c:numCache>
                <c:formatCode>General</c:formatCode>
                <c:ptCount val="13"/>
                <c:pt idx="0">
                  <c:v>315</c:v>
                </c:pt>
                <c:pt idx="1">
                  <c:v>400</c:v>
                </c:pt>
                <c:pt idx="2">
                  <c:v>500</c:v>
                </c:pt>
                <c:pt idx="3">
                  <c:v>630</c:v>
                </c:pt>
                <c:pt idx="4">
                  <c:v>800</c:v>
                </c:pt>
                <c:pt idx="5">
                  <c:v>1000</c:v>
                </c:pt>
                <c:pt idx="6">
                  <c:v>1250</c:v>
                </c:pt>
                <c:pt idx="7">
                  <c:v>1600</c:v>
                </c:pt>
                <c:pt idx="8">
                  <c:v>2000</c:v>
                </c:pt>
                <c:pt idx="9">
                  <c:v>2500</c:v>
                </c:pt>
                <c:pt idx="10">
                  <c:v>3150</c:v>
                </c:pt>
                <c:pt idx="11">
                  <c:v>4000</c:v>
                </c:pt>
                <c:pt idx="12">
                  <c:v>5000</c:v>
                </c:pt>
              </c:numCache>
            </c:numRef>
          </c:cat>
          <c:val>
            <c:numRef>
              <c:f>'Curve Spec SPL- R'!$AE$127:$AE$139</c:f>
              <c:numCache>
                <c:formatCode>General</c:formatCode>
                <c:ptCount val="13"/>
                <c:pt idx="0">
                  <c:v>73.283791666666659</c:v>
                </c:pt>
                <c:pt idx="1">
                  <c:v>78.030833333333248</c:v>
                </c:pt>
                <c:pt idx="2">
                  <c:v>85.749375000000015</c:v>
                </c:pt>
                <c:pt idx="3">
                  <c:v>90.148374999999959</c:v>
                </c:pt>
                <c:pt idx="4">
                  <c:v>91.387916666666669</c:v>
                </c:pt>
                <c:pt idx="5">
                  <c:v>88.918000000000006</c:v>
                </c:pt>
                <c:pt idx="6">
                  <c:v>84.685249999999982</c:v>
                </c:pt>
                <c:pt idx="7">
                  <c:v>79.087249999999997</c:v>
                </c:pt>
                <c:pt idx="8">
                  <c:v>78.811083333333329</c:v>
                </c:pt>
                <c:pt idx="9">
                  <c:v>77.532374999999988</c:v>
                </c:pt>
                <c:pt idx="10">
                  <c:v>72.764083333333332</c:v>
                </c:pt>
                <c:pt idx="11">
                  <c:v>66.845541666666648</c:v>
                </c:pt>
                <c:pt idx="12">
                  <c:v>65.600625000000022</c:v>
                </c:pt>
              </c:numCache>
            </c:numRef>
          </c:val>
          <c:smooth val="0"/>
        </c:ser>
        <c:ser>
          <c:idx val="8"/>
          <c:order val="8"/>
          <c:tx>
            <c:strRef>
              <c:f>'Curve Spec SPL- R'!$AF$111:$AF$112</c:f>
              <c:strCache>
                <c:ptCount val="1"/>
                <c:pt idx="0">
                  <c:v>S1</c:v>
                </c:pt>
              </c:strCache>
            </c:strRef>
          </c:tx>
          <c:spPr>
            <a:ln w="25400">
              <a:solidFill>
                <a:prstClr val="black"/>
              </a:solidFill>
            </a:ln>
          </c:spPr>
          <c:marker>
            <c:symbol val="none"/>
          </c:marker>
          <c:cat>
            <c:numRef>
              <c:f>'Curve Spec SPL- R'!$W$127:$W$139</c:f>
              <c:numCache>
                <c:formatCode>General</c:formatCode>
                <c:ptCount val="13"/>
                <c:pt idx="0">
                  <c:v>315</c:v>
                </c:pt>
                <c:pt idx="1">
                  <c:v>400</c:v>
                </c:pt>
                <c:pt idx="2">
                  <c:v>500</c:v>
                </c:pt>
                <c:pt idx="3">
                  <c:v>630</c:v>
                </c:pt>
                <c:pt idx="4">
                  <c:v>800</c:v>
                </c:pt>
                <c:pt idx="5">
                  <c:v>1000</c:v>
                </c:pt>
                <c:pt idx="6">
                  <c:v>1250</c:v>
                </c:pt>
                <c:pt idx="7">
                  <c:v>1600</c:v>
                </c:pt>
                <c:pt idx="8">
                  <c:v>2000</c:v>
                </c:pt>
                <c:pt idx="9">
                  <c:v>2500</c:v>
                </c:pt>
                <c:pt idx="10">
                  <c:v>3150</c:v>
                </c:pt>
                <c:pt idx="11">
                  <c:v>4000</c:v>
                </c:pt>
                <c:pt idx="12">
                  <c:v>5000</c:v>
                </c:pt>
              </c:numCache>
            </c:numRef>
          </c:cat>
          <c:val>
            <c:numRef>
              <c:f>'Curve Spec SPL- R'!$AF$127:$AF$139</c:f>
              <c:numCache>
                <c:formatCode>General</c:formatCode>
                <c:ptCount val="13"/>
                <c:pt idx="0">
                  <c:v>74.686541666666358</c:v>
                </c:pt>
                <c:pt idx="1">
                  <c:v>79.668791666665399</c:v>
                </c:pt>
                <c:pt idx="2">
                  <c:v>87.26795833333334</c:v>
                </c:pt>
                <c:pt idx="3">
                  <c:v>90.412541666666655</c:v>
                </c:pt>
                <c:pt idx="4">
                  <c:v>90.922958333332858</c:v>
                </c:pt>
                <c:pt idx="5">
                  <c:v>88.053708333331883</c:v>
                </c:pt>
                <c:pt idx="6">
                  <c:v>84.38366666666667</c:v>
                </c:pt>
                <c:pt idx="7">
                  <c:v>80.311750000000032</c:v>
                </c:pt>
                <c:pt idx="8">
                  <c:v>79.421166666666664</c:v>
                </c:pt>
                <c:pt idx="9">
                  <c:v>77.555458333331998</c:v>
                </c:pt>
                <c:pt idx="10">
                  <c:v>72.983374999999981</c:v>
                </c:pt>
                <c:pt idx="11">
                  <c:v>68.269958333333278</c:v>
                </c:pt>
                <c:pt idx="12">
                  <c:v>66.719500000000025</c:v>
                </c:pt>
              </c:numCache>
            </c:numRef>
          </c:val>
          <c:smooth val="0"/>
        </c:ser>
        <c:dLbls>
          <c:showLegendKey val="0"/>
          <c:showVal val="0"/>
          <c:showCatName val="0"/>
          <c:showSerName val="0"/>
          <c:showPercent val="0"/>
          <c:showBubbleSize val="0"/>
        </c:dLbls>
        <c:marker val="1"/>
        <c:smooth val="0"/>
        <c:axId val="114017024"/>
        <c:axId val="114018944"/>
      </c:lineChart>
      <c:catAx>
        <c:axId val="114017024"/>
        <c:scaling>
          <c:orientation val="minMax"/>
        </c:scaling>
        <c:delete val="0"/>
        <c:axPos val="b"/>
        <c:title>
          <c:tx>
            <c:rich>
              <a:bodyPr/>
              <a:lstStyle/>
              <a:p>
                <a:pPr>
                  <a:defRPr/>
                </a:pPr>
                <a:r>
                  <a:rPr lang="en-US"/>
                  <a:t>1/3-octave frequency (Hz)</a:t>
                </a:r>
              </a:p>
            </c:rich>
          </c:tx>
          <c:layout/>
          <c:overlay val="0"/>
        </c:title>
        <c:numFmt formatCode="General" sourceLinked="1"/>
        <c:majorTickMark val="none"/>
        <c:minorTickMark val="in"/>
        <c:tickLblPos val="nextTo"/>
        <c:crossAx val="114018944"/>
        <c:crosses val="autoZero"/>
        <c:auto val="1"/>
        <c:lblAlgn val="ctr"/>
        <c:lblOffset val="100"/>
        <c:noMultiLvlLbl val="0"/>
      </c:catAx>
      <c:valAx>
        <c:axId val="114018944"/>
        <c:scaling>
          <c:orientation val="minMax"/>
          <c:max val="96"/>
          <c:min val="60"/>
        </c:scaling>
        <c:delete val="0"/>
        <c:axPos val="l"/>
        <c:title>
          <c:tx>
            <c:rich>
              <a:bodyPr/>
              <a:lstStyle/>
              <a:p>
                <a:pPr>
                  <a:defRPr/>
                </a:pPr>
                <a:r>
                  <a:rPr lang="en-US"/>
                  <a:t>SPL (dB (A))</a:t>
                </a:r>
              </a:p>
            </c:rich>
          </c:tx>
          <c:layout/>
          <c:overlay val="0"/>
        </c:title>
        <c:numFmt formatCode="General" sourceLinked="1"/>
        <c:majorTickMark val="in"/>
        <c:minorTickMark val="none"/>
        <c:tickLblPos val="nextTo"/>
        <c:crossAx val="114017024"/>
        <c:crosses val="autoZero"/>
        <c:crossBetween val="between"/>
        <c:majorUnit val="3"/>
      </c:valAx>
    </c:plotArea>
    <c:legend>
      <c:legendPos val="r"/>
      <c:layout>
        <c:manualLayout>
          <c:xMode val="edge"/>
          <c:yMode val="edge"/>
          <c:x val="0.12231513409961686"/>
          <c:y val="0.86187001078748771"/>
          <c:w val="0.8776848353103972"/>
          <c:h val="0.13812998921251338"/>
        </c:manualLayout>
      </c:layout>
      <c:overlay val="0"/>
      <c:txPr>
        <a:bodyPr/>
        <a:lstStyle/>
        <a:p>
          <a:pPr rtl="0">
            <a:defRPr/>
          </a:pPr>
          <a:endParaRPr lang="en-US"/>
        </a:p>
      </c:txPr>
    </c:legend>
    <c:plotVisOnly val="1"/>
    <c:dispBlanksAs val="gap"/>
    <c:showDLblsOverMax val="0"/>
  </c:chart>
  <c:spPr>
    <a:ln>
      <a:noFill/>
    </a:ln>
  </c:spPr>
  <c:txPr>
    <a:bodyPr/>
    <a:lstStyle/>
    <a:p>
      <a:pPr>
        <a:defRPr>
          <a:latin typeface="Calibri"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732858210242229"/>
          <c:y val="7.7110691742045864E-2"/>
          <c:w val="0.79740693909611648"/>
          <c:h val="0.76322711727150572"/>
        </c:manualLayout>
      </c:layout>
      <c:barChart>
        <c:barDir val="col"/>
        <c:grouping val="clustered"/>
        <c:varyColors val="0"/>
        <c:ser>
          <c:idx val="0"/>
          <c:order val="0"/>
          <c:tx>
            <c:v>Lab</c:v>
          </c:tx>
          <c:spPr>
            <a:gradFill flip="none" rotWithShape="1">
              <a:gsLst>
                <a:gs pos="0">
                  <a:srgbClr val="FFFFFF"/>
                </a:gs>
                <a:gs pos="7001">
                  <a:srgbClr val="E6E6E6"/>
                </a:gs>
                <a:gs pos="32001">
                  <a:srgbClr val="7D8496"/>
                </a:gs>
                <a:gs pos="47000">
                  <a:srgbClr val="E6E6E6"/>
                </a:gs>
                <a:gs pos="85001">
                  <a:srgbClr val="7D8496"/>
                </a:gs>
                <a:gs pos="100000">
                  <a:srgbClr val="E6E6E6"/>
                </a:gs>
              </a:gsLst>
              <a:lin ang="13500000" scaled="0"/>
              <a:tileRect/>
            </a:gradFill>
            <a:ln>
              <a:solidFill>
                <a:schemeClr val="tx1"/>
              </a:solidFill>
            </a:ln>
          </c:spPr>
          <c:invertIfNegative val="0"/>
          <c:cat>
            <c:numRef>
              <c:f>(Sheet1!$HZ$236:$IB$236,Sheet1!$ID$236:$IE$236)</c:f>
              <c:numCache>
                <c:formatCode>General</c:formatCode>
                <c:ptCount val="5"/>
                <c:pt idx="0">
                  <c:v>315</c:v>
                </c:pt>
                <c:pt idx="1">
                  <c:v>400</c:v>
                </c:pt>
                <c:pt idx="2">
                  <c:v>500</c:v>
                </c:pt>
                <c:pt idx="3">
                  <c:v>800</c:v>
                </c:pt>
                <c:pt idx="4">
                  <c:v>1000</c:v>
                </c:pt>
              </c:numCache>
            </c:numRef>
          </c:cat>
          <c:val>
            <c:numRef>
              <c:f>(Sheet1!$HZ$237:$IB$237,Sheet1!$ID$237:$IE$237)</c:f>
              <c:numCache>
                <c:formatCode>General</c:formatCode>
                <c:ptCount val="5"/>
                <c:pt idx="0">
                  <c:v>0.50680000000000003</c:v>
                </c:pt>
                <c:pt idx="1">
                  <c:v>0.53849999999999998</c:v>
                </c:pt>
                <c:pt idx="2">
                  <c:v>0.49440000000000284</c:v>
                </c:pt>
                <c:pt idx="3">
                  <c:v>0.61880000000000568</c:v>
                </c:pt>
                <c:pt idx="4">
                  <c:v>0.63530000000000064</c:v>
                </c:pt>
              </c:numCache>
            </c:numRef>
          </c:val>
        </c:ser>
        <c:ser>
          <c:idx val="1"/>
          <c:order val="1"/>
          <c:tx>
            <c:v>On-deck</c:v>
          </c:tx>
          <c:spPr>
            <a:gradFill flip="none" rotWithShape="1">
              <a:gsLst>
                <a:gs pos="0">
                  <a:srgbClr val="E6DCAC"/>
                </a:gs>
                <a:gs pos="12000">
                  <a:srgbClr val="E6D78A"/>
                </a:gs>
                <a:gs pos="30000">
                  <a:srgbClr val="C7AC4C"/>
                </a:gs>
                <a:gs pos="45000">
                  <a:srgbClr val="E6D78A"/>
                </a:gs>
                <a:gs pos="77000">
                  <a:srgbClr val="C7AC4C"/>
                </a:gs>
                <a:gs pos="100000">
                  <a:srgbClr val="E6DCAC"/>
                </a:gs>
              </a:gsLst>
              <a:lin ang="0" scaled="1"/>
              <a:tileRect/>
            </a:gradFill>
            <a:ln>
              <a:solidFill>
                <a:prstClr val="black"/>
              </a:solidFill>
            </a:ln>
          </c:spPr>
          <c:invertIfNegative val="0"/>
          <c:cat>
            <c:numRef>
              <c:f>(Sheet1!$HZ$236:$IB$236,Sheet1!$ID$236:$IE$236)</c:f>
              <c:numCache>
                <c:formatCode>General</c:formatCode>
                <c:ptCount val="5"/>
                <c:pt idx="0">
                  <c:v>315</c:v>
                </c:pt>
                <c:pt idx="1">
                  <c:v>400</c:v>
                </c:pt>
                <c:pt idx="2">
                  <c:v>500</c:v>
                </c:pt>
                <c:pt idx="3">
                  <c:v>800</c:v>
                </c:pt>
                <c:pt idx="4">
                  <c:v>1000</c:v>
                </c:pt>
              </c:numCache>
            </c:numRef>
          </c:cat>
          <c:val>
            <c:numRef>
              <c:f>(Sheet1!$HZ$239:$IB$239,Sheet1!$ID$239:$IE$239)</c:f>
              <c:numCache>
                <c:formatCode>General</c:formatCode>
                <c:ptCount val="5"/>
                <c:pt idx="0">
                  <c:v>0.60860000000000636</c:v>
                </c:pt>
                <c:pt idx="1">
                  <c:v>0.66110000000000568</c:v>
                </c:pt>
                <c:pt idx="2">
                  <c:v>0.88890000000000002</c:v>
                </c:pt>
                <c:pt idx="3">
                  <c:v>0.68030000000000002</c:v>
                </c:pt>
                <c:pt idx="4">
                  <c:v>0.82530000000000003</c:v>
                </c:pt>
              </c:numCache>
            </c:numRef>
          </c:val>
        </c:ser>
        <c:dLbls>
          <c:showLegendKey val="0"/>
          <c:showVal val="0"/>
          <c:showCatName val="0"/>
          <c:showSerName val="0"/>
          <c:showPercent val="0"/>
          <c:showBubbleSize val="0"/>
        </c:dLbls>
        <c:gapWidth val="150"/>
        <c:axId val="115549696"/>
        <c:axId val="115551616"/>
      </c:barChart>
      <c:catAx>
        <c:axId val="115549696"/>
        <c:scaling>
          <c:orientation val="minMax"/>
        </c:scaling>
        <c:delete val="0"/>
        <c:axPos val="b"/>
        <c:title>
          <c:tx>
            <c:rich>
              <a:bodyPr/>
              <a:lstStyle/>
              <a:p>
                <a:pPr>
                  <a:defRPr sz="1100"/>
                </a:pPr>
                <a:r>
                  <a:rPr lang="en-US" sz="1100"/>
                  <a:t>1/3-octave frequency band (Hz)</a:t>
                </a:r>
              </a:p>
            </c:rich>
          </c:tx>
          <c:layout/>
          <c:overlay val="0"/>
        </c:title>
        <c:numFmt formatCode="General" sourceLinked="1"/>
        <c:majorTickMark val="none"/>
        <c:minorTickMark val="none"/>
        <c:tickLblPos val="nextTo"/>
        <c:crossAx val="115551616"/>
        <c:crosses val="autoZero"/>
        <c:auto val="1"/>
        <c:lblAlgn val="ctr"/>
        <c:lblOffset val="100"/>
        <c:noMultiLvlLbl val="0"/>
      </c:catAx>
      <c:valAx>
        <c:axId val="115551616"/>
        <c:scaling>
          <c:orientation val="minMax"/>
        </c:scaling>
        <c:delete val="0"/>
        <c:axPos val="l"/>
        <c:title>
          <c:tx>
            <c:rich>
              <a:bodyPr/>
              <a:lstStyle/>
              <a:p>
                <a:pPr>
                  <a:defRPr sz="1100"/>
                </a:pPr>
                <a:r>
                  <a:rPr lang="en-US" sz="1100" b="1" i="1"/>
                  <a:t>E</a:t>
                </a:r>
                <a:r>
                  <a:rPr lang="en-US" sz="1100" b="1" i="0" baseline="0"/>
                  <a:t> to </a:t>
                </a:r>
                <a:r>
                  <a:rPr lang="en-US" sz="1100" b="1" i="1" u="none" baseline="0"/>
                  <a:t>Lx</a:t>
                </a:r>
                <a:r>
                  <a:rPr lang="en-US" sz="1100" b="1" i="0" baseline="0"/>
                  <a:t> Slope</a:t>
                </a:r>
                <a:endParaRPr lang="en-US" sz="1100" b="1" i="0"/>
              </a:p>
              <a:p>
                <a:pPr>
                  <a:defRPr sz="1100"/>
                </a:pPr>
                <a:r>
                  <a:rPr lang="en-US" sz="1100" b="1" i="0"/>
                  <a:t>(dB ref.</a:t>
                </a:r>
                <a:r>
                  <a:rPr lang="en-US" sz="1100" b="1" i="0" baseline="0"/>
                  <a:t> 20 </a:t>
                </a:r>
                <a:r>
                  <a:rPr lang="en-US" sz="1100" b="1" i="0" baseline="0">
                    <a:sym typeface="Symbol"/>
                  </a:rPr>
                  <a:t>Pa / dB ref. 1E-8g)</a:t>
                </a:r>
                <a:endParaRPr lang="en-US" sz="1100" b="1" i="0"/>
              </a:p>
            </c:rich>
          </c:tx>
          <c:layout>
            <c:manualLayout>
              <c:xMode val="edge"/>
              <c:yMode val="edge"/>
              <c:x val="5.2263540050194804E-4"/>
              <c:y val="0.18194412144703129"/>
            </c:manualLayout>
          </c:layout>
          <c:overlay val="0"/>
        </c:title>
        <c:numFmt formatCode="General" sourceLinked="1"/>
        <c:majorTickMark val="out"/>
        <c:minorTickMark val="none"/>
        <c:tickLblPos val="nextTo"/>
        <c:crossAx val="115549696"/>
        <c:crosses val="autoZero"/>
        <c:crossBetween val="between"/>
      </c:valAx>
    </c:plotArea>
    <c:legend>
      <c:legendPos val="r"/>
      <c:layout>
        <c:manualLayout>
          <c:xMode val="edge"/>
          <c:yMode val="edge"/>
          <c:x val="0.64725389134046962"/>
          <c:y val="7.9093873596378983E-2"/>
          <c:w val="0.31874390701162358"/>
          <c:h val="6.7506561679790023E-2"/>
        </c:manualLayout>
      </c:layout>
      <c:overlay val="0"/>
      <c:txPr>
        <a:bodyPr/>
        <a:lstStyle/>
        <a:p>
          <a:pPr>
            <a:defRPr sz="1200"/>
          </a:pPr>
          <a:endParaRPr lang="en-US"/>
        </a:p>
      </c:txPr>
    </c:legend>
    <c:plotVisOnly val="1"/>
    <c:dispBlanksAs val="gap"/>
    <c:showDLblsOverMax val="0"/>
  </c:chart>
  <c:spPr>
    <a:ln>
      <a:no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73710317460319"/>
          <c:y val="7.3871527673575799E-2"/>
          <c:w val="0.85354464285714282"/>
          <c:h val="0.76351537901040878"/>
        </c:manualLayout>
      </c:layout>
      <c:barChart>
        <c:barDir val="col"/>
        <c:grouping val="clustered"/>
        <c:varyColors val="0"/>
        <c:ser>
          <c:idx val="0"/>
          <c:order val="0"/>
          <c:spPr>
            <a:solidFill>
              <a:schemeClr val="accent1">
                <a:lumMod val="75000"/>
              </a:schemeClr>
            </a:solidFill>
          </c:spPr>
          <c:invertIfNegative val="0"/>
          <c:dLbls>
            <c:numFmt formatCode="#,##0.00_);\(#,##0.00\)" sourceLinked="0"/>
            <c:spPr>
              <a:noFill/>
            </c:spPr>
            <c:txPr>
              <a:bodyPr/>
              <a:lstStyle/>
              <a:p>
                <a:pPr>
                  <a:defRPr sz="900"/>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numRef>
              <c:f>'Correction Case Study'!$N$16:$N$28</c:f>
              <c:numCache>
                <c:formatCode>General</c:formatCode>
                <c:ptCount val="13"/>
                <c:pt idx="0">
                  <c:v>315</c:v>
                </c:pt>
                <c:pt idx="1">
                  <c:v>400</c:v>
                </c:pt>
                <c:pt idx="2">
                  <c:v>500</c:v>
                </c:pt>
                <c:pt idx="3">
                  <c:v>630</c:v>
                </c:pt>
                <c:pt idx="4">
                  <c:v>800</c:v>
                </c:pt>
                <c:pt idx="5">
                  <c:v>1000</c:v>
                </c:pt>
                <c:pt idx="6">
                  <c:v>1250</c:v>
                </c:pt>
                <c:pt idx="7">
                  <c:v>1600</c:v>
                </c:pt>
                <c:pt idx="8">
                  <c:v>2000</c:v>
                </c:pt>
                <c:pt idx="9">
                  <c:v>2500</c:v>
                </c:pt>
                <c:pt idx="10">
                  <c:v>3150</c:v>
                </c:pt>
                <c:pt idx="11">
                  <c:v>4000</c:v>
                </c:pt>
                <c:pt idx="12">
                  <c:v>5000</c:v>
                </c:pt>
              </c:numCache>
            </c:numRef>
          </c:cat>
          <c:val>
            <c:numRef>
              <c:f>'Correction Case Study'!$O$16:$O$28</c:f>
              <c:numCache>
                <c:formatCode>General</c:formatCode>
                <c:ptCount val="13"/>
                <c:pt idx="0">
                  <c:v>73.609403886679019</c:v>
                </c:pt>
                <c:pt idx="1">
                  <c:v>68.495986353913608</c:v>
                </c:pt>
                <c:pt idx="2">
                  <c:v>72.696091297934558</c:v>
                </c:pt>
                <c:pt idx="3">
                  <c:v>62.153467293128926</c:v>
                </c:pt>
                <c:pt idx="4">
                  <c:v>62.84137593322923</c:v>
                </c:pt>
                <c:pt idx="5">
                  <c:v>63.640707172339248</c:v>
                </c:pt>
                <c:pt idx="6">
                  <c:v>58.144214785391874</c:v>
                </c:pt>
                <c:pt idx="7">
                  <c:v>57.405263481922994</c:v>
                </c:pt>
                <c:pt idx="8">
                  <c:v>47.496907199827156</c:v>
                </c:pt>
                <c:pt idx="9">
                  <c:v>56.873883055039009</c:v>
                </c:pt>
                <c:pt idx="10">
                  <c:v>43.173214779522596</c:v>
                </c:pt>
                <c:pt idx="11">
                  <c:v>44.148998457619797</c:v>
                </c:pt>
                <c:pt idx="12">
                  <c:v>44.170529743639392</c:v>
                </c:pt>
              </c:numCache>
            </c:numRef>
          </c:val>
        </c:ser>
        <c:dLbls>
          <c:showLegendKey val="0"/>
          <c:showVal val="0"/>
          <c:showCatName val="0"/>
          <c:showSerName val="0"/>
          <c:showPercent val="0"/>
          <c:showBubbleSize val="0"/>
        </c:dLbls>
        <c:gapWidth val="150"/>
        <c:axId val="85763584"/>
        <c:axId val="85765504"/>
      </c:barChart>
      <c:catAx>
        <c:axId val="85763584"/>
        <c:scaling>
          <c:orientation val="minMax"/>
        </c:scaling>
        <c:delete val="0"/>
        <c:axPos val="b"/>
        <c:title>
          <c:tx>
            <c:rich>
              <a:bodyPr/>
              <a:lstStyle/>
              <a:p>
                <a:pPr>
                  <a:defRPr/>
                </a:pPr>
                <a:r>
                  <a:rPr lang="en-US"/>
                  <a:t>1/3-octave</a:t>
                </a:r>
                <a:r>
                  <a:rPr lang="en-US" baseline="0"/>
                  <a:t> frequency band (Hz)</a:t>
                </a:r>
                <a:endParaRPr lang="en-US"/>
              </a:p>
            </c:rich>
          </c:tx>
          <c:layout/>
          <c:overlay val="0"/>
        </c:title>
        <c:numFmt formatCode="General" sourceLinked="1"/>
        <c:majorTickMark val="none"/>
        <c:minorTickMark val="none"/>
        <c:tickLblPos val="nextTo"/>
        <c:crossAx val="85765504"/>
        <c:crosses val="autoZero"/>
        <c:auto val="1"/>
        <c:lblAlgn val="ctr"/>
        <c:lblOffset val="100"/>
        <c:noMultiLvlLbl val="0"/>
      </c:catAx>
      <c:valAx>
        <c:axId val="85765504"/>
        <c:scaling>
          <c:orientation val="minMax"/>
        </c:scaling>
        <c:delete val="0"/>
        <c:axPos val="l"/>
        <c:title>
          <c:tx>
            <c:rich>
              <a:bodyPr/>
              <a:lstStyle/>
              <a:p>
                <a:pPr>
                  <a:defRPr/>
                </a:pPr>
                <a:r>
                  <a:rPr lang="en-US" i="1"/>
                  <a:t>Lx </a:t>
                </a:r>
                <a:r>
                  <a:rPr lang="en-US" i="0"/>
                  <a:t>(dB ref. 1E-8</a:t>
                </a:r>
                <a:r>
                  <a:rPr lang="en-US" i="0" baseline="0"/>
                  <a:t> g)</a:t>
                </a:r>
                <a:endParaRPr lang="en-US" i="0"/>
              </a:p>
            </c:rich>
          </c:tx>
          <c:layout/>
          <c:overlay val="0"/>
        </c:title>
        <c:numFmt formatCode="General" sourceLinked="1"/>
        <c:majorTickMark val="out"/>
        <c:minorTickMark val="none"/>
        <c:tickLblPos val="nextTo"/>
        <c:crossAx val="85763584"/>
        <c:crosses val="autoZero"/>
        <c:crossBetween val="between"/>
      </c:valAx>
    </c:plotArea>
    <c:plotVisOnly val="1"/>
    <c:dispBlanksAs val="gap"/>
    <c:showDLblsOverMax val="0"/>
  </c:chart>
  <c:spPr>
    <a:ln>
      <a:noFill/>
    </a:ln>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 Id="rId5" Type="http://schemas.openxmlformats.org/officeDocument/2006/relationships/image" Target="../media/image63.png"/><Relationship Id="rId4" Type="http://schemas.openxmlformats.org/officeDocument/2006/relationships/image" Target="../media/image6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01890396-4637-404F-B578-72F0C09CC7BC}" type="datetimeFigureOut">
              <a:rPr lang="en-US" smtClean="0"/>
              <a:pPr/>
              <a:t>6/2/2016</a:t>
            </a:fld>
            <a:endParaRPr lang="en-US"/>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n-US"/>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DED5EB6C-1145-4760-866F-7560A5BC0A1E}" type="slidenum">
              <a:rPr lang="en-US" smtClean="0"/>
              <a:pPr/>
              <a:t>‹#›</a:t>
            </a:fld>
            <a:endParaRPr lang="en-US"/>
          </a:p>
        </p:txBody>
      </p:sp>
    </p:spTree>
    <p:extLst>
      <p:ext uri="{BB962C8B-B14F-4D97-AF65-F5344CB8AC3E}">
        <p14:creationId xmlns:p14="http://schemas.microsoft.com/office/powerpoint/2010/main" val="3461002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8090EF-34DD-44C1-A6FD-F0DDB5282613}"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TW" altLang="en-US" dirty="0"/>
          </a:p>
        </p:txBody>
      </p:sp>
      <p:sp>
        <p:nvSpPr>
          <p:cNvPr id="4" name="Slide Number Placeholder 3"/>
          <p:cNvSpPr>
            <a:spLocks noGrp="1"/>
          </p:cNvSpPr>
          <p:nvPr>
            <p:ph type="sldNum" sz="quarter" idx="10"/>
          </p:nvPr>
        </p:nvSpPr>
        <p:spPr/>
        <p:txBody>
          <a:bodyPr/>
          <a:lstStyle/>
          <a:p>
            <a:fld id="{DED5EB6C-1145-4760-866F-7560A5BC0A1E}" type="slidenum">
              <a:rPr lang="en-US" smtClean="0"/>
              <a:pPr/>
              <a:t>19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TW" altLang="en-US" dirty="0"/>
          </a:p>
        </p:txBody>
      </p:sp>
      <p:sp>
        <p:nvSpPr>
          <p:cNvPr id="4" name="Slide Number Placeholder 3"/>
          <p:cNvSpPr>
            <a:spLocks noGrp="1"/>
          </p:cNvSpPr>
          <p:nvPr>
            <p:ph type="sldNum" sz="quarter" idx="10"/>
          </p:nvPr>
        </p:nvSpPr>
        <p:spPr/>
        <p:txBody>
          <a:bodyPr/>
          <a:lstStyle/>
          <a:p>
            <a:fld id="{DED5EB6C-1145-4760-866F-7560A5BC0A1E}" type="slidenum">
              <a:rPr lang="en-US" smtClean="0"/>
              <a:pPr/>
              <a:t>20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TW" altLang="en-US" dirty="0"/>
          </a:p>
        </p:txBody>
      </p:sp>
      <p:sp>
        <p:nvSpPr>
          <p:cNvPr id="4" name="Slide Number Placeholder 3"/>
          <p:cNvSpPr>
            <a:spLocks noGrp="1"/>
          </p:cNvSpPr>
          <p:nvPr>
            <p:ph type="sldNum" sz="quarter" idx="10"/>
          </p:nvPr>
        </p:nvSpPr>
        <p:spPr/>
        <p:txBody>
          <a:bodyPr/>
          <a:lstStyle/>
          <a:p>
            <a:fld id="{DED5EB6C-1145-4760-866F-7560A5BC0A1E}" type="slidenum">
              <a:rPr lang="en-US" smtClean="0"/>
              <a:pPr/>
              <a:t>21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TW" altLang="en-US" dirty="0"/>
          </a:p>
        </p:txBody>
      </p:sp>
      <p:sp>
        <p:nvSpPr>
          <p:cNvPr id="4" name="Slide Number Placeholder 3"/>
          <p:cNvSpPr>
            <a:spLocks noGrp="1"/>
          </p:cNvSpPr>
          <p:nvPr>
            <p:ph type="sldNum" sz="quarter" idx="10"/>
          </p:nvPr>
        </p:nvSpPr>
        <p:spPr/>
        <p:txBody>
          <a:bodyPr/>
          <a:lstStyle/>
          <a:p>
            <a:fld id="{DED5EB6C-1145-4760-866F-7560A5BC0A1E}" type="slidenum">
              <a:rPr lang="en-US" smtClean="0"/>
              <a:pPr/>
              <a:t>22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TW" altLang="en-US" dirty="0"/>
          </a:p>
        </p:txBody>
      </p:sp>
      <p:sp>
        <p:nvSpPr>
          <p:cNvPr id="4" name="Slide Number Placeholder 3"/>
          <p:cNvSpPr>
            <a:spLocks noGrp="1"/>
          </p:cNvSpPr>
          <p:nvPr>
            <p:ph type="sldNum" sz="quarter" idx="10"/>
          </p:nvPr>
        </p:nvSpPr>
        <p:spPr/>
        <p:txBody>
          <a:bodyPr/>
          <a:lstStyle/>
          <a:p>
            <a:fld id="{DED5EB6C-1145-4760-866F-7560A5BC0A1E}" type="slidenum">
              <a:rPr lang="en-US" smtClean="0"/>
              <a:pPr/>
              <a:t>23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TW" altLang="en-US" dirty="0"/>
          </a:p>
        </p:txBody>
      </p:sp>
      <p:sp>
        <p:nvSpPr>
          <p:cNvPr id="4" name="Slide Number Placeholder 3"/>
          <p:cNvSpPr>
            <a:spLocks noGrp="1"/>
          </p:cNvSpPr>
          <p:nvPr>
            <p:ph type="sldNum" sz="quarter" idx="10"/>
          </p:nvPr>
        </p:nvSpPr>
        <p:spPr/>
        <p:txBody>
          <a:bodyPr/>
          <a:lstStyle/>
          <a:p>
            <a:fld id="{DED5EB6C-1145-4760-866F-7560A5BC0A1E}" type="slidenum">
              <a:rPr lang="en-US" smtClean="0"/>
              <a:pPr/>
              <a:t>24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TW" altLang="en-US" dirty="0"/>
          </a:p>
        </p:txBody>
      </p:sp>
      <p:sp>
        <p:nvSpPr>
          <p:cNvPr id="4" name="Slide Number Placeholder 3"/>
          <p:cNvSpPr>
            <a:spLocks noGrp="1"/>
          </p:cNvSpPr>
          <p:nvPr>
            <p:ph type="sldNum" sz="quarter" idx="10"/>
          </p:nvPr>
        </p:nvSpPr>
        <p:spPr/>
        <p:txBody>
          <a:bodyPr/>
          <a:lstStyle/>
          <a:p>
            <a:fld id="{DED5EB6C-1145-4760-866F-7560A5BC0A1E}" type="slidenum">
              <a:rPr lang="en-US" smtClean="0"/>
              <a:pPr/>
              <a:t>27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560229A2-2C28-4747-8D32-9E46BA4BB3D9}" type="datetime1">
              <a:rPr lang="en-US" smtClean="0"/>
              <a:pPr/>
              <a:t>6/2/2016</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8C24681-3738-4998-BFE4-588BAFCD1A22}" type="datetime1">
              <a:rPr lang="en-US" smtClean="0"/>
              <a:pPr/>
              <a:t>6/2/2016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083A9D6A-215E-4E8D-89AB-CC3307B84E86}" type="datetime1">
              <a:rPr lang="en-US" smtClean="0"/>
              <a:pPr/>
              <a:t>6/2/2016</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TW" smtClean="0"/>
              <a:t>Click to edit Master title style</a:t>
            </a:r>
            <a:endParaRPr lang="zh-TW"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TW" smtClean="0"/>
              <a:t>Click to edit Master subtitle style</a:t>
            </a:r>
            <a:endParaRPr lang="zh-TW" altLang="en-US"/>
          </a:p>
        </p:txBody>
      </p:sp>
      <p:sp>
        <p:nvSpPr>
          <p:cNvPr id="4" name="Date Placeholder 3"/>
          <p:cNvSpPr>
            <a:spLocks noGrp="1"/>
          </p:cNvSpPr>
          <p:nvPr>
            <p:ph type="dt" sz="half" idx="10"/>
          </p:nvPr>
        </p:nvSpPr>
        <p:spPr/>
        <p:txBody>
          <a:bodyPr/>
          <a:lstStyle/>
          <a:p>
            <a:fld id="{560229A2-2C28-4747-8D32-9E46BA4BB3D9}" type="datetime1">
              <a:rPr lang="en-US" smtClean="0"/>
              <a:pPr/>
              <a:t>6/2/2016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zh-TW" alt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Date Placeholder 3"/>
          <p:cNvSpPr>
            <a:spLocks noGrp="1"/>
          </p:cNvSpPr>
          <p:nvPr>
            <p:ph type="dt" sz="half" idx="10"/>
          </p:nvPr>
        </p:nvSpPr>
        <p:spPr/>
        <p:txBody>
          <a:bodyPr/>
          <a:lstStyle/>
          <a:p>
            <a:fld id="{85883F21-470E-480E-A817-A37E5E07FA84}" type="datetime1">
              <a:rPr lang="en-US" smtClean="0"/>
              <a:pPr/>
              <a:t>6/2/2016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TW" smtClean="0"/>
              <a:t>Click to edit Master title style</a:t>
            </a:r>
            <a:endParaRPr lang="zh-TW"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TW" smtClean="0"/>
              <a:t>Click to edit Master text styles</a:t>
            </a:r>
          </a:p>
        </p:txBody>
      </p:sp>
      <p:sp>
        <p:nvSpPr>
          <p:cNvPr id="4" name="Date Placeholder 3"/>
          <p:cNvSpPr>
            <a:spLocks noGrp="1"/>
          </p:cNvSpPr>
          <p:nvPr>
            <p:ph type="dt" sz="half" idx="10"/>
          </p:nvPr>
        </p:nvSpPr>
        <p:spPr/>
        <p:txBody>
          <a:bodyPr/>
          <a:lstStyle/>
          <a:p>
            <a:fld id="{E03D5F13-BBA5-4CB0-AB99-2FFA4456FCB6}" type="datetime1">
              <a:rPr lang="en-US" smtClean="0"/>
              <a:pPr/>
              <a:t>6/2/2016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zh-TW" alt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Date Placeholder 4"/>
          <p:cNvSpPr>
            <a:spLocks noGrp="1"/>
          </p:cNvSpPr>
          <p:nvPr>
            <p:ph type="dt" sz="half" idx="10"/>
          </p:nvPr>
        </p:nvSpPr>
        <p:spPr/>
        <p:txBody>
          <a:bodyPr/>
          <a:lstStyle/>
          <a:p>
            <a:fld id="{73969C25-CE63-47BD-8F75-8B7630F55178}" type="datetime1">
              <a:rPr lang="en-US" smtClean="0"/>
              <a:pPr/>
              <a:t>6/2/2016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TW" smtClean="0"/>
              <a:t>Click to edit Master title style</a:t>
            </a:r>
            <a:endParaRPr lang="zh-TW"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7" name="Date Placeholder 6"/>
          <p:cNvSpPr>
            <a:spLocks noGrp="1"/>
          </p:cNvSpPr>
          <p:nvPr>
            <p:ph type="dt" sz="half" idx="10"/>
          </p:nvPr>
        </p:nvSpPr>
        <p:spPr/>
        <p:txBody>
          <a:bodyPr/>
          <a:lstStyle/>
          <a:p>
            <a:fld id="{C131FDD5-0FF8-4E53-864F-2755739EF225}" type="datetime1">
              <a:rPr lang="en-US" smtClean="0"/>
              <a:pPr/>
              <a:t>6/2/2016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zh-TW" altLang="en-US"/>
          </a:p>
        </p:txBody>
      </p:sp>
      <p:sp>
        <p:nvSpPr>
          <p:cNvPr id="3" name="Date Placeholder 2"/>
          <p:cNvSpPr>
            <a:spLocks noGrp="1"/>
          </p:cNvSpPr>
          <p:nvPr>
            <p:ph type="dt" sz="half" idx="10"/>
          </p:nvPr>
        </p:nvSpPr>
        <p:spPr/>
        <p:txBody>
          <a:bodyPr/>
          <a:lstStyle/>
          <a:p>
            <a:fld id="{BE784A28-0BD7-4EB2-8D57-1C01D63E9FF3}" type="datetime1">
              <a:rPr lang="en-US" smtClean="0"/>
              <a:pPr/>
              <a:t>6/2/2016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3455C-A6C1-407D-84C0-ECC3BF8F95B5}" type="datetime1">
              <a:rPr lang="en-US" smtClean="0"/>
              <a:pPr/>
              <a:t>6/2/2016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TW" smtClean="0"/>
              <a:t>Click to edit Master title style</a:t>
            </a:r>
            <a:endParaRPr lang="zh-TW"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TW" smtClean="0"/>
              <a:t>Click to edit Master text styles</a:t>
            </a:r>
          </a:p>
        </p:txBody>
      </p:sp>
      <p:sp>
        <p:nvSpPr>
          <p:cNvPr id="5" name="Date Placeholder 4"/>
          <p:cNvSpPr>
            <a:spLocks noGrp="1"/>
          </p:cNvSpPr>
          <p:nvPr>
            <p:ph type="dt" sz="half" idx="10"/>
          </p:nvPr>
        </p:nvSpPr>
        <p:spPr/>
        <p:txBody>
          <a:bodyPr/>
          <a:lstStyle/>
          <a:p>
            <a:fld id="{C2D1EC32-72EA-4EBC-9065-FDE9C41E7A8F}" type="datetime1">
              <a:rPr lang="en-US" smtClean="0"/>
              <a:pPr/>
              <a:t>6/2/2016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85883F21-470E-480E-A817-A37E5E07FA84}" type="datetime1">
              <a:rPr lang="en-US" smtClean="0"/>
              <a:pPr/>
              <a:t>6/2/2016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TW" smtClean="0"/>
              <a:t>Click to edit Master title style</a:t>
            </a:r>
            <a:endParaRPr lang="zh-TW"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TW" smtClean="0"/>
              <a:t>Click to edit Master text styles</a:t>
            </a:r>
          </a:p>
        </p:txBody>
      </p:sp>
      <p:sp>
        <p:nvSpPr>
          <p:cNvPr id="5" name="Date Placeholder 4"/>
          <p:cNvSpPr>
            <a:spLocks noGrp="1"/>
          </p:cNvSpPr>
          <p:nvPr>
            <p:ph type="dt" sz="half" idx="10"/>
          </p:nvPr>
        </p:nvSpPr>
        <p:spPr/>
        <p:txBody>
          <a:bodyPr/>
          <a:lstStyle/>
          <a:p>
            <a:fld id="{74C357F3-8EA0-4AA0-9C7B-E873FD9C4F2D}" type="datetime1">
              <a:rPr lang="en-US" smtClean="0"/>
              <a:pPr/>
              <a:t>6/2/2016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zh-TW" alt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Date Placeholder 3"/>
          <p:cNvSpPr>
            <a:spLocks noGrp="1"/>
          </p:cNvSpPr>
          <p:nvPr>
            <p:ph type="dt" sz="half" idx="10"/>
          </p:nvPr>
        </p:nvSpPr>
        <p:spPr/>
        <p:txBody>
          <a:bodyPr/>
          <a:lstStyle/>
          <a:p>
            <a:fld id="{48C24681-3738-4998-BFE4-588BAFCD1A22}" type="datetime1">
              <a:rPr lang="en-US" smtClean="0"/>
              <a:pPr/>
              <a:t>6/2/2016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TW" smtClean="0"/>
              <a:t>Click to edit Master title style</a:t>
            </a:r>
            <a:endParaRPr lang="zh-TW" alt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Date Placeholder 3"/>
          <p:cNvSpPr>
            <a:spLocks noGrp="1"/>
          </p:cNvSpPr>
          <p:nvPr>
            <p:ph type="dt" sz="half" idx="10"/>
          </p:nvPr>
        </p:nvSpPr>
        <p:spPr/>
        <p:txBody>
          <a:bodyPr/>
          <a:lstStyle/>
          <a:p>
            <a:fld id="{083A9D6A-215E-4E8D-89AB-CC3307B84E86}" type="datetime1">
              <a:rPr lang="en-US" smtClean="0"/>
              <a:pPr/>
              <a:t>6/2/2016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E03D5F13-BBA5-4CB0-AB99-2FFA4456FCB6}" type="datetime1">
              <a:rPr lang="en-US" smtClean="0"/>
              <a:pPr/>
              <a:t>6/2/2016</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73969C25-CE63-47BD-8F75-8B7630F55178}" type="datetime1">
              <a:rPr lang="en-US" smtClean="0"/>
              <a:pPr/>
              <a:t>6/2/2016</a:t>
            </a:fld>
            <a:endParaRPr lang="en-US"/>
          </a:p>
        </p:txBody>
      </p:sp>
      <p:sp>
        <p:nvSpPr>
          <p:cNvPr id="10" name="Slide Number Placeholder 9"/>
          <p:cNvSpPr>
            <a:spLocks noGrp="1"/>
          </p:cNvSpPr>
          <p:nvPr>
            <p:ph type="sldNum" sz="quarter" idx="16"/>
          </p:nvPr>
        </p:nvSpPr>
        <p:spPr/>
        <p:txBody>
          <a:bodyPr rtlCol="0"/>
          <a:lstStyle/>
          <a:p>
            <a:fld id="{B6F15528-21DE-4FAA-801E-634DDDAF4B2B}"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C131FDD5-0FF8-4E53-864F-2755739EF225}" type="datetime1">
              <a:rPr lang="en-US" smtClean="0"/>
              <a:pPr/>
              <a:t>6/2/2016</a:t>
            </a:fld>
            <a:endParaRPr lang="en-US"/>
          </a:p>
        </p:txBody>
      </p:sp>
      <p:sp>
        <p:nvSpPr>
          <p:cNvPr id="12" name="Slide Number Placeholder 11"/>
          <p:cNvSpPr>
            <a:spLocks noGrp="1"/>
          </p:cNvSpPr>
          <p:nvPr>
            <p:ph type="sldNum" sz="quarter" idx="16"/>
          </p:nvPr>
        </p:nvSpPr>
        <p:spPr/>
        <p:txBody>
          <a:bodyPr rtlCol="0"/>
          <a:lstStyle/>
          <a:p>
            <a:fld id="{B6F15528-21DE-4FAA-801E-634DDDAF4B2B}"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E784A28-0BD7-4EB2-8D57-1C01D63E9FF3}" type="datetime1">
              <a:rPr lang="en-US" smtClean="0"/>
              <a:pPr/>
              <a:t>6/2/2016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3455C-A6C1-407D-84C0-ECC3BF8F95B5}" type="datetime1">
              <a:rPr lang="en-US" smtClean="0"/>
              <a:pPr/>
              <a:t>6/2/2016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C2D1EC32-72EA-4EBC-9065-FDE9C41E7A8F}" type="datetime1">
              <a:rPr lang="en-US" smtClean="0"/>
              <a:pPr/>
              <a:t>6/2/2016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74C357F3-8EA0-4AA0-9C7B-E873FD9C4F2D}" type="datetime1">
              <a:rPr lang="en-US" smtClean="0"/>
              <a:pPr/>
              <a:t>6/2/2016</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F754DEC4-C506-4DA5-910F-D63DCB02D0A6}" type="datetime1">
              <a:rPr lang="en-US" smtClean="0"/>
              <a:pPr/>
              <a:t>6/2/2016</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zh-TW" smtClean="0"/>
              <a:t>Click to edit Master title style</a:t>
            </a:r>
            <a:endParaRPr lang="zh-TW" alt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54DEC4-C506-4DA5-910F-D63DCB02D0A6}" type="datetime1">
              <a:rPr lang="en-US" smtClean="0"/>
              <a:pPr/>
              <a:t>6/2/2016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gif"/><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20.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3.wmf"/><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55.png"/><Relationship Id="rId4" Type="http://schemas.openxmlformats.org/officeDocument/2006/relationships/oleObject" Target="../embeddings/oleObject2.bin"/></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oleObject" Target="../embeddings/oleObject3.bin"/><Relationship Id="rId7" Type="http://schemas.openxmlformats.org/officeDocument/2006/relationships/oleObject" Target="../embeddings/oleObject5.bin"/><Relationship Id="rId12"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60.png"/><Relationship Id="rId11" Type="http://schemas.openxmlformats.org/officeDocument/2006/relationships/oleObject" Target="../embeddings/oleObject7.bin"/><Relationship Id="rId5" Type="http://schemas.openxmlformats.org/officeDocument/2006/relationships/oleObject" Target="../embeddings/oleObject4.bin"/><Relationship Id="rId10" Type="http://schemas.openxmlformats.org/officeDocument/2006/relationships/image" Target="../media/image62.png"/><Relationship Id="rId4" Type="http://schemas.openxmlformats.org/officeDocument/2006/relationships/image" Target="../media/image59.png"/><Relationship Id="rId9" Type="http://schemas.openxmlformats.org/officeDocument/2006/relationships/oleObject" Target="../embeddings/oleObject6.bin"/></Relationships>
</file>

<file path=ppt/slides/_rels/slide4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6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9.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C:\Users\User1\Dropbox\CPX Things for thesis\outlook\Picture 003.jpg"/>
          <p:cNvPicPr>
            <a:picLocks noChangeAspect="1" noChangeArrowheads="1"/>
          </p:cNvPicPr>
          <p:nvPr/>
        </p:nvPicPr>
        <p:blipFill>
          <a:blip r:embed="rId3" cstate="print">
            <a:lum bright="93000" contrast="-93000"/>
          </a:blip>
          <a:srcRect/>
          <a:stretch>
            <a:fillRect/>
          </a:stretch>
        </p:blipFill>
        <p:spPr bwMode="auto">
          <a:xfrm>
            <a:off x="0" y="947106"/>
            <a:ext cx="9144000" cy="5900470"/>
          </a:xfrm>
          <a:prstGeom prst="rect">
            <a:avLst/>
          </a:prstGeom>
          <a:noFill/>
        </p:spPr>
      </p:pic>
      <p:sp>
        <p:nvSpPr>
          <p:cNvPr id="2" name="Title 1"/>
          <p:cNvSpPr>
            <a:spLocks noGrp="1"/>
          </p:cNvSpPr>
          <p:nvPr>
            <p:ph type="ctrTitle"/>
          </p:nvPr>
        </p:nvSpPr>
        <p:spPr>
          <a:xfrm>
            <a:off x="0" y="1802922"/>
            <a:ext cx="9144000" cy="4445478"/>
          </a:xfrm>
        </p:spPr>
        <p:txBody>
          <a:bodyPr>
            <a:noAutofit/>
          </a:bodyPr>
          <a:lstStyle/>
          <a:p>
            <a:pPr algn="ctr"/>
            <a:r>
              <a:rPr lang="en-US" altLang="en-US" sz="4000" b="1" cap="none" dirty="0" smtClean="0">
                <a:solidFill>
                  <a:schemeClr val="bg1"/>
                </a:solidFill>
                <a:latin typeface="+mn-lt"/>
              </a:rPr>
              <a:t>Contributions To Close-Proximity Method</a:t>
            </a:r>
            <a:br>
              <a:rPr lang="en-US" altLang="en-US" sz="4000" b="1" cap="none" dirty="0" smtClean="0">
                <a:solidFill>
                  <a:schemeClr val="bg1"/>
                </a:solidFill>
                <a:latin typeface="+mn-lt"/>
              </a:rPr>
            </a:br>
            <a:r>
              <a:rPr lang="en-US" altLang="en-US" sz="4000" b="1" cap="none" dirty="0" smtClean="0">
                <a:solidFill>
                  <a:schemeClr val="bg1"/>
                </a:solidFill>
                <a:latin typeface="+mn-lt"/>
              </a:rPr>
              <a:t>for </a:t>
            </a:r>
            <a:r>
              <a:rPr lang="en-US" altLang="en-US" sz="4000" b="1" cap="none" dirty="0" err="1" smtClean="0">
                <a:solidFill>
                  <a:schemeClr val="bg1"/>
                </a:solidFill>
                <a:latin typeface="+mn-lt"/>
              </a:rPr>
              <a:t>Tyre</a:t>
            </a:r>
            <a:r>
              <a:rPr lang="en-US" altLang="en-US" sz="4000" b="1" cap="none" dirty="0" smtClean="0">
                <a:solidFill>
                  <a:schemeClr val="bg1"/>
                </a:solidFill>
                <a:latin typeface="+mn-lt"/>
              </a:rPr>
              <a:t>/Road Noise Measurement</a:t>
            </a:r>
            <a:br>
              <a:rPr lang="en-US" altLang="en-US" sz="4000" b="1" cap="none" dirty="0" smtClean="0">
                <a:solidFill>
                  <a:schemeClr val="bg1"/>
                </a:solidFill>
                <a:latin typeface="+mn-lt"/>
              </a:rPr>
            </a:br>
            <a:r>
              <a:rPr lang="en-US" altLang="en-US" sz="4000" b="1" cap="none" dirty="0" smtClean="0">
                <a:solidFill>
                  <a:schemeClr val="bg1"/>
                </a:solidFill>
                <a:latin typeface="+mn-lt"/>
              </a:rPr>
              <a:t>in Highly Urbanized City</a:t>
            </a:r>
            <a:r>
              <a:rPr lang="en-US" altLang="en-US" sz="2800" b="1" cap="none" dirty="0" smtClean="0">
                <a:solidFill>
                  <a:schemeClr val="bg1"/>
                </a:solidFill>
                <a:latin typeface="+mn-lt"/>
              </a:rPr>
              <a:t/>
            </a:r>
            <a:br>
              <a:rPr lang="en-US" altLang="en-US" sz="2800" b="1" cap="none" dirty="0" smtClean="0">
                <a:solidFill>
                  <a:schemeClr val="bg1"/>
                </a:solidFill>
                <a:latin typeface="+mn-lt"/>
              </a:rPr>
            </a:br>
            <a:r>
              <a:rPr lang="en-US" altLang="en-US" sz="2800" b="1" cap="none" dirty="0" smtClean="0">
                <a:solidFill>
                  <a:schemeClr val="bg1"/>
                </a:solidFill>
                <a:latin typeface="+mn-lt"/>
              </a:rPr>
              <a:t> </a:t>
            </a:r>
            <a:r>
              <a:rPr lang="en-US" altLang="en-US" sz="2800" b="1" cap="none" dirty="0">
                <a:solidFill>
                  <a:schemeClr val="bg1"/>
                </a:solidFill>
                <a:latin typeface="+mn-lt"/>
              </a:rPr>
              <a:t/>
            </a:r>
            <a:br>
              <a:rPr lang="en-US" altLang="en-US" sz="2800" b="1" cap="none" dirty="0">
                <a:solidFill>
                  <a:schemeClr val="bg1"/>
                </a:solidFill>
                <a:latin typeface="+mn-lt"/>
              </a:rPr>
            </a:br>
            <a:r>
              <a:rPr lang="en-US" altLang="en-US" sz="2800" b="1" cap="none" dirty="0" err="1" smtClean="0">
                <a:solidFill>
                  <a:schemeClr val="bg1"/>
                </a:solidFill>
                <a:latin typeface="+mn-lt"/>
              </a:rPr>
              <a:t>Yat</a:t>
            </a:r>
            <a:r>
              <a:rPr lang="en-US" altLang="en-US" sz="2800" b="1" cap="none" dirty="0" smtClean="0">
                <a:solidFill>
                  <a:schemeClr val="bg1"/>
                </a:solidFill>
                <a:latin typeface="+mn-lt"/>
              </a:rPr>
              <a:t> Ken LAM</a:t>
            </a:r>
            <a:r>
              <a:rPr lang="en-US" altLang="en-US" sz="2800" b="1" cap="none" baseline="30000" dirty="0" smtClean="0">
                <a:solidFill>
                  <a:schemeClr val="bg1"/>
                </a:solidFill>
                <a:latin typeface="+mn-lt"/>
              </a:rPr>
              <a:t>C</a:t>
            </a:r>
            <a:r>
              <a:rPr lang="en-US" altLang="en-US" sz="2800" b="1" cap="none" dirty="0" smtClean="0">
                <a:solidFill>
                  <a:schemeClr val="bg1"/>
                </a:solidFill>
                <a:latin typeface="+mn-lt"/>
              </a:rPr>
              <a:t>, Randolph Chi Kin LEUNG</a:t>
            </a:r>
            <a:r>
              <a:rPr lang="en-US" altLang="en-US" sz="2800" b="1" cap="none" baseline="30000" dirty="0">
                <a:solidFill>
                  <a:schemeClr val="bg1"/>
                </a:solidFill>
              </a:rPr>
              <a:t>1</a:t>
            </a:r>
            <a:r>
              <a:rPr lang="en-US" altLang="en-US" sz="2800" b="1" cap="none" dirty="0" smtClean="0">
                <a:solidFill>
                  <a:schemeClr val="bg1"/>
                </a:solidFill>
                <a:latin typeface="+mn-lt"/>
              </a:rPr>
              <a:t>, Wing Tat HUNG</a:t>
            </a:r>
            <a:r>
              <a:rPr lang="en-US" altLang="en-US" sz="2800" b="1" cap="none" baseline="30000" dirty="0" smtClean="0">
                <a:solidFill>
                  <a:schemeClr val="bg1"/>
                </a:solidFill>
              </a:rPr>
              <a:t>2</a:t>
            </a:r>
            <a:br>
              <a:rPr lang="en-US" altLang="en-US" sz="2800" b="1" cap="none" baseline="30000" dirty="0" smtClean="0">
                <a:solidFill>
                  <a:schemeClr val="bg1"/>
                </a:solidFill>
              </a:rPr>
            </a:br>
            <a:r>
              <a:rPr lang="en-US" altLang="en-US" sz="2800" b="1" cap="none" baseline="30000" dirty="0" smtClean="0">
                <a:solidFill>
                  <a:schemeClr val="bg1"/>
                </a:solidFill>
              </a:rPr>
              <a:t/>
            </a:r>
            <a:br>
              <a:rPr lang="en-US" altLang="en-US" sz="2800" b="1" cap="none" baseline="30000" dirty="0" smtClean="0">
                <a:solidFill>
                  <a:schemeClr val="bg1"/>
                </a:solidFill>
              </a:rPr>
            </a:br>
            <a:r>
              <a:rPr lang="en-US" altLang="en-US" sz="2400" b="1" cap="none" baseline="30000" dirty="0" smtClean="0">
                <a:solidFill>
                  <a:schemeClr val="bg1"/>
                </a:solidFill>
              </a:rPr>
              <a:t>1</a:t>
            </a:r>
            <a:r>
              <a:rPr lang="en-US" altLang="en-US" sz="2400" b="1" cap="none" dirty="0" smtClean="0">
                <a:solidFill>
                  <a:schemeClr val="bg1"/>
                </a:solidFill>
              </a:rPr>
              <a:t>Department of Mechanical Engineering</a:t>
            </a:r>
            <a:br>
              <a:rPr lang="en-US" altLang="en-US" sz="2400" b="1" cap="none" dirty="0" smtClean="0">
                <a:solidFill>
                  <a:schemeClr val="bg1"/>
                </a:solidFill>
              </a:rPr>
            </a:br>
            <a:r>
              <a:rPr lang="en-US" altLang="en-US" sz="2400" b="1" cap="none" baseline="30000" dirty="0" smtClean="0">
                <a:solidFill>
                  <a:schemeClr val="bg1"/>
                </a:solidFill>
              </a:rPr>
              <a:t>2</a:t>
            </a:r>
            <a:r>
              <a:rPr lang="en-US" altLang="en-US" sz="2400" b="1" cap="none" dirty="0" smtClean="0">
                <a:solidFill>
                  <a:schemeClr val="bg1"/>
                </a:solidFill>
              </a:rPr>
              <a:t>Department of Civil and Environmental Engineering</a:t>
            </a:r>
            <a:br>
              <a:rPr lang="en-US" altLang="en-US" sz="2400" b="1" cap="none" dirty="0" smtClean="0">
                <a:solidFill>
                  <a:schemeClr val="bg1"/>
                </a:solidFill>
              </a:rPr>
            </a:br>
            <a:r>
              <a:rPr lang="en-US" altLang="en-US" sz="2400" b="1" cap="none" dirty="0" smtClean="0">
                <a:solidFill>
                  <a:schemeClr val="bg1"/>
                </a:solidFill>
              </a:rPr>
              <a:t>The Hong Kong Polytechnic University</a:t>
            </a:r>
            <a:br>
              <a:rPr lang="en-US" altLang="en-US" sz="2400" b="1" cap="none" dirty="0" smtClean="0">
                <a:solidFill>
                  <a:schemeClr val="bg1"/>
                </a:solidFill>
              </a:rPr>
            </a:br>
            <a:r>
              <a:rPr lang="en-US" altLang="en-US" sz="2400" b="1" cap="none" dirty="0" smtClean="0">
                <a:solidFill>
                  <a:schemeClr val="bg1"/>
                </a:solidFill>
              </a:rPr>
              <a:t>Hung </a:t>
            </a:r>
            <a:r>
              <a:rPr lang="en-US" altLang="en-US" sz="2400" b="1" cap="none" dirty="0" err="1" smtClean="0">
                <a:solidFill>
                  <a:schemeClr val="bg1"/>
                </a:solidFill>
              </a:rPr>
              <a:t>Hom</a:t>
            </a:r>
            <a:r>
              <a:rPr lang="en-US" altLang="en-US" sz="2400" b="1" cap="none" dirty="0" smtClean="0">
                <a:solidFill>
                  <a:schemeClr val="bg1"/>
                </a:solidFill>
              </a:rPr>
              <a:t>, Kowloon, HONG KONG</a:t>
            </a:r>
            <a:endParaRPr lang="en-US" sz="2400" cap="none" dirty="0">
              <a:solidFill>
                <a:schemeClr val="bg1"/>
              </a:solidFill>
              <a:latin typeface="+mn-lt"/>
            </a:endParaRPr>
          </a:p>
        </p:txBody>
      </p:sp>
      <p:pic>
        <p:nvPicPr>
          <p:cNvPr id="14338" name="Picture 2" descr="https://www40.polyu.edu.hk/myhkcc/jsp/app/MYHKCC/img/top_img_polyu.jpg"/>
          <p:cNvPicPr>
            <a:picLocks noChangeAspect="1" noChangeArrowheads="1"/>
          </p:cNvPicPr>
          <p:nvPr/>
        </p:nvPicPr>
        <p:blipFill>
          <a:blip r:embed="rId4" cstate="print"/>
          <a:srcRect/>
          <a:stretch>
            <a:fillRect/>
          </a:stretch>
        </p:blipFill>
        <p:spPr bwMode="auto">
          <a:xfrm>
            <a:off x="4700826" y="0"/>
            <a:ext cx="4443174" cy="936000"/>
          </a:xfrm>
          <a:prstGeom prst="rect">
            <a:avLst/>
          </a:prstGeom>
          <a:noFill/>
        </p:spPr>
      </p:pic>
      <p:pic>
        <p:nvPicPr>
          <p:cNvPr id="14340" name="Picture 4" descr="http://ap.polyu.edu.hk/apjhhao/Logo.gif"/>
          <p:cNvPicPr>
            <a:picLocks noChangeAspect="1" noChangeArrowheads="1"/>
          </p:cNvPicPr>
          <p:nvPr/>
        </p:nvPicPr>
        <p:blipFill>
          <a:blip r:embed="rId5" cstate="print"/>
          <a:srcRect/>
          <a:stretch>
            <a:fillRect/>
          </a:stretch>
        </p:blipFill>
        <p:spPr bwMode="auto">
          <a:xfrm>
            <a:off x="44420" y="54000"/>
            <a:ext cx="3460780" cy="828000"/>
          </a:xfrm>
          <a:prstGeom prst="rect">
            <a:avLst/>
          </a:prstGeom>
          <a:noFill/>
        </p:spPr>
      </p:pic>
      <p:cxnSp>
        <p:nvCxnSpPr>
          <p:cNvPr id="9" name="Straight Connector 8"/>
          <p:cNvCxnSpPr/>
          <p:nvPr/>
        </p:nvCxnSpPr>
        <p:spPr>
          <a:xfrm>
            <a:off x="0" y="929640"/>
            <a:ext cx="9144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626" y="931712"/>
            <a:ext cx="9180000" cy="261610"/>
          </a:xfrm>
          <a:prstGeom prst="rect">
            <a:avLst/>
          </a:prstGeom>
          <a:solidFill>
            <a:srgbClr val="7E0000"/>
          </a:solidFill>
        </p:spPr>
        <p:txBody>
          <a:bodyPr wrap="square" rtlCol="0">
            <a:spAutoFit/>
          </a:bodyPr>
          <a:lstStyle/>
          <a:p>
            <a:pPr algn="r"/>
            <a:r>
              <a:rPr lang="en-US" altLang="zh-TW" sz="1100" i="1" dirty="0" smtClean="0">
                <a:latin typeface="Calibri" pitchFamily="34" charset="0"/>
              </a:rPr>
              <a:t>Opening Minds </a:t>
            </a:r>
            <a:r>
              <a:rPr lang="en-US" altLang="zh-TW" sz="1100" i="1" dirty="0" smtClean="0">
                <a:latin typeface="Calibri" pitchFamily="34" charset="0"/>
                <a:sym typeface="Symbol"/>
              </a:rPr>
              <a:t></a:t>
            </a:r>
            <a:r>
              <a:rPr lang="en-US" altLang="zh-TW" sz="1100" i="1" dirty="0" smtClean="0">
                <a:latin typeface="Calibri" pitchFamily="34" charset="0"/>
              </a:rPr>
              <a:t>Shaping the Future</a:t>
            </a:r>
            <a:endParaRPr lang="zh-TW" altLang="en-US" sz="1100" i="1" dirty="0">
              <a:latin typeface="Calibri" pitchFamily="34" charset="0"/>
            </a:endParaRPr>
          </a:p>
        </p:txBody>
      </p:sp>
      <p:cxnSp>
        <p:nvCxnSpPr>
          <p:cNvPr id="15" name="Straight Connector 14"/>
          <p:cNvCxnSpPr/>
          <p:nvPr/>
        </p:nvCxnSpPr>
        <p:spPr>
          <a:xfrm>
            <a:off x="1434" y="1201948"/>
            <a:ext cx="914400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ubtitle 4"/>
          <p:cNvSpPr>
            <a:spLocks noGrp="1"/>
          </p:cNvSpPr>
          <p:nvPr>
            <p:ph type="subTitle" idx="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3600" dirty="0" err="1" smtClean="0">
                <a:solidFill>
                  <a:schemeClr val="tx1"/>
                </a:solidFill>
                <a:latin typeface="Calibri" pitchFamily="34" charset="0"/>
              </a:rPr>
              <a:t>PolyU</a:t>
            </a:r>
            <a:r>
              <a:rPr lang="en-US" altLang="zh-TW" sz="3600" dirty="0" smtClean="0">
                <a:solidFill>
                  <a:schemeClr val="tx1"/>
                </a:solidFill>
                <a:latin typeface="Calibri" pitchFamily="34" charset="0"/>
              </a:rPr>
              <a:t> Mark II Twin-Wheeled CPX Trailer</a:t>
            </a:r>
            <a:endParaRPr lang="zh-TW" altLang="en-US" sz="3600" dirty="0">
              <a:solidFill>
                <a:schemeClr val="tx1"/>
              </a:solidFill>
              <a:latin typeface="Calibri" pitchFamily="34" charset="0"/>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latin typeface="Calibri" pitchFamily="34" charset="0"/>
              </a:rPr>
              <a:pPr/>
              <a:t>10</a:t>
            </a:fld>
            <a:endParaRPr lang="en-US">
              <a:latin typeface="Calibri" pitchFamily="34" charset="0"/>
            </a:endParaRPr>
          </a:p>
        </p:txBody>
      </p:sp>
      <p:sp>
        <p:nvSpPr>
          <p:cNvPr id="4" name="Content Placeholder 3"/>
          <p:cNvSpPr>
            <a:spLocks noGrp="1"/>
          </p:cNvSpPr>
          <p:nvPr>
            <p:ph sz="quarter" idx="1"/>
          </p:nvPr>
        </p:nvSpPr>
        <p:spPr/>
        <p:txBody>
          <a:bodyPr>
            <a:normAutofit/>
          </a:bodyPr>
          <a:lstStyle/>
          <a:p>
            <a:pPr>
              <a:lnSpc>
                <a:spcPct val="150000"/>
              </a:lnSpc>
            </a:pPr>
            <a:r>
              <a:rPr lang="en-US" altLang="zh-TW" dirty="0" smtClean="0">
                <a:latin typeface="Calibri" pitchFamily="34" charset="0"/>
              </a:rPr>
              <a:t>Extended test tyres usage life</a:t>
            </a:r>
          </a:p>
        </p:txBody>
      </p:sp>
      <p:pic>
        <p:nvPicPr>
          <p:cNvPr id="110594" name="Picture 2"/>
          <p:cNvPicPr>
            <a:picLocks noChangeAspect="1" noChangeArrowheads="1"/>
          </p:cNvPicPr>
          <p:nvPr/>
        </p:nvPicPr>
        <p:blipFill>
          <a:blip r:embed="rId2" cstate="print"/>
          <a:srcRect l="21167" t="15631" r="17027" b="14031"/>
          <a:stretch>
            <a:fillRect/>
          </a:stretch>
        </p:blipFill>
        <p:spPr bwMode="auto">
          <a:xfrm>
            <a:off x="1142999" y="2286000"/>
            <a:ext cx="6922347" cy="4267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l="27940" t="37514" r="19567" b="12468"/>
          <a:stretch>
            <a:fillRect/>
          </a:stretch>
        </p:blipFill>
        <p:spPr bwMode="auto">
          <a:xfrm>
            <a:off x="5867400" y="2438400"/>
            <a:ext cx="3252536" cy="1678728"/>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US" altLang="zh-TW" sz="3600" dirty="0" err="1" smtClean="0">
                <a:solidFill>
                  <a:schemeClr val="tx1"/>
                </a:solidFill>
                <a:latin typeface="Calibri" pitchFamily="34" charset="0"/>
              </a:rPr>
              <a:t>PolyU</a:t>
            </a:r>
            <a:r>
              <a:rPr lang="en-US" altLang="zh-TW" sz="3600" dirty="0" smtClean="0">
                <a:solidFill>
                  <a:schemeClr val="tx1"/>
                </a:solidFill>
                <a:latin typeface="Calibri" pitchFamily="34" charset="0"/>
              </a:rPr>
              <a:t> Mark II Twin-Wheeled CPX Trailer</a:t>
            </a:r>
            <a:endParaRPr lang="zh-TW" altLang="en-US" sz="3600" dirty="0">
              <a:solidFill>
                <a:schemeClr val="tx1"/>
              </a:solidFill>
              <a:latin typeface="Calibri" pitchFamily="34" charset="0"/>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latin typeface="Calibri" pitchFamily="34" charset="0"/>
              </a:rPr>
              <a:pPr/>
              <a:t>11</a:t>
            </a:fld>
            <a:endParaRPr lang="en-US">
              <a:latin typeface="Calibri" pitchFamily="34" charset="0"/>
            </a:endParaRPr>
          </a:p>
        </p:txBody>
      </p:sp>
      <p:pic>
        <p:nvPicPr>
          <p:cNvPr id="107523" name="Picture 3"/>
          <p:cNvPicPr>
            <a:picLocks noChangeAspect="1" noChangeArrowheads="1"/>
          </p:cNvPicPr>
          <p:nvPr/>
        </p:nvPicPr>
        <p:blipFill>
          <a:blip r:embed="rId3" cstate="print"/>
          <a:srcRect l="31327" t="21883" r="29727" b="7778"/>
          <a:stretch>
            <a:fillRect/>
          </a:stretch>
        </p:blipFill>
        <p:spPr bwMode="auto">
          <a:xfrm>
            <a:off x="76200" y="1905000"/>
            <a:ext cx="4206240" cy="4114800"/>
          </a:xfrm>
          <a:prstGeom prst="rect">
            <a:avLst/>
          </a:prstGeom>
          <a:noFill/>
          <a:ln w="9525">
            <a:noFill/>
            <a:miter lim="800000"/>
            <a:headEnd/>
            <a:tailEnd/>
          </a:ln>
        </p:spPr>
      </p:pic>
      <p:pic>
        <p:nvPicPr>
          <p:cNvPr id="5" name="Picture 4" descr="C:\Users\Admin\Dropbox\CPX Things for thesis\DSC01462.JPG"/>
          <p:cNvPicPr>
            <a:picLocks noChangeAspect="1"/>
          </p:cNvPicPr>
          <p:nvPr/>
        </p:nvPicPr>
        <p:blipFill>
          <a:blip r:embed="rId4" cstate="print"/>
          <a:srcRect/>
          <a:stretch>
            <a:fillRect/>
          </a:stretch>
        </p:blipFill>
        <p:spPr bwMode="auto">
          <a:xfrm>
            <a:off x="4352365" y="1521806"/>
            <a:ext cx="2353235" cy="1462547"/>
          </a:xfrm>
          <a:prstGeom prst="rect">
            <a:avLst/>
          </a:prstGeom>
          <a:noFill/>
          <a:ln w="9525">
            <a:noFill/>
            <a:miter lim="800000"/>
            <a:headEnd/>
            <a:tailEnd/>
          </a:ln>
        </p:spPr>
      </p:pic>
      <p:pic>
        <p:nvPicPr>
          <p:cNvPr id="8" name="Picture 2"/>
          <p:cNvPicPr>
            <a:picLocks noChangeAspect="1" noChangeArrowheads="1"/>
          </p:cNvPicPr>
          <p:nvPr/>
        </p:nvPicPr>
        <p:blipFill>
          <a:blip r:embed="rId5" cstate="print"/>
          <a:srcRect l="27940" t="23446" r="25494" b="12468"/>
          <a:stretch>
            <a:fillRect/>
          </a:stretch>
        </p:blipFill>
        <p:spPr bwMode="auto">
          <a:xfrm>
            <a:off x="4347883" y="3733801"/>
            <a:ext cx="1824317" cy="1359946"/>
          </a:xfrm>
          <a:prstGeom prst="rect">
            <a:avLst/>
          </a:prstGeom>
          <a:noFill/>
          <a:ln w="9525">
            <a:noFill/>
            <a:miter lim="800000"/>
            <a:headEnd/>
            <a:tailEnd/>
          </a:ln>
        </p:spPr>
      </p:pic>
      <p:graphicFrame>
        <p:nvGraphicFramePr>
          <p:cNvPr id="7" name="Chart 6"/>
          <p:cNvGraphicFramePr/>
          <p:nvPr>
            <p:extLst>
              <p:ext uri="{D42A27DB-BD31-4B8C-83A1-F6EECF244321}">
                <p14:modId xmlns:p14="http://schemas.microsoft.com/office/powerpoint/2010/main" val="1507815304"/>
              </p:ext>
            </p:extLst>
          </p:nvPr>
        </p:nvGraphicFramePr>
        <p:xfrm>
          <a:off x="5834371" y="4735069"/>
          <a:ext cx="3276600" cy="2087072"/>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chemeClr val="tx1"/>
                </a:solidFill>
              </a:rPr>
              <a:t>Instrumentation</a:t>
            </a:r>
            <a:endParaRPr lang="en-US" sz="3600" dirty="0">
              <a:solidFill>
                <a:schemeClr val="tx1"/>
              </a:solidFill>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12</a:t>
            </a:fld>
            <a:endParaRPr lang="en-US"/>
          </a:p>
        </p:txBody>
      </p:sp>
      <p:grpSp>
        <p:nvGrpSpPr>
          <p:cNvPr id="4" name="Group 27"/>
          <p:cNvGrpSpPr/>
          <p:nvPr/>
        </p:nvGrpSpPr>
        <p:grpSpPr>
          <a:xfrm>
            <a:off x="457200" y="1473678"/>
            <a:ext cx="8229600" cy="5346809"/>
            <a:chOff x="228600" y="1466850"/>
            <a:chExt cx="8229600" cy="5346809"/>
          </a:xfrm>
        </p:grpSpPr>
        <p:pic>
          <p:nvPicPr>
            <p:cNvPr id="5" name="Picture 2" descr="NI PXI-4472"/>
            <p:cNvPicPr>
              <a:picLocks noChangeAspect="1" noChangeArrowheads="1"/>
            </p:cNvPicPr>
            <p:nvPr/>
          </p:nvPicPr>
          <p:blipFill>
            <a:blip r:embed="rId2" cstate="print"/>
            <a:srcRect/>
            <a:stretch>
              <a:fillRect/>
            </a:stretch>
          </p:blipFill>
          <p:spPr bwMode="auto">
            <a:xfrm>
              <a:off x="1981200" y="5508427"/>
              <a:ext cx="1498600" cy="1305232"/>
            </a:xfrm>
            <a:prstGeom prst="rect">
              <a:avLst/>
            </a:prstGeom>
            <a:noFill/>
          </p:spPr>
        </p:pic>
        <p:pic>
          <p:nvPicPr>
            <p:cNvPr id="6" name="Picture 2" descr="1/2-inch Free-field Microphone, 6 Hz to 20 kHz, Prepolarized"/>
            <p:cNvPicPr>
              <a:picLocks noChangeAspect="1" noChangeArrowheads="1"/>
            </p:cNvPicPr>
            <p:nvPr/>
          </p:nvPicPr>
          <p:blipFill>
            <a:blip r:embed="rId3" cstate="print"/>
            <a:srcRect l="26666" t="9647" r="20000" b="13178"/>
            <a:stretch>
              <a:fillRect/>
            </a:stretch>
          </p:blipFill>
          <p:spPr bwMode="auto">
            <a:xfrm>
              <a:off x="6934200" y="1917195"/>
              <a:ext cx="762000" cy="1219200"/>
            </a:xfrm>
            <a:prstGeom prst="rect">
              <a:avLst/>
            </a:prstGeom>
            <a:noFill/>
          </p:spPr>
        </p:pic>
        <p:pic>
          <p:nvPicPr>
            <p:cNvPr id="7" name="Picture 4" descr="PT100 Class B ext/cold store temp sensor"/>
            <p:cNvPicPr>
              <a:picLocks noChangeAspect="1" noChangeArrowheads="1"/>
            </p:cNvPicPr>
            <p:nvPr/>
          </p:nvPicPr>
          <p:blipFill>
            <a:blip r:embed="rId4" cstate="print"/>
            <a:srcRect/>
            <a:stretch>
              <a:fillRect/>
            </a:stretch>
          </p:blipFill>
          <p:spPr bwMode="auto">
            <a:xfrm>
              <a:off x="1752600" y="1993395"/>
              <a:ext cx="1295400" cy="916116"/>
            </a:xfrm>
            <a:prstGeom prst="rect">
              <a:avLst/>
            </a:prstGeom>
            <a:noFill/>
          </p:spPr>
        </p:pic>
        <p:pic>
          <p:nvPicPr>
            <p:cNvPr id="8" name="Picture 7"/>
            <p:cNvPicPr>
              <a:picLocks noChangeAspect="1" noChangeArrowheads="1"/>
            </p:cNvPicPr>
            <p:nvPr/>
          </p:nvPicPr>
          <p:blipFill>
            <a:blip r:embed="rId5" cstate="print"/>
            <a:srcRect/>
            <a:stretch>
              <a:fillRect/>
            </a:stretch>
          </p:blipFill>
          <p:spPr bwMode="auto">
            <a:xfrm>
              <a:off x="904102" y="3898395"/>
              <a:ext cx="1686698" cy="990600"/>
            </a:xfrm>
            <a:prstGeom prst="rect">
              <a:avLst/>
            </a:prstGeom>
            <a:noFill/>
            <a:ln w="9525">
              <a:noFill/>
              <a:miter lim="800000"/>
              <a:headEnd/>
              <a:tailEnd/>
            </a:ln>
          </p:spPr>
        </p:pic>
        <p:pic>
          <p:nvPicPr>
            <p:cNvPr id="9" name="Picture 4"/>
            <p:cNvPicPr>
              <a:picLocks noChangeAspect="1" noChangeArrowheads="1"/>
            </p:cNvPicPr>
            <p:nvPr/>
          </p:nvPicPr>
          <p:blipFill>
            <a:blip r:embed="rId6" cstate="print"/>
            <a:srcRect/>
            <a:stretch>
              <a:fillRect/>
            </a:stretch>
          </p:blipFill>
          <p:spPr bwMode="auto">
            <a:xfrm>
              <a:off x="6324600" y="5650995"/>
              <a:ext cx="1126435" cy="1143000"/>
            </a:xfrm>
            <a:prstGeom prst="rect">
              <a:avLst/>
            </a:prstGeom>
            <a:noFill/>
            <a:ln w="9525">
              <a:noFill/>
              <a:miter lim="800000"/>
              <a:headEnd/>
              <a:tailEnd/>
            </a:ln>
          </p:spPr>
        </p:pic>
        <p:pic>
          <p:nvPicPr>
            <p:cNvPr id="10" name="Picture 5"/>
            <p:cNvPicPr>
              <a:picLocks noChangeAspect="1" noChangeArrowheads="1"/>
            </p:cNvPicPr>
            <p:nvPr/>
          </p:nvPicPr>
          <p:blipFill>
            <a:blip r:embed="rId7" cstate="print"/>
            <a:srcRect l="7207" r="13514"/>
            <a:stretch>
              <a:fillRect/>
            </a:stretch>
          </p:blipFill>
          <p:spPr bwMode="auto">
            <a:xfrm>
              <a:off x="7315200" y="3669795"/>
              <a:ext cx="838200" cy="1285875"/>
            </a:xfrm>
            <a:prstGeom prst="rect">
              <a:avLst/>
            </a:prstGeom>
            <a:noFill/>
            <a:ln w="9525">
              <a:noFill/>
              <a:miter lim="800000"/>
              <a:headEnd/>
              <a:tailEnd/>
            </a:ln>
          </p:spPr>
        </p:pic>
        <p:pic>
          <p:nvPicPr>
            <p:cNvPr id="11" name="Picture 2" descr="C:\Documents and Settings\KEN\Desktop\CPX Photo\outlook\SNC00126.jpg"/>
            <p:cNvPicPr>
              <a:picLocks noChangeAspect="1" noChangeArrowheads="1"/>
            </p:cNvPicPr>
            <p:nvPr/>
          </p:nvPicPr>
          <p:blipFill>
            <a:blip r:embed="rId8" cstate="print"/>
            <a:srcRect/>
            <a:stretch>
              <a:fillRect/>
            </a:stretch>
          </p:blipFill>
          <p:spPr bwMode="auto">
            <a:xfrm>
              <a:off x="3810000" y="3077647"/>
              <a:ext cx="2209800" cy="2430780"/>
            </a:xfrm>
            <a:prstGeom prst="rect">
              <a:avLst/>
            </a:prstGeom>
            <a:noFill/>
          </p:spPr>
        </p:pic>
        <p:sp>
          <p:nvSpPr>
            <p:cNvPr id="12" name="TextBox 11"/>
            <p:cNvSpPr txBox="1"/>
            <p:nvPr/>
          </p:nvSpPr>
          <p:spPr>
            <a:xfrm>
              <a:off x="1295400" y="1612395"/>
              <a:ext cx="1905000" cy="307777"/>
            </a:xfrm>
            <a:prstGeom prst="rect">
              <a:avLst/>
            </a:prstGeom>
            <a:noFill/>
          </p:spPr>
          <p:txBody>
            <a:bodyPr wrap="square" rtlCol="0">
              <a:spAutoFit/>
            </a:bodyPr>
            <a:lstStyle/>
            <a:p>
              <a:r>
                <a:rPr lang="en-US" sz="1400" dirty="0" smtClean="0">
                  <a:solidFill>
                    <a:schemeClr val="tx2">
                      <a:lumMod val="50000"/>
                    </a:schemeClr>
                  </a:solidFill>
                </a:rPr>
                <a:t>Air </a:t>
              </a:r>
              <a:r>
                <a:rPr lang="en-US" sz="1400" dirty="0">
                  <a:solidFill>
                    <a:schemeClr val="tx2">
                      <a:lumMod val="50000"/>
                    </a:schemeClr>
                  </a:solidFill>
                </a:rPr>
                <a:t>t</a:t>
              </a:r>
              <a:r>
                <a:rPr lang="en-US" sz="1400" dirty="0" smtClean="0">
                  <a:solidFill>
                    <a:schemeClr val="tx2">
                      <a:lumMod val="50000"/>
                    </a:schemeClr>
                  </a:solidFill>
                </a:rPr>
                <a:t>emperature sensor</a:t>
              </a:r>
              <a:endParaRPr lang="en-US" sz="1400" dirty="0">
                <a:solidFill>
                  <a:schemeClr val="tx2">
                    <a:lumMod val="50000"/>
                  </a:schemeClr>
                </a:solidFill>
              </a:endParaRPr>
            </a:p>
          </p:txBody>
        </p:sp>
        <p:sp>
          <p:nvSpPr>
            <p:cNvPr id="13" name="TextBox 12"/>
            <p:cNvSpPr txBox="1"/>
            <p:nvPr/>
          </p:nvSpPr>
          <p:spPr>
            <a:xfrm>
              <a:off x="228600" y="3517395"/>
              <a:ext cx="3276600" cy="307777"/>
            </a:xfrm>
            <a:prstGeom prst="rect">
              <a:avLst/>
            </a:prstGeom>
            <a:noFill/>
          </p:spPr>
          <p:txBody>
            <a:bodyPr wrap="square" rtlCol="0">
              <a:spAutoFit/>
            </a:bodyPr>
            <a:lstStyle/>
            <a:p>
              <a:r>
                <a:rPr lang="en-US" sz="1400" dirty="0" smtClean="0">
                  <a:solidFill>
                    <a:schemeClr val="tx2">
                      <a:lumMod val="50000"/>
                    </a:schemeClr>
                  </a:solidFill>
                </a:rPr>
                <a:t>Pavement surface </a:t>
              </a:r>
              <a:r>
                <a:rPr lang="en-US" sz="1400" dirty="0">
                  <a:solidFill>
                    <a:schemeClr val="tx2">
                      <a:lumMod val="50000"/>
                    </a:schemeClr>
                  </a:solidFill>
                </a:rPr>
                <a:t>t</a:t>
              </a:r>
              <a:r>
                <a:rPr lang="en-US" sz="1400" dirty="0" smtClean="0">
                  <a:solidFill>
                    <a:schemeClr val="tx2">
                      <a:lumMod val="50000"/>
                    </a:schemeClr>
                  </a:solidFill>
                </a:rPr>
                <a:t>emperature sensor</a:t>
              </a:r>
              <a:endParaRPr lang="en-US" sz="1400" dirty="0">
                <a:solidFill>
                  <a:schemeClr val="tx2">
                    <a:lumMod val="50000"/>
                  </a:schemeClr>
                </a:solidFill>
              </a:endParaRPr>
            </a:p>
          </p:txBody>
        </p:sp>
        <p:sp>
          <p:nvSpPr>
            <p:cNvPr id="14" name="TextBox 13"/>
            <p:cNvSpPr txBox="1"/>
            <p:nvPr/>
          </p:nvSpPr>
          <p:spPr>
            <a:xfrm>
              <a:off x="1295400" y="5127427"/>
              <a:ext cx="1905000" cy="307777"/>
            </a:xfrm>
            <a:prstGeom prst="rect">
              <a:avLst/>
            </a:prstGeom>
            <a:noFill/>
          </p:spPr>
          <p:txBody>
            <a:bodyPr wrap="square" rtlCol="0">
              <a:spAutoFit/>
            </a:bodyPr>
            <a:lstStyle/>
            <a:p>
              <a:r>
                <a:rPr lang="en-US" sz="1400" dirty="0" smtClean="0">
                  <a:solidFill>
                    <a:schemeClr val="tx2">
                      <a:lumMod val="50000"/>
                    </a:schemeClr>
                  </a:solidFill>
                </a:rPr>
                <a:t>Data Acquisition Device</a:t>
              </a:r>
              <a:endParaRPr lang="en-US" sz="1400" dirty="0">
                <a:solidFill>
                  <a:schemeClr val="tx2">
                    <a:lumMod val="50000"/>
                  </a:schemeClr>
                </a:solidFill>
              </a:endParaRPr>
            </a:p>
          </p:txBody>
        </p:sp>
        <p:sp>
          <p:nvSpPr>
            <p:cNvPr id="15" name="TextBox 14"/>
            <p:cNvSpPr txBox="1"/>
            <p:nvPr/>
          </p:nvSpPr>
          <p:spPr>
            <a:xfrm>
              <a:off x="6324600" y="5346195"/>
              <a:ext cx="1143000" cy="307777"/>
            </a:xfrm>
            <a:prstGeom prst="rect">
              <a:avLst/>
            </a:prstGeom>
            <a:noFill/>
          </p:spPr>
          <p:txBody>
            <a:bodyPr wrap="square" rtlCol="0">
              <a:spAutoFit/>
            </a:bodyPr>
            <a:lstStyle/>
            <a:p>
              <a:r>
                <a:rPr lang="en-US" sz="1400" dirty="0" smtClean="0">
                  <a:solidFill>
                    <a:schemeClr val="tx2">
                      <a:lumMod val="50000"/>
                    </a:schemeClr>
                  </a:solidFill>
                </a:rPr>
                <a:t>GPS Receiver</a:t>
              </a:r>
              <a:endParaRPr lang="en-US" sz="1400" dirty="0">
                <a:solidFill>
                  <a:schemeClr val="tx2">
                    <a:lumMod val="50000"/>
                  </a:schemeClr>
                </a:solidFill>
              </a:endParaRPr>
            </a:p>
          </p:txBody>
        </p:sp>
        <p:sp>
          <p:nvSpPr>
            <p:cNvPr id="16" name="TextBox 15"/>
            <p:cNvSpPr txBox="1"/>
            <p:nvPr/>
          </p:nvSpPr>
          <p:spPr>
            <a:xfrm>
              <a:off x="6781800" y="1612395"/>
              <a:ext cx="1143000" cy="307777"/>
            </a:xfrm>
            <a:prstGeom prst="rect">
              <a:avLst/>
            </a:prstGeom>
            <a:noFill/>
          </p:spPr>
          <p:txBody>
            <a:bodyPr wrap="square" rtlCol="0">
              <a:spAutoFit/>
            </a:bodyPr>
            <a:lstStyle/>
            <a:p>
              <a:r>
                <a:rPr lang="en-US" sz="1400" dirty="0" smtClean="0">
                  <a:solidFill>
                    <a:schemeClr val="tx2">
                      <a:lumMod val="50000"/>
                    </a:schemeClr>
                  </a:solidFill>
                </a:rPr>
                <a:t>Microphone</a:t>
              </a:r>
              <a:endParaRPr lang="en-US" sz="1400" dirty="0">
                <a:solidFill>
                  <a:schemeClr val="tx2">
                    <a:lumMod val="50000"/>
                  </a:schemeClr>
                </a:solidFill>
              </a:endParaRPr>
            </a:p>
          </p:txBody>
        </p:sp>
        <p:sp>
          <p:nvSpPr>
            <p:cNvPr id="17" name="TextBox 16"/>
            <p:cNvSpPr txBox="1"/>
            <p:nvPr/>
          </p:nvSpPr>
          <p:spPr>
            <a:xfrm>
              <a:off x="7162800" y="3364995"/>
              <a:ext cx="1295400" cy="307777"/>
            </a:xfrm>
            <a:prstGeom prst="rect">
              <a:avLst/>
            </a:prstGeom>
            <a:noFill/>
          </p:spPr>
          <p:txBody>
            <a:bodyPr wrap="square" rtlCol="0">
              <a:spAutoFit/>
            </a:bodyPr>
            <a:lstStyle/>
            <a:p>
              <a:r>
                <a:rPr lang="en-US" sz="1400" dirty="0" smtClean="0">
                  <a:solidFill>
                    <a:schemeClr val="tx2">
                      <a:lumMod val="50000"/>
                    </a:schemeClr>
                  </a:solidFill>
                </a:rPr>
                <a:t>Accelerometer</a:t>
              </a:r>
              <a:endParaRPr lang="en-US" sz="1400" dirty="0">
                <a:solidFill>
                  <a:schemeClr val="tx2">
                    <a:lumMod val="50000"/>
                  </a:schemeClr>
                </a:solidFill>
              </a:endParaRPr>
            </a:p>
          </p:txBody>
        </p:sp>
        <p:cxnSp>
          <p:nvCxnSpPr>
            <p:cNvPr id="18" name="Straight Connector 17"/>
            <p:cNvCxnSpPr/>
            <p:nvPr/>
          </p:nvCxnSpPr>
          <p:spPr>
            <a:xfrm>
              <a:off x="2971800" y="3060195"/>
              <a:ext cx="685800" cy="457200"/>
            </a:xfrm>
            <a:prstGeom prst="line">
              <a:avLst/>
            </a:prstGeom>
            <a:ln w="22225"/>
            <a:scene3d>
              <a:camera prst="orthographicFront"/>
              <a:lightRig rig="sunset" dir="t"/>
            </a:scene3d>
            <a:sp3d>
              <a:bevelT prst="relaxedInset"/>
              <a:bevelB prst="angle"/>
            </a:sp3d>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743200" y="4431795"/>
              <a:ext cx="838200" cy="0"/>
            </a:xfrm>
            <a:prstGeom prst="line">
              <a:avLst/>
            </a:prstGeom>
            <a:ln w="22225"/>
            <a:scene3d>
              <a:camera prst="orthographicFront"/>
              <a:lightRig rig="sunset" dir="t"/>
            </a:scene3d>
            <a:sp3d>
              <a:bevelT prst="relaxedInset"/>
              <a:bevelB prst="angle"/>
            </a:sp3d>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flipH="1" flipV="1">
              <a:off x="3505200" y="5660827"/>
              <a:ext cx="609600" cy="457200"/>
            </a:xfrm>
            <a:prstGeom prst="line">
              <a:avLst/>
            </a:prstGeom>
            <a:ln w="22225"/>
            <a:scene3d>
              <a:camera prst="orthographicFront"/>
              <a:lightRig rig="sunset" dir="t"/>
            </a:scene3d>
            <a:sp3d>
              <a:bevelT prst="relaxedInset"/>
              <a:bevelB prst="angle"/>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6200000" flipV="1">
              <a:off x="5715000" y="5584627"/>
              <a:ext cx="533401" cy="533400"/>
            </a:xfrm>
            <a:prstGeom prst="line">
              <a:avLst/>
            </a:prstGeom>
            <a:ln w="22225"/>
            <a:scene3d>
              <a:camera prst="orthographicFront"/>
              <a:lightRig rig="sunset" dir="t"/>
            </a:scene3d>
            <a:sp3d>
              <a:bevelT prst="relaxedInset"/>
              <a:bevelB prst="angle"/>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172200" y="4431795"/>
              <a:ext cx="990600" cy="0"/>
            </a:xfrm>
            <a:prstGeom prst="line">
              <a:avLst/>
            </a:prstGeom>
            <a:ln w="22225"/>
            <a:scene3d>
              <a:camera prst="orthographicFront"/>
              <a:lightRig rig="sunset" dir="t"/>
            </a:scene3d>
            <a:sp3d>
              <a:bevelT prst="relaxedInset"/>
              <a:bevelB prst="angle"/>
            </a:sp3d>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6172200" y="2907795"/>
              <a:ext cx="685800" cy="609600"/>
            </a:xfrm>
            <a:prstGeom prst="line">
              <a:avLst/>
            </a:prstGeom>
            <a:ln w="22225"/>
            <a:scene3d>
              <a:camera prst="orthographicFront"/>
              <a:lightRig rig="sunset" dir="t"/>
            </a:scene3d>
            <a:sp3d>
              <a:bevelT prst="relaxedInset"/>
              <a:bevelB prst="angle"/>
            </a:sp3d>
          </p:spPr>
          <p:style>
            <a:lnRef idx="1">
              <a:schemeClr val="accent1"/>
            </a:lnRef>
            <a:fillRef idx="0">
              <a:schemeClr val="accent1"/>
            </a:fillRef>
            <a:effectRef idx="0">
              <a:schemeClr val="accent1"/>
            </a:effectRef>
            <a:fontRef idx="minor">
              <a:schemeClr val="tx1"/>
            </a:fontRef>
          </p:style>
        </p:cxnSp>
        <p:pic>
          <p:nvPicPr>
            <p:cNvPr id="24" name="Picture 23" descr="SNC00210.jpg"/>
            <p:cNvPicPr>
              <a:picLocks noChangeAspect="1"/>
            </p:cNvPicPr>
            <p:nvPr/>
          </p:nvPicPr>
          <p:blipFill>
            <a:blip r:embed="rId9" cstate="print"/>
            <a:srcRect/>
            <a:stretch>
              <a:fillRect/>
            </a:stretch>
          </p:blipFill>
          <p:spPr>
            <a:xfrm>
              <a:off x="381000" y="5432227"/>
              <a:ext cx="1600200" cy="1371600"/>
            </a:xfrm>
            <a:prstGeom prst="rect">
              <a:avLst/>
            </a:prstGeom>
          </p:spPr>
        </p:pic>
        <p:cxnSp>
          <p:nvCxnSpPr>
            <p:cNvPr id="25" name="Straight Connector 24"/>
            <p:cNvCxnSpPr/>
            <p:nvPr/>
          </p:nvCxnSpPr>
          <p:spPr>
            <a:xfrm rot="16200000" flipH="1">
              <a:off x="4838699" y="2955725"/>
              <a:ext cx="228601" cy="1"/>
            </a:xfrm>
            <a:prstGeom prst="line">
              <a:avLst/>
            </a:prstGeom>
            <a:ln w="22225"/>
            <a:scene3d>
              <a:camera prst="orthographicFront"/>
              <a:lightRig rig="sunset" dir="t"/>
            </a:scene3d>
            <a:sp3d>
              <a:bevelT prst="relaxedInset"/>
              <a:bevelB prst="angle"/>
            </a:sp3d>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267200" y="1466850"/>
              <a:ext cx="1295400" cy="307777"/>
            </a:xfrm>
            <a:prstGeom prst="rect">
              <a:avLst/>
            </a:prstGeom>
            <a:noFill/>
          </p:spPr>
          <p:txBody>
            <a:bodyPr wrap="square" rtlCol="0">
              <a:spAutoFit/>
            </a:bodyPr>
            <a:lstStyle/>
            <a:p>
              <a:r>
                <a:rPr lang="en-US" sz="1400" dirty="0" smtClean="0">
                  <a:solidFill>
                    <a:schemeClr val="tx2">
                      <a:lumMod val="50000"/>
                    </a:schemeClr>
                  </a:solidFill>
                </a:rPr>
                <a:t>Speed sensor</a:t>
              </a:r>
              <a:endParaRPr lang="en-US" sz="1400" dirty="0">
                <a:solidFill>
                  <a:schemeClr val="tx2">
                    <a:lumMod val="50000"/>
                  </a:schemeClr>
                </a:solidFill>
              </a:endParaRPr>
            </a:p>
          </p:txBody>
        </p:sp>
        <p:pic>
          <p:nvPicPr>
            <p:cNvPr id="27" name="Picture 2" descr="C:\Documents and Settings\KEN\Desktop\CPX Photo\Speed Sensor.jpg"/>
            <p:cNvPicPr>
              <a:picLocks noChangeAspect="1" noChangeArrowheads="1"/>
            </p:cNvPicPr>
            <p:nvPr/>
          </p:nvPicPr>
          <p:blipFill>
            <a:blip r:embed="rId10" cstate="print"/>
            <a:srcRect/>
            <a:stretch>
              <a:fillRect/>
            </a:stretch>
          </p:blipFill>
          <p:spPr bwMode="auto">
            <a:xfrm>
              <a:off x="4267200" y="1818588"/>
              <a:ext cx="1295400" cy="946639"/>
            </a:xfrm>
            <a:prstGeom prst="rect">
              <a:avLst/>
            </a:prstGeom>
            <a:noFill/>
          </p:spPr>
        </p:pic>
      </p:gr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3600" dirty="0" smtClean="0">
                <a:solidFill>
                  <a:schemeClr val="tx1"/>
                </a:solidFill>
                <a:latin typeface="Calibri" pitchFamily="34" charset="0"/>
              </a:rPr>
              <a:t>Temperature Effect on Tyre/road Noise</a:t>
            </a:r>
            <a:endParaRPr lang="zh-TW" altLang="en-US" sz="3600" dirty="0">
              <a:solidFill>
                <a:schemeClr val="tx1"/>
              </a:solidFill>
              <a:latin typeface="Calibri" pitchFamily="34" charset="0"/>
            </a:endParaRPr>
          </a:p>
        </p:txBody>
      </p:sp>
      <p:sp>
        <p:nvSpPr>
          <p:cNvPr id="3" name="Slide Number Placeholder 2"/>
          <p:cNvSpPr>
            <a:spLocks noGrp="1"/>
          </p:cNvSpPr>
          <p:nvPr>
            <p:ph type="sldNum" sz="quarter" idx="11"/>
          </p:nvPr>
        </p:nvSpPr>
        <p:spPr/>
        <p:txBody>
          <a:bodyPr>
            <a:normAutofit/>
          </a:bodyPr>
          <a:lstStyle/>
          <a:p>
            <a:endParaRPr lang="en-US" dirty="0">
              <a:latin typeface="Calibri" pitchFamily="34" charset="0"/>
            </a:endParaRPr>
          </a:p>
        </p:txBody>
      </p:sp>
      <p:sp>
        <p:nvSpPr>
          <p:cNvPr id="4" name="Text Placeholder 3"/>
          <p:cNvSpPr>
            <a:spLocks noGrp="1"/>
          </p:cNvSpPr>
          <p:nvPr>
            <p:ph type="body" idx="1"/>
          </p:nvPr>
        </p:nvSpPr>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TW" sz="3600" dirty="0" smtClean="0">
                <a:solidFill>
                  <a:schemeClr val="tx1"/>
                </a:solidFill>
                <a:latin typeface="Calibri" pitchFamily="34" charset="0"/>
              </a:rPr>
              <a:t>Tyre/road noise level and temperature</a:t>
            </a:r>
            <a:endParaRPr lang="zh-TW" altLang="en-US" sz="3600" dirty="0">
              <a:solidFill>
                <a:schemeClr val="tx1"/>
              </a:solidFill>
              <a:latin typeface="Calibri" pitchFamily="34" charset="0"/>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latin typeface="Calibri" pitchFamily="34" charset="0"/>
              </a:rPr>
              <a:pPr/>
              <a:t>14</a:t>
            </a:fld>
            <a:endParaRPr lang="en-US">
              <a:latin typeface="Calibri" pitchFamily="34" charset="0"/>
            </a:endParaRPr>
          </a:p>
        </p:txBody>
      </p:sp>
      <p:sp>
        <p:nvSpPr>
          <p:cNvPr id="4" name="Content Placeholder 3"/>
          <p:cNvSpPr>
            <a:spLocks noGrp="1"/>
          </p:cNvSpPr>
          <p:nvPr>
            <p:ph sz="quarter" idx="1"/>
          </p:nvPr>
        </p:nvSpPr>
        <p:spPr>
          <a:xfrm>
            <a:off x="612648" y="1524000"/>
            <a:ext cx="8153400" cy="4419600"/>
          </a:xfrm>
        </p:spPr>
        <p:txBody>
          <a:bodyPr>
            <a:normAutofit/>
          </a:bodyPr>
          <a:lstStyle/>
          <a:p>
            <a:pPr>
              <a:lnSpc>
                <a:spcPct val="150000"/>
              </a:lnSpc>
            </a:pPr>
            <a:r>
              <a:rPr lang="en-US" altLang="zh-TW" sz="1900" dirty="0" smtClean="0">
                <a:latin typeface="Calibri" pitchFamily="34" charset="0"/>
              </a:rPr>
              <a:t>Thermoplastic tyre rubber</a:t>
            </a:r>
          </a:p>
          <a:p>
            <a:pPr lvl="1">
              <a:lnSpc>
                <a:spcPct val="150000"/>
              </a:lnSpc>
            </a:pPr>
            <a:r>
              <a:rPr lang="en-US" altLang="zh-TW" sz="1900" dirty="0" smtClean="0">
                <a:latin typeface="Calibri" pitchFamily="34" charset="0"/>
              </a:rPr>
              <a:t>∆T </a:t>
            </a:r>
            <a:r>
              <a:rPr lang="en-US" altLang="zh-TW" sz="1900" dirty="0" smtClean="0">
                <a:latin typeface="Calibri" pitchFamily="34" charset="0"/>
                <a:sym typeface="Wingdings" pitchFamily="2" charset="2"/>
              </a:rPr>
              <a:t> </a:t>
            </a:r>
            <a:r>
              <a:rPr lang="en-US" altLang="zh-TW" sz="2000" dirty="0" smtClean="0">
                <a:latin typeface="Calibri" pitchFamily="34" charset="0"/>
              </a:rPr>
              <a:t>∆</a:t>
            </a:r>
            <a:r>
              <a:rPr lang="en-US" altLang="zh-TW" sz="2000" dirty="0" smtClean="0">
                <a:latin typeface="Calibri" pitchFamily="34" charset="0"/>
                <a:sym typeface="Wingdings" pitchFamily="2" charset="2"/>
              </a:rPr>
              <a:t>stiffness  </a:t>
            </a:r>
            <a:r>
              <a:rPr lang="en-US" altLang="zh-TW" sz="1900" dirty="0" smtClean="0">
                <a:latin typeface="Calibri" pitchFamily="34" charset="0"/>
              </a:rPr>
              <a:t>∆structure-borne noise</a:t>
            </a:r>
            <a:r>
              <a:rPr lang="en-US" altLang="zh-TW" sz="1900" dirty="0" smtClean="0">
                <a:latin typeface="Calibri" pitchFamily="34" charset="0"/>
                <a:sym typeface="Wingdings" pitchFamily="2" charset="2"/>
              </a:rPr>
              <a:t>  </a:t>
            </a:r>
            <a:r>
              <a:rPr lang="en-US" altLang="zh-TW" sz="1900" dirty="0" smtClean="0">
                <a:latin typeface="Calibri" pitchFamily="34" charset="0"/>
              </a:rPr>
              <a:t>∆SPL</a:t>
            </a:r>
          </a:p>
          <a:p>
            <a:pPr>
              <a:lnSpc>
                <a:spcPct val="150000"/>
              </a:lnSpc>
            </a:pPr>
            <a:r>
              <a:rPr lang="en-US" altLang="zh-TW" sz="1900" dirty="0" smtClean="0">
                <a:latin typeface="Calibri" pitchFamily="34" charset="0"/>
              </a:rPr>
              <a:t>Numerous studies:</a:t>
            </a:r>
          </a:p>
          <a:p>
            <a:pPr lvl="1">
              <a:lnSpc>
                <a:spcPct val="150000"/>
              </a:lnSpc>
            </a:pPr>
            <a:r>
              <a:rPr lang="en-US" altLang="zh-TW" sz="1900" dirty="0" smtClean="0">
                <a:latin typeface="Calibri" pitchFamily="34" charset="0"/>
              </a:rPr>
              <a:t>T↑ </a:t>
            </a:r>
            <a:r>
              <a:rPr lang="en-US" altLang="zh-TW" sz="1900" dirty="0" smtClean="0">
                <a:latin typeface="Calibri" pitchFamily="34" charset="0"/>
                <a:sym typeface="Wingdings" pitchFamily="2" charset="2"/>
              </a:rPr>
              <a:t> </a:t>
            </a:r>
            <a:r>
              <a:rPr lang="en-US" altLang="zh-TW" sz="1900" dirty="0" smtClean="0">
                <a:latin typeface="Calibri" pitchFamily="34" charset="0"/>
              </a:rPr>
              <a:t>SPL↓ linearly</a:t>
            </a:r>
          </a:p>
          <a:p>
            <a:pPr>
              <a:lnSpc>
                <a:spcPct val="150000"/>
              </a:lnSpc>
            </a:pPr>
            <a:r>
              <a:rPr lang="en-US" altLang="zh-TW" sz="1900" dirty="0" smtClean="0">
                <a:latin typeface="Calibri" pitchFamily="34" charset="0"/>
              </a:rPr>
              <a:t>ISO 11819-2 normalization to </a:t>
            </a:r>
            <a:r>
              <a:rPr lang="en-US" altLang="zh-TW" sz="1900" dirty="0" err="1" smtClean="0">
                <a:latin typeface="Calibri" pitchFamily="34" charset="0"/>
              </a:rPr>
              <a:t>T</a:t>
            </a:r>
            <a:r>
              <a:rPr lang="en-US" altLang="zh-TW" sz="1900" baseline="-25000" dirty="0" err="1" smtClean="0">
                <a:latin typeface="Calibri" pitchFamily="34" charset="0"/>
              </a:rPr>
              <a:t>air</a:t>
            </a:r>
            <a:r>
              <a:rPr lang="en-US" altLang="zh-TW" sz="1900" dirty="0" smtClean="0">
                <a:latin typeface="Calibri" pitchFamily="34" charset="0"/>
              </a:rPr>
              <a:t> at 20</a:t>
            </a:r>
            <a:r>
              <a:rPr lang="zh-TW" altLang="zh-TW" sz="1900" dirty="0" smtClean="0">
                <a:latin typeface="Calibri" pitchFamily="34" charset="0"/>
              </a:rPr>
              <a:t>°</a:t>
            </a:r>
            <a:r>
              <a:rPr lang="en-US" altLang="zh-TW" sz="1900" dirty="0" smtClean="0">
                <a:latin typeface="Calibri" pitchFamily="34" charset="0"/>
              </a:rPr>
              <a:t>C</a:t>
            </a:r>
          </a:p>
          <a:p>
            <a:pPr>
              <a:lnSpc>
                <a:spcPct val="150000"/>
              </a:lnSpc>
            </a:pPr>
            <a:r>
              <a:rPr lang="en-US" altLang="zh-TW" sz="1900" dirty="0" smtClean="0">
                <a:latin typeface="Calibri" pitchFamily="34" charset="0"/>
              </a:rPr>
              <a:t>.</a:t>
            </a:r>
          </a:p>
          <a:p>
            <a:pPr lvl="1">
              <a:lnSpc>
                <a:spcPct val="150000"/>
              </a:lnSpc>
            </a:pPr>
            <a:r>
              <a:rPr lang="en-US" altLang="zh-TW" sz="1900" i="1" dirty="0" smtClean="0">
                <a:latin typeface="Calibri" pitchFamily="34" charset="0"/>
                <a:cs typeface="Times New Roman" pitchFamily="18" charset="0"/>
              </a:rPr>
              <a:t>a : </a:t>
            </a:r>
            <a:r>
              <a:rPr lang="en-US" altLang="zh-TW" sz="1900" dirty="0" smtClean="0">
                <a:latin typeface="Calibri" pitchFamily="34" charset="0"/>
                <a:cs typeface="Times New Roman" pitchFamily="18" charset="0"/>
              </a:rPr>
              <a:t>temperature constant (dB(A)/</a:t>
            </a:r>
            <a:r>
              <a:rPr lang="zh-TW" altLang="zh-TW" sz="1900" dirty="0" smtClean="0">
                <a:latin typeface="Calibri" pitchFamily="34" charset="0"/>
              </a:rPr>
              <a:t> °</a:t>
            </a:r>
            <a:r>
              <a:rPr lang="en-US" altLang="zh-TW" sz="1900" dirty="0" smtClean="0">
                <a:latin typeface="Calibri" pitchFamily="34" charset="0"/>
              </a:rPr>
              <a:t>C)</a:t>
            </a:r>
          </a:p>
          <a:p>
            <a:pPr lvl="1">
              <a:lnSpc>
                <a:spcPct val="150000"/>
              </a:lnSpc>
            </a:pPr>
            <a:r>
              <a:rPr lang="en-US" altLang="zh-TW" sz="1900" dirty="0" smtClean="0">
                <a:latin typeface="Calibri" pitchFamily="34" charset="0"/>
                <a:cs typeface="Times New Roman" pitchFamily="18" charset="0"/>
              </a:rPr>
              <a:t>Tyre/road dependant </a:t>
            </a:r>
            <a:r>
              <a:rPr lang="en-US" altLang="zh-TW" sz="1900" dirty="0" smtClean="0">
                <a:latin typeface="Calibri" pitchFamily="34" charset="0"/>
                <a:cs typeface="Times New Roman" pitchFamily="18" charset="0"/>
                <a:sym typeface="Wingdings" pitchFamily="2" charset="2"/>
              </a:rPr>
              <a:t> knowledge gap</a:t>
            </a:r>
            <a:endParaRPr lang="zh-TW" altLang="zh-TW" sz="1900" dirty="0" smtClean="0">
              <a:latin typeface="Calibri" pitchFamily="34" charset="0"/>
              <a:cs typeface="Times New Roman" pitchFamily="18" charset="0"/>
            </a:endParaRPr>
          </a:p>
          <a:p>
            <a:pPr>
              <a:lnSpc>
                <a:spcPct val="150000"/>
              </a:lnSpc>
            </a:pPr>
            <a:endParaRPr lang="zh-TW" altLang="zh-TW" dirty="0" smtClean="0"/>
          </a:p>
          <a:p>
            <a:pPr>
              <a:lnSpc>
                <a:spcPct val="150000"/>
              </a:lnSpc>
            </a:pPr>
            <a:endParaRPr lang="en-US" altLang="zh-TW" dirty="0" smtClean="0">
              <a:latin typeface="Calibri" pitchFamily="34" charset="0"/>
            </a:endParaRPr>
          </a:p>
        </p:txBody>
      </p:sp>
      <p:sp>
        <p:nvSpPr>
          <p:cNvPr id="40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41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pic>
        <p:nvPicPr>
          <p:cNvPr id="4102" name="Picture 6"/>
          <p:cNvPicPr>
            <a:picLocks noChangeAspect="1" noChangeArrowheads="1"/>
          </p:cNvPicPr>
          <p:nvPr/>
        </p:nvPicPr>
        <p:blipFill>
          <a:blip r:embed="rId2" cstate="print"/>
          <a:srcRect/>
          <a:stretch>
            <a:fillRect/>
          </a:stretch>
        </p:blipFill>
        <p:spPr bwMode="auto">
          <a:xfrm>
            <a:off x="990600" y="4188868"/>
            <a:ext cx="3073200" cy="504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TW" sz="3200" dirty="0" smtClean="0">
                <a:solidFill>
                  <a:schemeClr val="tx1"/>
                </a:solidFill>
                <a:latin typeface="Calibri" pitchFamily="34" charset="0"/>
              </a:rPr>
              <a:t>Test for temperature effect on tyre/road noise</a:t>
            </a:r>
            <a:endParaRPr lang="zh-TW" altLang="en-US" sz="3200" dirty="0">
              <a:solidFill>
                <a:schemeClr val="tx1"/>
              </a:solidFill>
              <a:latin typeface="Calibri" pitchFamily="34" charset="0"/>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latin typeface="Calibri" pitchFamily="34" charset="0"/>
              </a:rPr>
              <a:pPr/>
              <a:t>15</a:t>
            </a:fld>
            <a:endParaRPr lang="en-US">
              <a:latin typeface="Calibri" pitchFamily="34" charset="0"/>
            </a:endParaRPr>
          </a:p>
        </p:txBody>
      </p:sp>
      <p:sp>
        <p:nvSpPr>
          <p:cNvPr id="4" name="Content Placeholder 3"/>
          <p:cNvSpPr>
            <a:spLocks noGrp="1"/>
          </p:cNvSpPr>
          <p:nvPr>
            <p:ph sz="quarter" idx="1"/>
          </p:nvPr>
        </p:nvSpPr>
        <p:spPr/>
        <p:txBody>
          <a:bodyPr>
            <a:normAutofit/>
          </a:bodyPr>
          <a:lstStyle/>
          <a:p>
            <a:pPr>
              <a:lnSpc>
                <a:spcPct val="150000"/>
              </a:lnSpc>
            </a:pPr>
            <a:r>
              <a:rPr lang="en-US" altLang="zh-TW" sz="2400" dirty="0" smtClean="0">
                <a:latin typeface="Calibri" pitchFamily="34" charset="0"/>
              </a:rPr>
              <a:t>Common road surface types</a:t>
            </a:r>
          </a:p>
          <a:p>
            <a:pPr lvl="1">
              <a:lnSpc>
                <a:spcPct val="150000"/>
              </a:lnSpc>
            </a:pPr>
            <a:r>
              <a:rPr lang="en-US" altLang="zh-TW" sz="2400" dirty="0" smtClean="0">
                <a:latin typeface="Calibri" pitchFamily="34" charset="0"/>
              </a:rPr>
              <a:t>4 x WC sections</a:t>
            </a:r>
          </a:p>
          <a:p>
            <a:pPr lvl="1">
              <a:lnSpc>
                <a:spcPct val="150000"/>
              </a:lnSpc>
            </a:pPr>
            <a:r>
              <a:rPr lang="en-US" altLang="zh-TW" sz="2400" dirty="0" smtClean="0">
                <a:latin typeface="Calibri" pitchFamily="34" charset="0"/>
              </a:rPr>
              <a:t>4 x SMA sections</a:t>
            </a:r>
          </a:p>
          <a:p>
            <a:pPr>
              <a:lnSpc>
                <a:spcPct val="150000"/>
              </a:lnSpc>
            </a:pPr>
            <a:r>
              <a:rPr lang="en-US" altLang="zh-TW" sz="2700" dirty="0" smtClean="0">
                <a:latin typeface="Calibri" pitchFamily="34" charset="0"/>
              </a:rPr>
              <a:t>50 km/h</a:t>
            </a:r>
          </a:p>
          <a:p>
            <a:pPr>
              <a:lnSpc>
                <a:spcPct val="150000"/>
              </a:lnSpc>
            </a:pPr>
            <a:r>
              <a:rPr lang="en-US" altLang="zh-TW" sz="2700" dirty="0" smtClean="0">
                <a:latin typeface="Calibri" pitchFamily="34" charset="0"/>
              </a:rPr>
              <a:t>Duration to achieve ∆T……</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TW" sz="3200" dirty="0" smtClean="0">
                <a:solidFill>
                  <a:schemeClr val="tx1"/>
                </a:solidFill>
                <a:latin typeface="Calibri" pitchFamily="34" charset="0"/>
              </a:rPr>
              <a:t>Test for temperature effect on tyre/road noise</a:t>
            </a:r>
            <a:endParaRPr lang="zh-TW" altLang="en-US" sz="3200" dirty="0">
              <a:solidFill>
                <a:schemeClr val="tx1"/>
              </a:solidFill>
              <a:latin typeface="Calibri" pitchFamily="34" charset="0"/>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latin typeface="Calibri" pitchFamily="34" charset="0"/>
              </a:rPr>
              <a:pPr/>
              <a:t>16</a:t>
            </a:fld>
            <a:endParaRPr lang="en-US">
              <a:latin typeface="Calibri" pitchFamily="34" charset="0"/>
            </a:endParaRPr>
          </a:p>
        </p:txBody>
      </p:sp>
      <p:sp>
        <p:nvSpPr>
          <p:cNvPr id="4" name="Content Placeholder 3"/>
          <p:cNvSpPr>
            <a:spLocks noGrp="1"/>
          </p:cNvSpPr>
          <p:nvPr>
            <p:ph sz="quarter" idx="1"/>
          </p:nvPr>
        </p:nvSpPr>
        <p:spPr/>
        <p:txBody>
          <a:bodyPr>
            <a:normAutofit lnSpcReduction="10000"/>
          </a:bodyPr>
          <a:lstStyle/>
          <a:p>
            <a:r>
              <a:rPr lang="en-US" altLang="zh-TW" sz="2400" dirty="0" smtClean="0">
                <a:latin typeface="Calibri" pitchFamily="34" charset="0"/>
              </a:rPr>
              <a:t>Natural weather ∆T</a:t>
            </a:r>
          </a:p>
          <a:p>
            <a:pPr lvl="1">
              <a:lnSpc>
                <a:spcPct val="150000"/>
              </a:lnSpc>
            </a:pPr>
            <a:r>
              <a:rPr lang="en-US" altLang="zh-TW" sz="2400" dirty="0" smtClean="0">
                <a:latin typeface="Calibri" pitchFamily="34" charset="0"/>
              </a:rPr>
              <a:t>Seasonal</a:t>
            </a:r>
          </a:p>
          <a:p>
            <a:pPr lvl="2">
              <a:lnSpc>
                <a:spcPct val="150000"/>
              </a:lnSpc>
            </a:pPr>
            <a:r>
              <a:rPr lang="en-US" altLang="zh-TW" sz="1800" dirty="0" smtClean="0">
                <a:latin typeface="Calibri" pitchFamily="34" charset="0"/>
              </a:rPr>
              <a:t>Relatively large ∆T</a:t>
            </a:r>
          </a:p>
          <a:p>
            <a:pPr lvl="2">
              <a:lnSpc>
                <a:spcPct val="150000"/>
              </a:lnSpc>
            </a:pPr>
            <a:r>
              <a:rPr lang="en-US" altLang="zh-TW" sz="1800" dirty="0" smtClean="0">
                <a:latin typeface="Calibri" pitchFamily="34" charset="0"/>
              </a:rPr>
              <a:t>∆Tyre</a:t>
            </a:r>
          </a:p>
          <a:p>
            <a:pPr lvl="2">
              <a:lnSpc>
                <a:spcPct val="150000"/>
              </a:lnSpc>
            </a:pPr>
            <a:r>
              <a:rPr lang="en-US" altLang="zh-TW" sz="1800" dirty="0" smtClean="0">
                <a:latin typeface="Calibri" pitchFamily="34" charset="0"/>
              </a:rPr>
              <a:t>∆Road</a:t>
            </a:r>
          </a:p>
          <a:p>
            <a:pPr lvl="1">
              <a:lnSpc>
                <a:spcPct val="150000"/>
              </a:lnSpc>
            </a:pPr>
            <a:r>
              <a:rPr lang="en-US" altLang="zh-TW" sz="2400" dirty="0" smtClean="0">
                <a:latin typeface="Calibri" pitchFamily="34" charset="0"/>
              </a:rPr>
              <a:t>Day-to-night</a:t>
            </a:r>
          </a:p>
          <a:p>
            <a:pPr lvl="2">
              <a:lnSpc>
                <a:spcPct val="150000"/>
              </a:lnSpc>
            </a:pPr>
            <a:r>
              <a:rPr lang="en-US" altLang="zh-TW" sz="1800" dirty="0" smtClean="0">
                <a:latin typeface="Calibri" pitchFamily="34" charset="0"/>
              </a:rPr>
              <a:t>Relatively small ∆T</a:t>
            </a:r>
          </a:p>
          <a:p>
            <a:pPr lvl="2">
              <a:lnSpc>
                <a:spcPct val="150000"/>
              </a:lnSpc>
            </a:pPr>
            <a:r>
              <a:rPr lang="en-US" altLang="zh-TW" sz="1800" dirty="0" smtClean="0">
                <a:latin typeface="Calibri" pitchFamily="34" charset="0"/>
              </a:rPr>
              <a:t>Negligible ∆Tyre</a:t>
            </a:r>
          </a:p>
          <a:p>
            <a:pPr lvl="2">
              <a:lnSpc>
                <a:spcPct val="150000"/>
              </a:lnSpc>
            </a:pPr>
            <a:r>
              <a:rPr lang="en-US" altLang="zh-TW" sz="1800" dirty="0" smtClean="0">
                <a:latin typeface="Calibri" pitchFamily="34" charset="0"/>
              </a:rPr>
              <a:t>Negligible ∆Road</a:t>
            </a:r>
          </a:p>
          <a:p>
            <a:pPr lvl="2">
              <a:lnSpc>
                <a:spcPct val="150000"/>
              </a:lnSpc>
            </a:pPr>
            <a:endParaRPr lang="en-US" altLang="zh-TW" sz="1700" dirty="0" smtClean="0">
              <a:latin typeface="Calibri"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6212" y="1600200"/>
            <a:ext cx="4854388" cy="5087355"/>
          </a:xfrm>
          <a:prstGeom prst="rect">
            <a:avLst/>
          </a:prstGeom>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TW" sz="3200" dirty="0" smtClean="0">
                <a:solidFill>
                  <a:schemeClr val="tx1"/>
                </a:solidFill>
                <a:latin typeface="Calibri" pitchFamily="34" charset="0"/>
              </a:rPr>
              <a:t>Test for temperature effect on tyre/road noise</a:t>
            </a:r>
            <a:endParaRPr lang="zh-TW" altLang="en-US" sz="3200" dirty="0">
              <a:solidFill>
                <a:schemeClr val="tx1"/>
              </a:solidFill>
              <a:latin typeface="Calibri" pitchFamily="34" charset="0"/>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latin typeface="Calibri" pitchFamily="34" charset="0"/>
              </a:rPr>
              <a:pPr/>
              <a:t>17</a:t>
            </a:fld>
            <a:endParaRPr lang="en-US">
              <a:latin typeface="Calibri" pitchFamily="34" charset="0"/>
            </a:endParaRPr>
          </a:p>
        </p:txBody>
      </p:sp>
      <p:sp>
        <p:nvSpPr>
          <p:cNvPr id="4" name="Content Placeholder 3"/>
          <p:cNvSpPr>
            <a:spLocks noGrp="1"/>
          </p:cNvSpPr>
          <p:nvPr>
            <p:ph sz="quarter" idx="1"/>
          </p:nvPr>
        </p:nvSpPr>
        <p:spPr/>
        <p:txBody>
          <a:bodyPr>
            <a:normAutofit/>
          </a:bodyPr>
          <a:lstStyle/>
          <a:p>
            <a:pPr>
              <a:lnSpc>
                <a:spcPct val="150000"/>
              </a:lnSpc>
            </a:pPr>
            <a:r>
              <a:rPr lang="en-US" altLang="zh-TW" sz="2400" dirty="0" smtClean="0">
                <a:latin typeface="Calibri" pitchFamily="34" charset="0"/>
              </a:rPr>
              <a:t>Constraints in HK</a:t>
            </a:r>
          </a:p>
          <a:p>
            <a:pPr lvl="1">
              <a:lnSpc>
                <a:spcPct val="150000"/>
              </a:lnSpc>
            </a:pPr>
            <a:r>
              <a:rPr lang="en-US" altLang="zh-TW" sz="2000" dirty="0" smtClean="0">
                <a:latin typeface="Calibri" pitchFamily="34" charset="0"/>
              </a:rPr>
              <a:t>No especially test section </a:t>
            </a:r>
          </a:p>
          <a:p>
            <a:pPr lvl="2">
              <a:lnSpc>
                <a:spcPct val="150000"/>
              </a:lnSpc>
            </a:pPr>
            <a:r>
              <a:rPr lang="en-US" altLang="zh-TW" sz="2000" dirty="0" smtClean="0">
                <a:latin typeface="Calibri" pitchFamily="34" charset="0"/>
                <a:sym typeface="Wingdings" pitchFamily="2" charset="2"/>
              </a:rPr>
              <a:t>deteriorating public roads with urban traffic flow</a:t>
            </a:r>
          </a:p>
          <a:p>
            <a:pPr>
              <a:lnSpc>
                <a:spcPct val="150000"/>
              </a:lnSpc>
            </a:pPr>
            <a:r>
              <a:rPr lang="en-US" altLang="zh-TW" sz="2400" dirty="0" smtClean="0">
                <a:latin typeface="Calibri" pitchFamily="34" charset="0"/>
              </a:rPr>
              <a:t>Advantage in HK</a:t>
            </a:r>
          </a:p>
          <a:p>
            <a:pPr lvl="1">
              <a:lnSpc>
                <a:spcPct val="150000"/>
              </a:lnSpc>
            </a:pPr>
            <a:r>
              <a:rPr lang="en-US" altLang="zh-TW" sz="2000" dirty="0" smtClean="0">
                <a:latin typeface="Calibri" pitchFamily="34" charset="0"/>
              </a:rPr>
              <a:t>Subtropical region</a:t>
            </a:r>
          </a:p>
          <a:p>
            <a:pPr lvl="2">
              <a:lnSpc>
                <a:spcPct val="150000"/>
              </a:lnSpc>
            </a:pPr>
            <a:r>
              <a:rPr lang="en-US" altLang="zh-TW" sz="2000" dirty="0" smtClean="0">
                <a:latin typeface="Calibri" pitchFamily="34" charset="0"/>
              </a:rPr>
              <a:t>Medium daily ∆T in summer</a:t>
            </a:r>
          </a:p>
          <a:p>
            <a:pPr lvl="2">
              <a:lnSpc>
                <a:spcPct val="150000"/>
              </a:lnSpc>
            </a:pPr>
            <a:endParaRPr lang="en-US" altLang="zh-TW" sz="1700" dirty="0" smtClean="0">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TW" sz="3200" dirty="0" smtClean="0">
                <a:solidFill>
                  <a:schemeClr val="tx1"/>
                </a:solidFill>
                <a:latin typeface="Calibri" pitchFamily="34" charset="0"/>
              </a:rPr>
              <a:t>Test for temperature effect on tyre/road noise</a:t>
            </a:r>
            <a:endParaRPr lang="zh-TW" altLang="en-US" sz="3200" dirty="0">
              <a:solidFill>
                <a:schemeClr val="tx1"/>
              </a:solidFill>
              <a:latin typeface="Calibri" pitchFamily="34" charset="0"/>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latin typeface="Calibri" pitchFamily="34" charset="0"/>
              </a:rPr>
              <a:pPr/>
              <a:t>18</a:t>
            </a:fld>
            <a:endParaRPr lang="en-US">
              <a:latin typeface="Calibri" pitchFamily="34" charset="0"/>
            </a:endParaRPr>
          </a:p>
        </p:txBody>
      </p:sp>
      <p:sp>
        <p:nvSpPr>
          <p:cNvPr id="4" name="Content Placeholder 3"/>
          <p:cNvSpPr>
            <a:spLocks noGrp="1"/>
          </p:cNvSpPr>
          <p:nvPr>
            <p:ph sz="quarter" idx="1"/>
          </p:nvPr>
        </p:nvSpPr>
        <p:spPr/>
        <p:txBody>
          <a:bodyPr>
            <a:normAutofit/>
          </a:bodyPr>
          <a:lstStyle/>
          <a:p>
            <a:pPr>
              <a:lnSpc>
                <a:spcPct val="150000"/>
              </a:lnSpc>
            </a:pPr>
            <a:r>
              <a:rPr lang="en-US" altLang="zh-TW" sz="2400" dirty="0" smtClean="0">
                <a:latin typeface="Calibri" pitchFamily="34" charset="0"/>
              </a:rPr>
              <a:t>We developed “single-day test”</a:t>
            </a:r>
          </a:p>
          <a:p>
            <a:pPr lvl="1">
              <a:lnSpc>
                <a:spcPct val="150000"/>
              </a:lnSpc>
            </a:pPr>
            <a:r>
              <a:rPr lang="en-US" altLang="zh-TW" sz="2000" dirty="0" smtClean="0">
                <a:latin typeface="Calibri" pitchFamily="34" charset="0"/>
              </a:rPr>
              <a:t>Summer: </a:t>
            </a:r>
            <a:r>
              <a:rPr lang="en-US" altLang="zh-TW" sz="2000" dirty="0" smtClean="0">
                <a:solidFill>
                  <a:srgbClr val="0000FF"/>
                </a:solidFill>
                <a:latin typeface="Calibri" pitchFamily="34" charset="0"/>
              </a:rPr>
              <a:t>daytime</a:t>
            </a:r>
            <a:r>
              <a:rPr lang="en-US" altLang="zh-TW" sz="2000" dirty="0" smtClean="0">
                <a:latin typeface="Calibri" pitchFamily="34" charset="0"/>
              </a:rPr>
              <a:t> &amp; </a:t>
            </a:r>
            <a:r>
              <a:rPr lang="en-US" altLang="zh-TW" sz="2000" dirty="0" smtClean="0">
                <a:solidFill>
                  <a:srgbClr val="C00000"/>
                </a:solidFill>
                <a:latin typeface="Calibri" pitchFamily="34" charset="0"/>
              </a:rPr>
              <a:t>nighttime</a:t>
            </a:r>
          </a:p>
          <a:p>
            <a:pPr lvl="1">
              <a:lnSpc>
                <a:spcPct val="150000"/>
              </a:lnSpc>
            </a:pPr>
            <a:r>
              <a:rPr lang="en-US" altLang="zh-TW" sz="2000" dirty="0" smtClean="0">
                <a:latin typeface="Calibri" pitchFamily="34" charset="0"/>
              </a:rPr>
              <a:t>Common surfaces</a:t>
            </a:r>
          </a:p>
          <a:p>
            <a:pPr lvl="2">
              <a:lnSpc>
                <a:spcPct val="150000"/>
              </a:lnSpc>
            </a:pPr>
            <a:r>
              <a:rPr lang="en-US" altLang="zh-TW" sz="1800" dirty="0" smtClean="0">
                <a:latin typeface="Calibri" pitchFamily="34" charset="0"/>
              </a:rPr>
              <a:t>SMA x 4 sections</a:t>
            </a:r>
          </a:p>
          <a:p>
            <a:pPr lvl="2">
              <a:lnSpc>
                <a:spcPct val="150000"/>
              </a:lnSpc>
            </a:pPr>
            <a:r>
              <a:rPr lang="en-US" altLang="zh-TW" sz="1800" dirty="0" smtClean="0">
                <a:latin typeface="Calibri" pitchFamily="34" charset="0"/>
              </a:rPr>
              <a:t>WC x 4 sections</a:t>
            </a:r>
          </a:p>
          <a:p>
            <a:pPr lvl="1">
              <a:lnSpc>
                <a:spcPct val="150000"/>
              </a:lnSpc>
            </a:pPr>
            <a:r>
              <a:rPr lang="en-US" altLang="zh-TW" sz="2000" dirty="0" smtClean="0">
                <a:latin typeface="Calibri" pitchFamily="34" charset="0"/>
              </a:rPr>
              <a:t>SRTT</a:t>
            </a:r>
          </a:p>
          <a:p>
            <a:pPr lvl="1">
              <a:lnSpc>
                <a:spcPct val="150000"/>
              </a:lnSpc>
            </a:pPr>
            <a:r>
              <a:rPr lang="en-US" altLang="zh-TW" sz="2000" dirty="0" smtClean="0">
                <a:latin typeface="Calibri" pitchFamily="34" charset="0"/>
              </a:rPr>
              <a:t>50 km/h</a:t>
            </a:r>
          </a:p>
          <a:p>
            <a:pPr lvl="1">
              <a:lnSpc>
                <a:spcPct val="150000"/>
              </a:lnSpc>
            </a:pPr>
            <a:r>
              <a:rPr lang="en-US" altLang="zh-TW" sz="2000" dirty="0" smtClean="0">
                <a:latin typeface="Calibri" pitchFamily="34" charset="0"/>
              </a:rPr>
              <a:t>Air &amp; road surface temperatures</a:t>
            </a:r>
          </a:p>
          <a:p>
            <a:pPr lvl="1">
              <a:lnSpc>
                <a:spcPct val="150000"/>
              </a:lnSpc>
            </a:pPr>
            <a:endParaRPr lang="en-US" altLang="zh-TW" sz="2100" dirty="0" smtClean="0">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TW" sz="3200" dirty="0" smtClean="0">
                <a:solidFill>
                  <a:schemeClr val="tx1"/>
                </a:solidFill>
                <a:latin typeface="Calibri" pitchFamily="34" charset="0"/>
              </a:rPr>
              <a:t>Evaluation of test method</a:t>
            </a:r>
            <a:endParaRPr lang="zh-TW" altLang="en-US" sz="3200" dirty="0">
              <a:solidFill>
                <a:schemeClr val="tx1"/>
              </a:solidFill>
              <a:latin typeface="Calibri" pitchFamily="34" charset="0"/>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latin typeface="Calibri" pitchFamily="34" charset="0"/>
              </a:rPr>
              <a:pPr/>
              <a:t>19</a:t>
            </a:fld>
            <a:endParaRPr lang="en-US">
              <a:latin typeface="Calibri" pitchFamily="34" charset="0"/>
            </a:endParaRPr>
          </a:p>
        </p:txBody>
      </p:sp>
      <p:pic>
        <p:nvPicPr>
          <p:cNvPr id="52225" name="Picture 1"/>
          <p:cNvPicPr>
            <a:picLocks noChangeAspect="1" noChangeArrowheads="1"/>
          </p:cNvPicPr>
          <p:nvPr/>
        </p:nvPicPr>
        <p:blipFill>
          <a:blip r:embed="rId3" cstate="print"/>
          <a:srcRect/>
          <a:stretch>
            <a:fillRect/>
          </a:stretch>
        </p:blipFill>
        <p:spPr bwMode="auto">
          <a:xfrm>
            <a:off x="279600" y="2390916"/>
            <a:ext cx="4392000" cy="2866884"/>
          </a:xfrm>
          <a:prstGeom prst="rect">
            <a:avLst/>
          </a:prstGeom>
          <a:noFill/>
          <a:ln w="9525">
            <a:noFill/>
            <a:miter lim="800000"/>
            <a:headEnd/>
            <a:tailEnd/>
          </a:ln>
        </p:spPr>
      </p:pic>
      <p:pic>
        <p:nvPicPr>
          <p:cNvPr id="52226" name="Picture 2"/>
          <p:cNvPicPr>
            <a:picLocks noChangeAspect="1" noChangeArrowheads="1"/>
          </p:cNvPicPr>
          <p:nvPr/>
        </p:nvPicPr>
        <p:blipFill>
          <a:blip r:embed="rId4" cstate="print"/>
          <a:srcRect/>
          <a:stretch>
            <a:fillRect/>
          </a:stretch>
        </p:blipFill>
        <p:spPr bwMode="auto">
          <a:xfrm>
            <a:off x="4595400" y="2390920"/>
            <a:ext cx="4320000" cy="2819886"/>
          </a:xfrm>
          <a:prstGeom prst="rect">
            <a:avLst/>
          </a:prstGeom>
          <a:noFill/>
          <a:ln w="9525">
            <a:noFill/>
            <a:miter lim="800000"/>
            <a:headEnd/>
            <a:tailEnd/>
          </a:ln>
        </p:spPr>
      </p:pic>
      <p:sp>
        <p:nvSpPr>
          <p:cNvPr id="9" name="TextBox 8"/>
          <p:cNvSpPr txBox="1"/>
          <p:nvPr/>
        </p:nvSpPr>
        <p:spPr>
          <a:xfrm>
            <a:off x="1142100" y="1828800"/>
            <a:ext cx="2667000" cy="369332"/>
          </a:xfrm>
          <a:prstGeom prst="rect">
            <a:avLst/>
          </a:prstGeom>
          <a:noFill/>
        </p:spPr>
        <p:txBody>
          <a:bodyPr wrap="square" rtlCol="0">
            <a:spAutoFit/>
          </a:bodyPr>
          <a:lstStyle/>
          <a:p>
            <a:pPr algn="ctr"/>
            <a:r>
              <a:rPr lang="en-US" altLang="zh-TW" dirty="0" smtClean="0"/>
              <a:t>Air temperature</a:t>
            </a:r>
            <a:endParaRPr lang="zh-TW" altLang="en-US" dirty="0"/>
          </a:p>
        </p:txBody>
      </p:sp>
      <p:sp>
        <p:nvSpPr>
          <p:cNvPr id="11" name="TextBox 10"/>
          <p:cNvSpPr txBox="1"/>
          <p:nvPr/>
        </p:nvSpPr>
        <p:spPr>
          <a:xfrm>
            <a:off x="5421900" y="1828800"/>
            <a:ext cx="2667000" cy="369332"/>
          </a:xfrm>
          <a:prstGeom prst="rect">
            <a:avLst/>
          </a:prstGeom>
          <a:noFill/>
        </p:spPr>
        <p:txBody>
          <a:bodyPr wrap="square" rtlCol="0">
            <a:spAutoFit/>
          </a:bodyPr>
          <a:lstStyle/>
          <a:p>
            <a:pPr algn="ctr"/>
            <a:r>
              <a:rPr lang="en-US" altLang="zh-TW" dirty="0" smtClean="0"/>
              <a:t>Road surface temperature</a:t>
            </a:r>
            <a:endParaRPr lang="zh-TW" altLang="en-US" dirty="0"/>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solidFill>
                  <a:schemeClr val="tx1"/>
                </a:solidFill>
                <a:latin typeface="Calibri" pitchFamily="34" charset="0"/>
              </a:rPr>
              <a:t>Content</a:t>
            </a:r>
            <a:endParaRPr lang="zh-TW" altLang="en-US" dirty="0">
              <a:solidFill>
                <a:schemeClr val="tx1"/>
              </a:solidFill>
              <a:latin typeface="Calibri" pitchFamily="34" charset="0"/>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latin typeface="Calibri" pitchFamily="34" charset="0"/>
              </a:rPr>
              <a:pPr/>
              <a:t>2</a:t>
            </a:fld>
            <a:endParaRPr lang="en-US">
              <a:latin typeface="Calibri" pitchFamily="34" charset="0"/>
            </a:endParaRPr>
          </a:p>
        </p:txBody>
      </p:sp>
      <p:sp>
        <p:nvSpPr>
          <p:cNvPr id="4" name="Content Placeholder 3"/>
          <p:cNvSpPr>
            <a:spLocks noGrp="1"/>
          </p:cNvSpPr>
          <p:nvPr>
            <p:ph sz="quarter" idx="1"/>
          </p:nvPr>
        </p:nvSpPr>
        <p:spPr>
          <a:xfrm>
            <a:off x="612648" y="1600200"/>
            <a:ext cx="8153400" cy="4495800"/>
          </a:xfrm>
        </p:spPr>
        <p:txBody>
          <a:bodyPr>
            <a:normAutofit/>
          </a:bodyPr>
          <a:lstStyle/>
          <a:p>
            <a:pPr marL="514350" indent="-514350">
              <a:lnSpc>
                <a:spcPct val="150000"/>
              </a:lnSpc>
              <a:buClrTx/>
              <a:buSzPct val="100000"/>
              <a:buFont typeface="+mj-lt"/>
              <a:buAutoNum type="arabicPeriod"/>
            </a:pPr>
            <a:r>
              <a:rPr lang="en-US" altLang="zh-TW" sz="2400" dirty="0" smtClean="0">
                <a:latin typeface="Calibri" pitchFamily="34" charset="0"/>
              </a:rPr>
              <a:t>Introduction</a:t>
            </a:r>
          </a:p>
          <a:p>
            <a:pPr marL="514350" indent="-514350">
              <a:lnSpc>
                <a:spcPct val="150000"/>
              </a:lnSpc>
              <a:buClrTx/>
              <a:buSzPct val="100000"/>
              <a:buFont typeface="+mj-lt"/>
              <a:buAutoNum type="arabicPeriod"/>
            </a:pPr>
            <a:r>
              <a:rPr lang="en-US" altLang="zh-TW" sz="2400" dirty="0" err="1" smtClean="0">
                <a:latin typeface="Calibri" pitchFamily="34" charset="0"/>
              </a:rPr>
              <a:t>PolyU</a:t>
            </a:r>
            <a:r>
              <a:rPr lang="en-US" altLang="zh-TW" sz="2400" dirty="0" smtClean="0">
                <a:latin typeface="Calibri" pitchFamily="34" charset="0"/>
              </a:rPr>
              <a:t> Mark II Twin-Wheeled CPX Trailer</a:t>
            </a:r>
          </a:p>
          <a:p>
            <a:pPr marL="514350" indent="-514350">
              <a:lnSpc>
                <a:spcPct val="150000"/>
              </a:lnSpc>
              <a:buClrTx/>
              <a:buSzPct val="100000"/>
              <a:buFont typeface="+mj-lt"/>
              <a:buAutoNum type="arabicPeriod"/>
            </a:pPr>
            <a:r>
              <a:rPr lang="en-US" altLang="zh-TW" sz="2400" dirty="0" smtClean="0">
                <a:latin typeface="Calibri" pitchFamily="34" charset="0"/>
              </a:rPr>
              <a:t>Temperature Effect on Tyre/road Noise</a:t>
            </a:r>
          </a:p>
          <a:p>
            <a:pPr marL="514350" indent="-514350">
              <a:lnSpc>
                <a:spcPct val="150000"/>
              </a:lnSpc>
              <a:buClrTx/>
              <a:buSzPct val="100000"/>
              <a:buFont typeface="+mj-lt"/>
              <a:buAutoNum type="arabicPeriod"/>
            </a:pPr>
            <a:r>
              <a:rPr lang="en-US" altLang="zh-TW" sz="2400" dirty="0" smtClean="0">
                <a:latin typeface="Calibri" pitchFamily="34" charset="0"/>
              </a:rPr>
              <a:t>Road Curvature Effect on </a:t>
            </a:r>
            <a:r>
              <a:rPr lang="en-US" altLang="zh-TW" sz="2400" dirty="0" err="1" smtClean="0">
                <a:latin typeface="Calibri" pitchFamily="34" charset="0"/>
              </a:rPr>
              <a:t>Tyre</a:t>
            </a:r>
            <a:r>
              <a:rPr lang="en-US" altLang="zh-TW" sz="2400" dirty="0" smtClean="0">
                <a:latin typeface="Calibri" pitchFamily="34" charset="0"/>
              </a:rPr>
              <a:t>/road Noise</a:t>
            </a:r>
          </a:p>
          <a:p>
            <a:pPr marL="514350" indent="-514350">
              <a:lnSpc>
                <a:spcPct val="150000"/>
              </a:lnSpc>
              <a:buClrTx/>
              <a:buSzPct val="100000"/>
              <a:buFont typeface="+mj-lt"/>
              <a:buAutoNum type="arabicPeriod"/>
            </a:pPr>
            <a:r>
              <a:rPr lang="en-US" altLang="zh-TW" sz="2400" dirty="0">
                <a:latin typeface="Calibri" pitchFamily="34" charset="0"/>
              </a:rPr>
              <a:t>Vibration-induced Error in CPX Microphone </a:t>
            </a:r>
            <a:r>
              <a:rPr lang="en-US" altLang="zh-TW" sz="2400" dirty="0" smtClean="0">
                <a:latin typeface="Calibri" pitchFamily="34" charset="0"/>
              </a:rPr>
              <a:t>Signal</a:t>
            </a:r>
          </a:p>
          <a:p>
            <a:pPr marL="514350" indent="-514350">
              <a:lnSpc>
                <a:spcPct val="150000"/>
              </a:lnSpc>
              <a:buClrTx/>
              <a:buSzPct val="100000"/>
              <a:buFont typeface="+mj-lt"/>
              <a:buAutoNum type="arabicPeriod"/>
            </a:pPr>
            <a:r>
              <a:rPr lang="en-US" altLang="zh-TW" sz="2400" dirty="0" smtClean="0">
                <a:latin typeface="Calibri" pitchFamily="34" charset="0"/>
              </a:rPr>
              <a:t>Summary &amp; Conclusions</a:t>
            </a:r>
          </a:p>
          <a:p>
            <a:pPr>
              <a:lnSpc>
                <a:spcPct val="150000"/>
              </a:lnSpc>
            </a:pPr>
            <a:endParaRPr lang="zh-TW" altLang="en-US" sz="2400" dirty="0">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TW" sz="3200" dirty="0" smtClean="0">
                <a:solidFill>
                  <a:schemeClr val="tx1"/>
                </a:solidFill>
                <a:latin typeface="Calibri" pitchFamily="34" charset="0"/>
              </a:rPr>
              <a:t>Evaluation of test method</a:t>
            </a:r>
            <a:endParaRPr lang="zh-TW" altLang="en-US" sz="3200" dirty="0">
              <a:solidFill>
                <a:schemeClr val="tx1"/>
              </a:solidFill>
              <a:latin typeface="Calibri" pitchFamily="34" charset="0"/>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latin typeface="Calibri" pitchFamily="34" charset="0"/>
              </a:rPr>
              <a:pPr/>
              <a:t>20</a:t>
            </a:fld>
            <a:endParaRPr lang="en-US">
              <a:latin typeface="Calibri" pitchFamily="34" charset="0"/>
            </a:endParaRPr>
          </a:p>
        </p:txBody>
      </p:sp>
      <p:pic>
        <p:nvPicPr>
          <p:cNvPr id="10" name="Picture 2"/>
          <p:cNvPicPr>
            <a:picLocks noChangeAspect="1" noChangeArrowheads="1"/>
          </p:cNvPicPr>
          <p:nvPr/>
        </p:nvPicPr>
        <p:blipFill>
          <a:blip r:embed="rId3" cstate="print"/>
          <a:srcRect/>
          <a:stretch>
            <a:fillRect/>
          </a:stretch>
        </p:blipFill>
        <p:spPr bwMode="auto">
          <a:xfrm>
            <a:off x="990600" y="1524001"/>
            <a:ext cx="3420000" cy="2639272"/>
          </a:xfrm>
          <a:prstGeom prst="rect">
            <a:avLst/>
          </a:prstGeom>
          <a:noFill/>
          <a:ln w="9525">
            <a:noFill/>
            <a:miter lim="800000"/>
            <a:headEnd/>
            <a:tailEnd/>
          </a:ln>
        </p:spPr>
      </p:pic>
      <p:pic>
        <p:nvPicPr>
          <p:cNvPr id="58371" name="Picture 3"/>
          <p:cNvPicPr>
            <a:picLocks noChangeAspect="1" noChangeArrowheads="1"/>
          </p:cNvPicPr>
          <p:nvPr/>
        </p:nvPicPr>
        <p:blipFill>
          <a:blip r:embed="rId4" cstate="print"/>
          <a:srcRect/>
          <a:stretch>
            <a:fillRect/>
          </a:stretch>
        </p:blipFill>
        <p:spPr bwMode="auto">
          <a:xfrm>
            <a:off x="4724400" y="1524000"/>
            <a:ext cx="3420000" cy="2639273"/>
          </a:xfrm>
          <a:prstGeom prst="rect">
            <a:avLst/>
          </a:prstGeom>
          <a:noFill/>
          <a:ln w="9525">
            <a:noFill/>
            <a:miter lim="800000"/>
            <a:headEnd/>
            <a:tailEnd/>
          </a:ln>
        </p:spPr>
      </p:pic>
      <p:pic>
        <p:nvPicPr>
          <p:cNvPr id="58372" name="Picture 4"/>
          <p:cNvPicPr>
            <a:picLocks noChangeAspect="1" noChangeArrowheads="1"/>
          </p:cNvPicPr>
          <p:nvPr/>
        </p:nvPicPr>
        <p:blipFill>
          <a:blip r:embed="rId5" cstate="print"/>
          <a:srcRect/>
          <a:stretch>
            <a:fillRect/>
          </a:stretch>
        </p:blipFill>
        <p:spPr bwMode="auto">
          <a:xfrm>
            <a:off x="990600" y="4038600"/>
            <a:ext cx="3420000" cy="2639273"/>
          </a:xfrm>
          <a:prstGeom prst="rect">
            <a:avLst/>
          </a:prstGeom>
          <a:noFill/>
          <a:ln w="9525">
            <a:noFill/>
            <a:miter lim="800000"/>
            <a:headEnd/>
            <a:tailEnd/>
          </a:ln>
        </p:spPr>
      </p:pic>
      <p:pic>
        <p:nvPicPr>
          <p:cNvPr id="58373" name="Picture 5"/>
          <p:cNvPicPr>
            <a:picLocks noChangeAspect="1" noChangeArrowheads="1"/>
          </p:cNvPicPr>
          <p:nvPr/>
        </p:nvPicPr>
        <p:blipFill>
          <a:blip r:embed="rId6" cstate="print"/>
          <a:srcRect/>
          <a:stretch>
            <a:fillRect/>
          </a:stretch>
        </p:blipFill>
        <p:spPr bwMode="auto">
          <a:xfrm>
            <a:off x="4733400" y="4038600"/>
            <a:ext cx="3420000" cy="2639273"/>
          </a:xfrm>
          <a:prstGeom prst="rect">
            <a:avLst/>
          </a:prstGeom>
          <a:noFill/>
          <a:ln w="9525">
            <a:noFill/>
            <a:miter lim="800000"/>
            <a:headEnd/>
            <a:tailEnd/>
          </a:ln>
        </p:spPr>
      </p:pic>
      <p:sp>
        <p:nvSpPr>
          <p:cNvPr id="14" name="TextBox 13"/>
          <p:cNvSpPr txBox="1"/>
          <p:nvPr/>
        </p:nvSpPr>
        <p:spPr>
          <a:xfrm>
            <a:off x="2933700" y="1676400"/>
            <a:ext cx="914400" cy="338554"/>
          </a:xfrm>
          <a:prstGeom prst="rect">
            <a:avLst/>
          </a:prstGeom>
          <a:noFill/>
        </p:spPr>
        <p:txBody>
          <a:bodyPr wrap="square" rtlCol="0">
            <a:spAutoFit/>
          </a:bodyPr>
          <a:lstStyle/>
          <a:p>
            <a:pPr algn="ctr"/>
            <a:r>
              <a:rPr lang="en-US" altLang="zh-TW" sz="1600" dirty="0" smtClean="0"/>
              <a:t>SMA 1</a:t>
            </a:r>
            <a:endParaRPr lang="zh-TW" altLang="en-US" sz="1600" dirty="0"/>
          </a:p>
        </p:txBody>
      </p:sp>
      <p:sp>
        <p:nvSpPr>
          <p:cNvPr id="15" name="TextBox 14"/>
          <p:cNvSpPr txBox="1"/>
          <p:nvPr/>
        </p:nvSpPr>
        <p:spPr>
          <a:xfrm>
            <a:off x="6819900" y="1676400"/>
            <a:ext cx="914400" cy="338554"/>
          </a:xfrm>
          <a:prstGeom prst="rect">
            <a:avLst/>
          </a:prstGeom>
          <a:noFill/>
        </p:spPr>
        <p:txBody>
          <a:bodyPr wrap="square" rtlCol="0">
            <a:spAutoFit/>
          </a:bodyPr>
          <a:lstStyle/>
          <a:p>
            <a:pPr algn="ctr"/>
            <a:r>
              <a:rPr lang="en-US" altLang="zh-TW" sz="1600" dirty="0" smtClean="0"/>
              <a:t>SMA 2</a:t>
            </a:r>
            <a:endParaRPr lang="zh-TW" altLang="en-US" sz="1600" dirty="0"/>
          </a:p>
        </p:txBody>
      </p:sp>
      <p:sp>
        <p:nvSpPr>
          <p:cNvPr id="16" name="TextBox 15"/>
          <p:cNvSpPr txBox="1"/>
          <p:nvPr/>
        </p:nvSpPr>
        <p:spPr>
          <a:xfrm>
            <a:off x="2933700" y="4114800"/>
            <a:ext cx="914400" cy="338554"/>
          </a:xfrm>
          <a:prstGeom prst="rect">
            <a:avLst/>
          </a:prstGeom>
          <a:noFill/>
        </p:spPr>
        <p:txBody>
          <a:bodyPr wrap="square" rtlCol="0">
            <a:spAutoFit/>
          </a:bodyPr>
          <a:lstStyle/>
          <a:p>
            <a:pPr algn="ctr"/>
            <a:r>
              <a:rPr lang="en-US" altLang="zh-TW" sz="1600" dirty="0" smtClean="0"/>
              <a:t>SMA 3</a:t>
            </a:r>
            <a:endParaRPr lang="zh-TW" altLang="en-US" sz="1600" dirty="0"/>
          </a:p>
        </p:txBody>
      </p:sp>
      <p:sp>
        <p:nvSpPr>
          <p:cNvPr id="17" name="TextBox 16"/>
          <p:cNvSpPr txBox="1"/>
          <p:nvPr/>
        </p:nvSpPr>
        <p:spPr>
          <a:xfrm>
            <a:off x="6819900" y="4114800"/>
            <a:ext cx="914400" cy="338554"/>
          </a:xfrm>
          <a:prstGeom prst="rect">
            <a:avLst/>
          </a:prstGeom>
          <a:noFill/>
        </p:spPr>
        <p:txBody>
          <a:bodyPr wrap="square" rtlCol="0">
            <a:spAutoFit/>
          </a:bodyPr>
          <a:lstStyle/>
          <a:p>
            <a:pPr algn="ctr"/>
            <a:r>
              <a:rPr lang="en-US" altLang="zh-TW" sz="1600" dirty="0" smtClean="0"/>
              <a:t>SMA 4</a:t>
            </a:r>
            <a:endParaRPr lang="zh-TW" altLang="en-US" sz="1600" dirty="0"/>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p:cNvPicPr>
            <a:picLocks noChangeAspect="1" noChangeArrowheads="1"/>
          </p:cNvPicPr>
          <p:nvPr/>
        </p:nvPicPr>
        <p:blipFill>
          <a:blip r:embed="rId3" cstate="print"/>
          <a:srcRect/>
          <a:stretch>
            <a:fillRect/>
          </a:stretch>
        </p:blipFill>
        <p:spPr bwMode="auto">
          <a:xfrm>
            <a:off x="4733400" y="1524000"/>
            <a:ext cx="3420000" cy="2639273"/>
          </a:xfrm>
          <a:prstGeom prst="rect">
            <a:avLst/>
          </a:prstGeom>
          <a:noFill/>
          <a:ln w="9525">
            <a:noFill/>
            <a:miter lim="800000"/>
            <a:headEnd/>
            <a:tailEnd/>
          </a:ln>
        </p:spPr>
      </p:pic>
      <p:pic>
        <p:nvPicPr>
          <p:cNvPr id="59397" name="Picture 5"/>
          <p:cNvPicPr>
            <a:picLocks noChangeAspect="1" noChangeArrowheads="1"/>
          </p:cNvPicPr>
          <p:nvPr/>
        </p:nvPicPr>
        <p:blipFill>
          <a:blip r:embed="rId4" cstate="print"/>
          <a:srcRect/>
          <a:stretch>
            <a:fillRect/>
          </a:stretch>
        </p:blipFill>
        <p:spPr bwMode="auto">
          <a:xfrm>
            <a:off x="4733400" y="4066327"/>
            <a:ext cx="3420000" cy="2639273"/>
          </a:xfrm>
          <a:prstGeom prst="rect">
            <a:avLst/>
          </a:prstGeom>
          <a:noFill/>
          <a:ln w="9525">
            <a:noFill/>
            <a:miter lim="800000"/>
            <a:headEnd/>
            <a:tailEnd/>
          </a:ln>
        </p:spPr>
      </p:pic>
      <p:pic>
        <p:nvPicPr>
          <p:cNvPr id="59394" name="Picture 2"/>
          <p:cNvPicPr>
            <a:picLocks noChangeAspect="1" noChangeArrowheads="1"/>
          </p:cNvPicPr>
          <p:nvPr/>
        </p:nvPicPr>
        <p:blipFill>
          <a:blip r:embed="rId5" cstate="print"/>
          <a:srcRect/>
          <a:stretch>
            <a:fillRect/>
          </a:stretch>
        </p:blipFill>
        <p:spPr bwMode="auto">
          <a:xfrm>
            <a:off x="990974" y="1524000"/>
            <a:ext cx="3420000" cy="2639273"/>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n-US" altLang="zh-TW" sz="3200" dirty="0" smtClean="0">
                <a:solidFill>
                  <a:schemeClr val="tx1"/>
                </a:solidFill>
                <a:latin typeface="Calibri" pitchFamily="34" charset="0"/>
              </a:rPr>
              <a:t>Evaluation of test method</a:t>
            </a:r>
            <a:endParaRPr lang="zh-TW" altLang="en-US" sz="3200" dirty="0">
              <a:solidFill>
                <a:schemeClr val="tx1"/>
              </a:solidFill>
              <a:latin typeface="Calibri" pitchFamily="34" charset="0"/>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latin typeface="Calibri" pitchFamily="34" charset="0"/>
              </a:rPr>
              <a:pPr/>
              <a:t>21</a:t>
            </a:fld>
            <a:endParaRPr lang="en-US">
              <a:latin typeface="Calibri" pitchFamily="34" charset="0"/>
            </a:endParaRPr>
          </a:p>
        </p:txBody>
      </p:sp>
      <p:sp>
        <p:nvSpPr>
          <p:cNvPr id="14" name="TextBox 13"/>
          <p:cNvSpPr txBox="1"/>
          <p:nvPr/>
        </p:nvSpPr>
        <p:spPr>
          <a:xfrm>
            <a:off x="3175228" y="2057400"/>
            <a:ext cx="914400" cy="338554"/>
          </a:xfrm>
          <a:prstGeom prst="rect">
            <a:avLst/>
          </a:prstGeom>
          <a:noFill/>
        </p:spPr>
        <p:txBody>
          <a:bodyPr wrap="square" rtlCol="0">
            <a:spAutoFit/>
          </a:bodyPr>
          <a:lstStyle/>
          <a:p>
            <a:pPr algn="ctr"/>
            <a:r>
              <a:rPr lang="en-US" altLang="zh-TW" sz="1600" dirty="0" smtClean="0"/>
              <a:t>WC 1</a:t>
            </a:r>
            <a:endParaRPr lang="zh-TW" altLang="en-US" sz="1600" dirty="0"/>
          </a:p>
        </p:txBody>
      </p:sp>
      <p:sp>
        <p:nvSpPr>
          <p:cNvPr id="15" name="TextBox 14"/>
          <p:cNvSpPr txBox="1"/>
          <p:nvPr/>
        </p:nvSpPr>
        <p:spPr>
          <a:xfrm>
            <a:off x="6819900" y="2065364"/>
            <a:ext cx="914400" cy="338554"/>
          </a:xfrm>
          <a:prstGeom prst="rect">
            <a:avLst/>
          </a:prstGeom>
          <a:noFill/>
        </p:spPr>
        <p:txBody>
          <a:bodyPr wrap="square" rtlCol="0">
            <a:spAutoFit/>
          </a:bodyPr>
          <a:lstStyle/>
          <a:p>
            <a:pPr algn="ctr"/>
            <a:r>
              <a:rPr lang="en-US" altLang="zh-TW" sz="1600" dirty="0" smtClean="0"/>
              <a:t>WC 2</a:t>
            </a:r>
            <a:endParaRPr lang="zh-TW" altLang="en-US" sz="1600" dirty="0"/>
          </a:p>
        </p:txBody>
      </p:sp>
      <p:pic>
        <p:nvPicPr>
          <p:cNvPr id="59396" name="Picture 4"/>
          <p:cNvPicPr>
            <a:picLocks noChangeAspect="1" noChangeArrowheads="1"/>
          </p:cNvPicPr>
          <p:nvPr/>
        </p:nvPicPr>
        <p:blipFill>
          <a:blip r:embed="rId6" cstate="print"/>
          <a:srcRect/>
          <a:stretch>
            <a:fillRect/>
          </a:stretch>
        </p:blipFill>
        <p:spPr bwMode="auto">
          <a:xfrm>
            <a:off x="990600" y="4049075"/>
            <a:ext cx="3420000" cy="2639273"/>
          </a:xfrm>
          <a:prstGeom prst="rect">
            <a:avLst/>
          </a:prstGeom>
          <a:noFill/>
          <a:ln w="9525">
            <a:noFill/>
            <a:miter lim="800000"/>
            <a:headEnd/>
            <a:tailEnd/>
          </a:ln>
        </p:spPr>
      </p:pic>
      <p:sp>
        <p:nvSpPr>
          <p:cNvPr id="16" name="TextBox 15"/>
          <p:cNvSpPr txBox="1"/>
          <p:nvPr/>
        </p:nvSpPr>
        <p:spPr>
          <a:xfrm>
            <a:off x="3200400" y="4157246"/>
            <a:ext cx="914400" cy="338554"/>
          </a:xfrm>
          <a:prstGeom prst="rect">
            <a:avLst/>
          </a:prstGeom>
          <a:noFill/>
        </p:spPr>
        <p:txBody>
          <a:bodyPr wrap="square" rtlCol="0">
            <a:spAutoFit/>
          </a:bodyPr>
          <a:lstStyle/>
          <a:p>
            <a:pPr algn="ctr"/>
            <a:r>
              <a:rPr lang="en-US" altLang="zh-TW" sz="1600" dirty="0" smtClean="0"/>
              <a:t>WC 3</a:t>
            </a:r>
            <a:endParaRPr lang="zh-TW" altLang="en-US" sz="1600" dirty="0"/>
          </a:p>
        </p:txBody>
      </p:sp>
      <p:sp>
        <p:nvSpPr>
          <p:cNvPr id="17" name="TextBox 16"/>
          <p:cNvSpPr txBox="1"/>
          <p:nvPr/>
        </p:nvSpPr>
        <p:spPr>
          <a:xfrm>
            <a:off x="6819900" y="4157246"/>
            <a:ext cx="914400" cy="338554"/>
          </a:xfrm>
          <a:prstGeom prst="rect">
            <a:avLst/>
          </a:prstGeom>
          <a:noFill/>
        </p:spPr>
        <p:txBody>
          <a:bodyPr wrap="square" rtlCol="0">
            <a:spAutoFit/>
          </a:bodyPr>
          <a:lstStyle/>
          <a:p>
            <a:pPr algn="ctr"/>
            <a:r>
              <a:rPr lang="en-US" altLang="zh-TW" sz="1600" dirty="0" smtClean="0"/>
              <a:t>WC 4</a:t>
            </a:r>
            <a:endParaRPr lang="zh-TW" altLang="en-US" sz="1600" dirty="0"/>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TW" sz="3200" dirty="0" smtClean="0">
                <a:solidFill>
                  <a:schemeClr val="tx1"/>
                </a:solidFill>
                <a:latin typeface="Calibri" pitchFamily="34" charset="0"/>
              </a:rPr>
              <a:t>Better temperature descriptor</a:t>
            </a:r>
            <a:endParaRPr lang="zh-TW" altLang="en-US" sz="3200" dirty="0">
              <a:solidFill>
                <a:schemeClr val="tx1"/>
              </a:solidFill>
              <a:latin typeface="Calibri" pitchFamily="34" charset="0"/>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latin typeface="Calibri" pitchFamily="34" charset="0"/>
              </a:rPr>
              <a:pPr/>
              <a:t>22</a:t>
            </a:fld>
            <a:endParaRPr lang="en-US">
              <a:latin typeface="Calibri" pitchFamily="34" charset="0"/>
            </a:endParaRPr>
          </a:p>
        </p:txBody>
      </p:sp>
      <p:sp>
        <p:nvSpPr>
          <p:cNvPr id="19" name="Content Placeholder 18"/>
          <p:cNvSpPr>
            <a:spLocks noGrp="1"/>
          </p:cNvSpPr>
          <p:nvPr>
            <p:ph sz="quarter" idx="1"/>
          </p:nvPr>
        </p:nvSpPr>
        <p:spPr/>
        <p:txBody>
          <a:bodyPr/>
          <a:lstStyle/>
          <a:p>
            <a:r>
              <a:rPr lang="en-US" altLang="zh-TW" dirty="0" smtClean="0"/>
              <a:t>Temperature correction</a:t>
            </a:r>
          </a:p>
          <a:p>
            <a:pPr lvl="1"/>
            <a:r>
              <a:rPr lang="en-US" altLang="zh-TW" dirty="0" smtClean="0"/>
              <a:t>Effect estimation </a:t>
            </a:r>
            <a:r>
              <a:rPr lang="en-US" altLang="zh-TW" dirty="0" smtClean="0">
                <a:sym typeface="Wingdings" pitchFamily="2" charset="2"/>
              </a:rPr>
              <a:t> compensation</a:t>
            </a:r>
            <a:endParaRPr lang="zh-TW" altLang="en-US" dirty="0"/>
          </a:p>
        </p:txBody>
      </p:sp>
      <p:graphicFrame>
        <p:nvGraphicFramePr>
          <p:cNvPr id="18" name="Chart 17"/>
          <p:cNvGraphicFramePr>
            <a:graphicFrameLocks noChangeAspect="1"/>
          </p:cNvGraphicFramePr>
          <p:nvPr/>
        </p:nvGraphicFramePr>
        <p:xfrm>
          <a:off x="1692000" y="2590800"/>
          <a:ext cx="5760000" cy="370445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TW" sz="3200" dirty="0" smtClean="0">
                <a:solidFill>
                  <a:schemeClr val="tx1"/>
                </a:solidFill>
                <a:latin typeface="Calibri" pitchFamily="34" charset="0"/>
              </a:rPr>
              <a:t>Temperature constants</a:t>
            </a:r>
            <a:endParaRPr lang="zh-TW" altLang="en-US" sz="3200" dirty="0">
              <a:solidFill>
                <a:schemeClr val="tx1"/>
              </a:solidFill>
              <a:latin typeface="Calibri" pitchFamily="34" charset="0"/>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latin typeface="Calibri" pitchFamily="34" charset="0"/>
              </a:rPr>
              <a:pPr/>
              <a:t>23</a:t>
            </a:fld>
            <a:endParaRPr lang="en-US">
              <a:latin typeface="Calibri"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1524000"/>
            <a:ext cx="5415336" cy="5257799"/>
          </a:xfrm>
          <a:prstGeom prst="rect">
            <a:avLst/>
          </a:prstGeom>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7010400" y="6492875"/>
            <a:ext cx="2133600" cy="365125"/>
          </a:xfrm>
        </p:spPr>
        <p:txBody>
          <a:bodyPr>
            <a:normAutofit/>
          </a:bodyPr>
          <a:lstStyle/>
          <a:p>
            <a:fld id="{B6F15528-21DE-4FAA-801E-634DDDAF4B2B}" type="slidenum">
              <a:rPr lang="en-US" smtClean="0">
                <a:latin typeface="Calibri" pitchFamily="34" charset="0"/>
              </a:rPr>
              <a:pPr/>
              <a:t>24</a:t>
            </a:fld>
            <a:endParaRPr lang="en-US" dirty="0">
              <a:latin typeface="Calibri" pitchFamily="34" charset="0"/>
            </a:endParaRPr>
          </a:p>
        </p:txBody>
      </p:sp>
      <p:graphicFrame>
        <p:nvGraphicFramePr>
          <p:cNvPr id="7" name="Table 6"/>
          <p:cNvGraphicFramePr>
            <a:graphicFrameLocks noGrp="1"/>
          </p:cNvGraphicFramePr>
          <p:nvPr/>
        </p:nvGraphicFramePr>
        <p:xfrm>
          <a:off x="342901" y="76200"/>
          <a:ext cx="8458199" cy="6870650"/>
        </p:xfrm>
        <a:graphic>
          <a:graphicData uri="http://schemas.openxmlformats.org/drawingml/2006/table">
            <a:tbl>
              <a:tblPr/>
              <a:tblGrid>
                <a:gridCol w="1439671"/>
                <a:gridCol w="2009827"/>
                <a:gridCol w="1049342"/>
                <a:gridCol w="1498908"/>
                <a:gridCol w="1050399"/>
                <a:gridCol w="1410052"/>
              </a:tblGrid>
              <a:tr h="469850">
                <a:tc>
                  <a:txBody>
                    <a:bodyPr/>
                    <a:lstStyle/>
                    <a:p>
                      <a:pPr algn="ctr">
                        <a:spcAft>
                          <a:spcPts val="0"/>
                        </a:spcAft>
                      </a:pPr>
                      <a:r>
                        <a:rPr lang="en-US" sz="1200" b="1" kern="100" dirty="0">
                          <a:latin typeface="Times New Roman"/>
                          <a:ea typeface="新細明體"/>
                          <a:cs typeface="Times New Roman"/>
                        </a:rPr>
                        <a:t>Study</a:t>
                      </a:r>
                      <a:endParaRPr lang="zh-TW" sz="1200" kern="100" dirty="0">
                        <a:latin typeface="Calibri"/>
                        <a:ea typeface="新細明體"/>
                        <a:cs typeface="Times New Roman"/>
                      </a:endParaRPr>
                    </a:p>
                  </a:txBody>
                  <a:tcPr marL="36098" marR="3609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kern="100" dirty="0">
                          <a:latin typeface="Times New Roman"/>
                          <a:ea typeface="新細明體"/>
                          <a:cs typeface="Times New Roman"/>
                        </a:rPr>
                        <a:t>Setup</a:t>
                      </a:r>
                      <a:endParaRPr lang="zh-TW" sz="1200" kern="100" dirty="0">
                        <a:latin typeface="Calibri"/>
                        <a:ea typeface="新細明體"/>
                        <a:cs typeface="Times New Roman"/>
                      </a:endParaRPr>
                    </a:p>
                  </a:txBody>
                  <a:tcPr marL="36098" marR="3609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kern="100" dirty="0" err="1" smtClean="0">
                          <a:latin typeface="Times New Roman"/>
                          <a:ea typeface="新細明體"/>
                          <a:cs typeface="Times New Roman"/>
                        </a:rPr>
                        <a:t>T</a:t>
                      </a:r>
                      <a:r>
                        <a:rPr lang="en-US" sz="1200" b="1" kern="100" baseline="-25000" dirty="0" err="1" smtClean="0">
                          <a:latin typeface="Times New Roman"/>
                          <a:ea typeface="新細明體"/>
                          <a:cs typeface="Times New Roman"/>
                        </a:rPr>
                        <a:t>air</a:t>
                      </a:r>
                      <a:r>
                        <a:rPr lang="en-US" sz="1200" b="1" kern="100" baseline="-25000" dirty="0" smtClean="0">
                          <a:latin typeface="Times New Roman"/>
                          <a:ea typeface="新細明體"/>
                          <a:cs typeface="Times New Roman"/>
                        </a:rPr>
                        <a:t> </a:t>
                      </a:r>
                      <a:endParaRPr lang="zh-TW" sz="1200" kern="100" dirty="0" smtClean="0">
                        <a:latin typeface="Calibri"/>
                        <a:ea typeface="新細明體"/>
                        <a:cs typeface="Times New Roman"/>
                      </a:endParaRPr>
                    </a:p>
                    <a:p>
                      <a:pPr algn="ctr">
                        <a:spcAft>
                          <a:spcPts val="0"/>
                        </a:spcAft>
                      </a:pPr>
                      <a:r>
                        <a:rPr lang="en-US" sz="1200" b="1" kern="100" dirty="0" smtClean="0">
                          <a:latin typeface="Times New Roman"/>
                          <a:ea typeface="新細明體"/>
                          <a:cs typeface="Times New Roman"/>
                        </a:rPr>
                        <a:t>(°C)</a:t>
                      </a:r>
                      <a:endParaRPr lang="zh-TW" sz="1200" kern="100" dirty="0">
                        <a:latin typeface="Calibri"/>
                        <a:ea typeface="新細明體"/>
                        <a:cs typeface="Times New Roman"/>
                      </a:endParaRPr>
                    </a:p>
                  </a:txBody>
                  <a:tcPr marL="36098" marR="3609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i="1" kern="100" dirty="0" err="1" smtClean="0">
                          <a:latin typeface="Times New Roman"/>
                          <a:ea typeface="新細明體"/>
                          <a:cs typeface="Times New Roman"/>
                        </a:rPr>
                        <a:t>a</a:t>
                      </a:r>
                      <a:r>
                        <a:rPr lang="en-US" sz="1200" b="1" i="1" kern="100" baseline="-25000" dirty="0" err="1" smtClean="0">
                          <a:latin typeface="Times New Roman"/>
                          <a:ea typeface="新細明體"/>
                          <a:cs typeface="Times New Roman"/>
                        </a:rPr>
                        <a:t>air</a:t>
                      </a:r>
                      <a:endParaRPr lang="zh-TW" sz="1200" kern="100" dirty="0">
                        <a:latin typeface="Calibri"/>
                        <a:ea typeface="新細明體"/>
                        <a:cs typeface="Times New Roman"/>
                      </a:endParaRPr>
                    </a:p>
                    <a:p>
                      <a:pPr algn="ctr">
                        <a:spcAft>
                          <a:spcPts val="0"/>
                        </a:spcAft>
                      </a:pPr>
                      <a:r>
                        <a:rPr lang="en-US" sz="1200" b="1" kern="100" dirty="0" smtClean="0">
                          <a:latin typeface="Times New Roman"/>
                          <a:ea typeface="新細明體"/>
                          <a:cs typeface="Times New Roman"/>
                        </a:rPr>
                        <a:t>(</a:t>
                      </a:r>
                      <a:r>
                        <a:rPr lang="en-US" sz="1200" b="1" kern="100" dirty="0">
                          <a:latin typeface="Times New Roman"/>
                          <a:ea typeface="新細明體"/>
                          <a:cs typeface="Times New Roman"/>
                        </a:rPr>
                        <a:t>dB(A)/°C)</a:t>
                      </a:r>
                      <a:endParaRPr lang="zh-TW" sz="1200" kern="100" dirty="0">
                        <a:latin typeface="Calibri"/>
                        <a:ea typeface="新細明體"/>
                        <a:cs typeface="Times New Roman"/>
                      </a:endParaRPr>
                    </a:p>
                  </a:txBody>
                  <a:tcPr marL="36098" marR="3609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kern="100" dirty="0" err="1">
                          <a:latin typeface="Times New Roman"/>
                          <a:ea typeface="新細明體"/>
                          <a:cs typeface="Times New Roman"/>
                        </a:rPr>
                        <a:t>T</a:t>
                      </a:r>
                      <a:r>
                        <a:rPr lang="en-US" sz="1200" b="1" kern="100" baseline="-25000" dirty="0" err="1">
                          <a:latin typeface="Times New Roman"/>
                          <a:ea typeface="新細明體"/>
                          <a:cs typeface="Times New Roman"/>
                        </a:rPr>
                        <a:t>road</a:t>
                      </a:r>
                      <a:endParaRPr lang="zh-TW" sz="1200" kern="100" dirty="0">
                        <a:latin typeface="Calibri"/>
                        <a:ea typeface="新細明體"/>
                        <a:cs typeface="Times New Roman"/>
                      </a:endParaRPr>
                    </a:p>
                    <a:p>
                      <a:pPr algn="ctr">
                        <a:spcAft>
                          <a:spcPts val="0"/>
                        </a:spcAft>
                      </a:pPr>
                      <a:r>
                        <a:rPr lang="en-US" sz="1200" b="1" kern="100" dirty="0" smtClean="0">
                          <a:latin typeface="Times New Roman"/>
                          <a:ea typeface="新細明體"/>
                          <a:cs typeface="Times New Roman"/>
                        </a:rPr>
                        <a:t>(°</a:t>
                      </a:r>
                      <a:r>
                        <a:rPr lang="en-US" sz="1200" b="1" kern="100" dirty="0">
                          <a:latin typeface="Times New Roman"/>
                          <a:ea typeface="新細明體"/>
                          <a:cs typeface="Times New Roman"/>
                        </a:rPr>
                        <a:t>C)</a:t>
                      </a:r>
                      <a:endParaRPr lang="zh-TW" sz="1200" kern="100" dirty="0">
                        <a:latin typeface="Calibri"/>
                        <a:ea typeface="新細明體"/>
                        <a:cs typeface="Times New Roman"/>
                      </a:endParaRPr>
                    </a:p>
                  </a:txBody>
                  <a:tcPr marL="36098" marR="3609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i="1" kern="100" dirty="0" err="1" smtClean="0">
                          <a:latin typeface="Times New Roman"/>
                          <a:ea typeface="新細明體"/>
                          <a:cs typeface="Times New Roman"/>
                        </a:rPr>
                        <a:t>a</a:t>
                      </a:r>
                      <a:r>
                        <a:rPr lang="en-US" sz="1200" b="1" i="1" kern="100" baseline="-25000" dirty="0" err="1" smtClean="0">
                          <a:latin typeface="Times New Roman"/>
                          <a:ea typeface="新細明體"/>
                          <a:cs typeface="Times New Roman"/>
                        </a:rPr>
                        <a:t>road</a:t>
                      </a:r>
                      <a:endParaRPr lang="zh-TW" sz="1200" kern="100" dirty="0">
                        <a:latin typeface="Calibri"/>
                        <a:ea typeface="新細明體"/>
                        <a:cs typeface="Times New Roman"/>
                      </a:endParaRPr>
                    </a:p>
                    <a:p>
                      <a:pPr algn="ctr">
                        <a:spcAft>
                          <a:spcPts val="0"/>
                        </a:spcAft>
                      </a:pPr>
                      <a:r>
                        <a:rPr lang="en-US" sz="1200" b="1" kern="100" dirty="0" smtClean="0">
                          <a:latin typeface="Times New Roman"/>
                          <a:ea typeface="新細明體"/>
                          <a:cs typeface="Times New Roman"/>
                        </a:rPr>
                        <a:t>(</a:t>
                      </a:r>
                      <a:r>
                        <a:rPr lang="en-US" sz="1200" b="1" kern="100" dirty="0">
                          <a:latin typeface="Times New Roman"/>
                          <a:ea typeface="新細明體"/>
                          <a:cs typeface="Times New Roman"/>
                        </a:rPr>
                        <a:t>dB(A)/°C)</a:t>
                      </a:r>
                      <a:endParaRPr lang="zh-TW" sz="1200" kern="100" dirty="0">
                        <a:latin typeface="Calibri"/>
                        <a:ea typeface="新細明體"/>
                        <a:cs typeface="Times New Roman"/>
                      </a:endParaRPr>
                    </a:p>
                  </a:txBody>
                  <a:tcPr marL="36098" marR="3609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6595">
                <a:tc>
                  <a:txBody>
                    <a:bodyPr/>
                    <a:lstStyle/>
                    <a:p>
                      <a:pPr algn="ctr">
                        <a:spcAft>
                          <a:spcPts val="0"/>
                        </a:spcAft>
                      </a:pPr>
                      <a:r>
                        <a:rPr lang="en-US" sz="1200" kern="100" dirty="0">
                          <a:latin typeface="Times New Roman"/>
                          <a:ea typeface="新細明體"/>
                          <a:cs typeface="Times New Roman"/>
                        </a:rPr>
                        <a:t>This </a:t>
                      </a:r>
                      <a:r>
                        <a:rPr lang="en-US" sz="1200" kern="100" dirty="0" smtClean="0">
                          <a:latin typeface="Times New Roman"/>
                          <a:ea typeface="新細明體"/>
                          <a:cs typeface="Times New Roman"/>
                        </a:rPr>
                        <a:t>study</a:t>
                      </a:r>
                    </a:p>
                    <a:p>
                      <a:pPr algn="ctr">
                        <a:spcAft>
                          <a:spcPts val="0"/>
                        </a:spcAft>
                      </a:pPr>
                      <a:endParaRPr lang="en-US" altLang="zh-TW" sz="1200" kern="100" dirty="0" smtClean="0">
                        <a:latin typeface="Times New Roman"/>
                        <a:ea typeface="新細明體"/>
                        <a:cs typeface="Times New Roman"/>
                      </a:endParaRPr>
                    </a:p>
                    <a:p>
                      <a:pPr algn="ctr">
                        <a:spcAft>
                          <a:spcPts val="0"/>
                        </a:spcAft>
                      </a:pPr>
                      <a:r>
                        <a:rPr lang="en-US" altLang="zh-TW" sz="1200" kern="100" dirty="0" smtClean="0">
                          <a:latin typeface="Times New Roman"/>
                          <a:ea typeface="新細明體"/>
                          <a:cs typeface="Times New Roman"/>
                        </a:rPr>
                        <a:t>in</a:t>
                      </a:r>
                      <a:r>
                        <a:rPr lang="en-US" altLang="zh-TW" sz="1200" kern="100" baseline="0" dirty="0" smtClean="0">
                          <a:latin typeface="Times New Roman"/>
                          <a:ea typeface="新細明體"/>
                          <a:cs typeface="Times New Roman"/>
                        </a:rPr>
                        <a:t> Hong Kong</a:t>
                      </a:r>
                      <a:endParaRPr lang="zh-TW" sz="1200" kern="100" dirty="0">
                        <a:latin typeface="Calibri"/>
                        <a:ea typeface="新細明體"/>
                        <a:cs typeface="Times New Roman"/>
                      </a:endParaRPr>
                    </a:p>
                  </a:txBody>
                  <a:tcPr marL="36098" marR="3609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1200" kern="100" dirty="0">
                        <a:latin typeface="Times New Roman"/>
                        <a:ea typeface="新細明體"/>
                        <a:cs typeface="Times New Roman"/>
                      </a:endParaRPr>
                    </a:p>
                    <a:p>
                      <a:pPr marL="342900" lvl="0" indent="-342900">
                        <a:spcAft>
                          <a:spcPts val="0"/>
                        </a:spcAft>
                        <a:buFont typeface="Wingdings"/>
                        <a:buChar char=""/>
                      </a:pPr>
                      <a:r>
                        <a:rPr lang="en-US" sz="1200" kern="100" dirty="0">
                          <a:latin typeface="Times New Roman"/>
                          <a:ea typeface="新細明體"/>
                          <a:cs typeface="Times New Roman"/>
                        </a:rPr>
                        <a:t>Single day</a:t>
                      </a:r>
                      <a:endParaRPr lang="zh-TW" sz="1200" kern="100" dirty="0">
                        <a:latin typeface="Calibri"/>
                        <a:ea typeface="新細明體"/>
                        <a:cs typeface="Times New Roman"/>
                      </a:endParaRPr>
                    </a:p>
                    <a:p>
                      <a:pPr marL="342900" lvl="0" indent="-342900">
                        <a:spcAft>
                          <a:spcPts val="0"/>
                        </a:spcAft>
                        <a:buFont typeface="Wingdings"/>
                        <a:buChar char=""/>
                      </a:pPr>
                      <a:r>
                        <a:rPr lang="en-US" sz="1200" kern="100" dirty="0">
                          <a:latin typeface="Times New Roman"/>
                          <a:ea typeface="新細明體"/>
                          <a:cs typeface="Times New Roman"/>
                        </a:rPr>
                        <a:t>CPX</a:t>
                      </a:r>
                      <a:endParaRPr lang="zh-TW" sz="1200" kern="100" dirty="0">
                        <a:latin typeface="Calibri"/>
                        <a:ea typeface="新細明體"/>
                        <a:cs typeface="Times New Roman"/>
                      </a:endParaRPr>
                    </a:p>
                    <a:p>
                      <a:pPr marL="342900" lvl="0" indent="-342900">
                        <a:spcAft>
                          <a:spcPts val="0"/>
                        </a:spcAft>
                        <a:buFont typeface="Wingdings"/>
                        <a:buChar char=""/>
                      </a:pPr>
                      <a:r>
                        <a:rPr lang="en-US" sz="1200" kern="100" dirty="0">
                          <a:latin typeface="Times New Roman"/>
                          <a:ea typeface="新細明體"/>
                          <a:cs typeface="Times New Roman"/>
                        </a:rPr>
                        <a:t>SRTT tyres</a:t>
                      </a:r>
                      <a:endParaRPr lang="zh-TW" sz="1200" kern="100" dirty="0">
                        <a:latin typeface="Calibri"/>
                        <a:ea typeface="新細明體"/>
                        <a:cs typeface="Times New Roman"/>
                      </a:endParaRPr>
                    </a:p>
                    <a:p>
                      <a:pPr marL="342900" lvl="0" indent="-342900">
                        <a:spcAft>
                          <a:spcPts val="0"/>
                        </a:spcAft>
                        <a:buFont typeface="Wingdings"/>
                        <a:buChar char=""/>
                      </a:pPr>
                      <a:r>
                        <a:rPr lang="en-US" sz="1200" kern="100" dirty="0">
                          <a:latin typeface="Times New Roman"/>
                          <a:ea typeface="新細明體"/>
                          <a:cs typeface="Times New Roman"/>
                        </a:rPr>
                        <a:t>8 </a:t>
                      </a:r>
                      <a:r>
                        <a:rPr lang="en-US" sz="1200" kern="100" dirty="0" smtClean="0">
                          <a:latin typeface="Times New Roman"/>
                          <a:ea typeface="新細明體"/>
                          <a:cs typeface="Times New Roman"/>
                        </a:rPr>
                        <a:t>asphalts</a:t>
                      </a:r>
                    </a:p>
                    <a:p>
                      <a:pPr marL="342900" lvl="0" indent="-342900">
                        <a:spcAft>
                          <a:spcPts val="0"/>
                        </a:spcAft>
                        <a:buFont typeface="Wingdings"/>
                        <a:buChar char=""/>
                      </a:pPr>
                      <a:endParaRPr lang="zh-TW" sz="1200" kern="100" dirty="0">
                        <a:latin typeface="Calibri"/>
                        <a:ea typeface="新細明體"/>
                        <a:cs typeface="Times New Roman"/>
                      </a:endParaRPr>
                    </a:p>
                  </a:txBody>
                  <a:tcPr marL="36098" marR="3609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latin typeface="Times New Roman"/>
                          <a:ea typeface="新細明體"/>
                          <a:cs typeface="Times New Roman"/>
                        </a:rPr>
                        <a:t>27, 32</a:t>
                      </a:r>
                      <a:endParaRPr lang="zh-TW" sz="1400" kern="100" dirty="0">
                        <a:latin typeface="Calibri"/>
                        <a:ea typeface="新細明體"/>
                        <a:cs typeface="Times New Roman"/>
                      </a:endParaRPr>
                    </a:p>
                  </a:txBody>
                  <a:tcPr marL="36098" marR="3609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latin typeface="Times New Roman"/>
                          <a:ea typeface="新細明體"/>
                          <a:cs typeface="Times New Roman"/>
                        </a:rPr>
                        <a:t>–0.12, –0.68</a:t>
                      </a:r>
                      <a:endParaRPr lang="zh-TW" sz="1400" kern="100">
                        <a:latin typeface="Calibri"/>
                        <a:ea typeface="新細明體"/>
                        <a:cs typeface="Times New Roman"/>
                      </a:endParaRPr>
                    </a:p>
                  </a:txBody>
                  <a:tcPr marL="36098" marR="3609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latin typeface="Times New Roman"/>
                          <a:ea typeface="新細明體"/>
                          <a:cs typeface="Times New Roman"/>
                        </a:rPr>
                        <a:t>30, 46</a:t>
                      </a:r>
                      <a:endParaRPr lang="zh-TW" sz="1400" kern="100">
                        <a:latin typeface="Calibri"/>
                        <a:ea typeface="新細明體"/>
                        <a:cs typeface="Times New Roman"/>
                      </a:endParaRPr>
                    </a:p>
                  </a:txBody>
                  <a:tcPr marL="36098" marR="3609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latin typeface="Times New Roman"/>
                          <a:ea typeface="新細明體"/>
                          <a:cs typeface="Times New Roman"/>
                        </a:rPr>
                        <a:t>–0.03, –0.14</a:t>
                      </a:r>
                      <a:endParaRPr lang="zh-TW" sz="1400" kern="100" dirty="0">
                        <a:latin typeface="Calibri"/>
                        <a:ea typeface="新細明體"/>
                        <a:cs typeface="Times New Roman"/>
                      </a:endParaRPr>
                    </a:p>
                  </a:txBody>
                  <a:tcPr marL="36098" marR="3609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6595">
                <a:tc>
                  <a:txBody>
                    <a:bodyPr/>
                    <a:lstStyle/>
                    <a:p>
                      <a:pPr algn="ctr">
                        <a:spcAft>
                          <a:spcPts val="0"/>
                        </a:spcAft>
                      </a:pPr>
                      <a:r>
                        <a:rPr lang="en-US" sz="1200" kern="100" dirty="0" err="1">
                          <a:latin typeface="Times New Roman"/>
                          <a:ea typeface="新細明體"/>
                          <a:cs typeface="Times New Roman"/>
                        </a:rPr>
                        <a:t>Bühlmann</a:t>
                      </a:r>
                      <a:r>
                        <a:rPr lang="en-US" sz="1200" kern="100" dirty="0">
                          <a:latin typeface="Times New Roman"/>
                          <a:ea typeface="新細明體"/>
                          <a:cs typeface="Times New Roman"/>
                        </a:rPr>
                        <a:t> and Ziegler (2011</a:t>
                      </a:r>
                      <a:r>
                        <a:rPr lang="en-US" sz="1200" kern="100" dirty="0" smtClean="0">
                          <a:latin typeface="Times New Roman"/>
                          <a:ea typeface="新細明體"/>
                          <a:cs typeface="Times New Roman"/>
                        </a:rPr>
                        <a:t>)</a:t>
                      </a:r>
                    </a:p>
                    <a:p>
                      <a:pPr algn="ctr">
                        <a:spcAft>
                          <a:spcPts val="0"/>
                        </a:spcAft>
                      </a:pPr>
                      <a:endParaRPr lang="en-US" altLang="zh-TW" sz="1200" kern="100" dirty="0" smtClean="0">
                        <a:latin typeface="Times New Roman"/>
                        <a:ea typeface="新細明體"/>
                        <a:cs typeface="Times New Roman"/>
                      </a:endParaRPr>
                    </a:p>
                    <a:p>
                      <a:pPr algn="ctr">
                        <a:spcAft>
                          <a:spcPts val="0"/>
                        </a:spcAft>
                      </a:pPr>
                      <a:r>
                        <a:rPr lang="en-US" altLang="zh-TW" sz="1200" kern="100" dirty="0" smtClean="0">
                          <a:latin typeface="Times New Roman"/>
                          <a:ea typeface="新細明體"/>
                          <a:cs typeface="Times New Roman"/>
                        </a:rPr>
                        <a:t>in Switzerland</a:t>
                      </a:r>
                      <a:endParaRPr lang="zh-TW" sz="1200" kern="100" dirty="0">
                        <a:latin typeface="Calibri"/>
                        <a:ea typeface="新細明體"/>
                        <a:cs typeface="Times New Roman"/>
                      </a:endParaRPr>
                    </a:p>
                  </a:txBody>
                  <a:tcPr marL="36098" marR="3609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1200" kern="100" dirty="0" smtClean="0">
                        <a:latin typeface="Times New Roman"/>
                        <a:ea typeface="新細明體"/>
                        <a:cs typeface="Times New Roman"/>
                      </a:endParaRPr>
                    </a:p>
                    <a:p>
                      <a:pPr marL="342900" lvl="0" indent="-342900">
                        <a:spcAft>
                          <a:spcPts val="0"/>
                        </a:spcAft>
                        <a:buFont typeface="Wingdings"/>
                        <a:buChar char=""/>
                      </a:pPr>
                      <a:r>
                        <a:rPr lang="en-US" sz="1200" kern="100" dirty="0" smtClean="0">
                          <a:latin typeface="Times New Roman"/>
                          <a:ea typeface="新細明體"/>
                          <a:cs typeface="Times New Roman"/>
                        </a:rPr>
                        <a:t>Single </a:t>
                      </a:r>
                      <a:r>
                        <a:rPr lang="en-US" sz="1200" kern="100" dirty="0">
                          <a:latin typeface="Times New Roman"/>
                          <a:ea typeface="新細明體"/>
                          <a:cs typeface="Times New Roman"/>
                        </a:rPr>
                        <a:t>day</a:t>
                      </a:r>
                      <a:endParaRPr lang="zh-TW" sz="1200" kern="100" dirty="0">
                        <a:latin typeface="Calibri"/>
                        <a:ea typeface="新細明體"/>
                        <a:cs typeface="Times New Roman"/>
                      </a:endParaRPr>
                    </a:p>
                    <a:p>
                      <a:pPr marL="342900" lvl="0" indent="-342900">
                        <a:spcAft>
                          <a:spcPts val="0"/>
                        </a:spcAft>
                        <a:buFont typeface="Wingdings"/>
                        <a:buChar char=""/>
                      </a:pPr>
                      <a:r>
                        <a:rPr lang="en-US" sz="1200" kern="100" dirty="0">
                          <a:latin typeface="Times New Roman"/>
                          <a:ea typeface="新細明體"/>
                          <a:cs typeface="Times New Roman"/>
                        </a:rPr>
                        <a:t>CPX</a:t>
                      </a:r>
                      <a:endParaRPr lang="zh-TW" sz="1200" kern="100" dirty="0">
                        <a:latin typeface="Calibri"/>
                        <a:ea typeface="新細明體"/>
                        <a:cs typeface="Times New Roman"/>
                      </a:endParaRPr>
                    </a:p>
                    <a:p>
                      <a:pPr marL="342900" lvl="0" indent="-342900">
                        <a:spcAft>
                          <a:spcPts val="0"/>
                        </a:spcAft>
                        <a:buFont typeface="Wingdings"/>
                        <a:buChar char=""/>
                      </a:pPr>
                      <a:r>
                        <a:rPr lang="en-US" sz="1200" kern="100" dirty="0">
                          <a:latin typeface="Times New Roman"/>
                          <a:ea typeface="新細明體"/>
                          <a:cs typeface="Times New Roman"/>
                        </a:rPr>
                        <a:t>SRTT</a:t>
                      </a:r>
                      <a:endParaRPr lang="zh-TW" sz="1200" kern="100" dirty="0">
                        <a:latin typeface="Calibri"/>
                        <a:ea typeface="新細明體"/>
                        <a:cs typeface="Times New Roman"/>
                      </a:endParaRPr>
                    </a:p>
                    <a:p>
                      <a:pPr marL="342900" lvl="0" indent="-342900">
                        <a:spcAft>
                          <a:spcPts val="0"/>
                        </a:spcAft>
                        <a:buFont typeface="Wingdings"/>
                        <a:buChar char=""/>
                      </a:pPr>
                      <a:r>
                        <a:rPr lang="en-US" sz="1200" kern="100" dirty="0">
                          <a:latin typeface="Times New Roman"/>
                          <a:ea typeface="新細明體"/>
                          <a:cs typeface="Times New Roman"/>
                        </a:rPr>
                        <a:t>21 asphalts</a:t>
                      </a:r>
                      <a:endParaRPr lang="zh-TW" sz="1200" kern="100" dirty="0">
                        <a:latin typeface="Calibri"/>
                        <a:ea typeface="新細明體"/>
                        <a:cs typeface="Times New Roman"/>
                      </a:endParaRPr>
                    </a:p>
                    <a:p>
                      <a:pPr marL="342900" lvl="0" indent="-342900">
                        <a:spcAft>
                          <a:spcPts val="0"/>
                        </a:spcAft>
                        <a:buFont typeface="Wingdings"/>
                        <a:buChar char=""/>
                      </a:pPr>
                      <a:r>
                        <a:rPr lang="en-US" sz="1200" kern="100" dirty="0">
                          <a:latin typeface="Times New Roman"/>
                          <a:ea typeface="新細明體"/>
                          <a:cs typeface="Times New Roman"/>
                        </a:rPr>
                        <a:t>16 concretes</a:t>
                      </a:r>
                      <a:endParaRPr lang="zh-TW" sz="1200" kern="100" dirty="0">
                        <a:latin typeface="Calibri"/>
                        <a:ea typeface="新細明體"/>
                        <a:cs typeface="Times New Roman"/>
                      </a:endParaRPr>
                    </a:p>
                    <a:p>
                      <a:pPr marL="342900" lvl="0" indent="-342900">
                        <a:spcAft>
                          <a:spcPts val="0"/>
                        </a:spcAft>
                        <a:buFont typeface="Wingdings"/>
                        <a:buChar char=""/>
                      </a:pPr>
                      <a:r>
                        <a:rPr lang="en-US" sz="1200" kern="100" dirty="0">
                          <a:latin typeface="Times New Roman"/>
                          <a:ea typeface="新細明體"/>
                          <a:cs typeface="Times New Roman"/>
                        </a:rPr>
                        <a:t>2 </a:t>
                      </a:r>
                      <a:r>
                        <a:rPr lang="en-US" sz="1200" kern="100" dirty="0" smtClean="0">
                          <a:latin typeface="Times New Roman"/>
                          <a:ea typeface="新細明體"/>
                          <a:cs typeface="Times New Roman"/>
                        </a:rPr>
                        <a:t>others</a:t>
                      </a:r>
                    </a:p>
                    <a:p>
                      <a:pPr marL="342900" lvl="0" indent="-342900">
                        <a:spcAft>
                          <a:spcPts val="0"/>
                        </a:spcAft>
                        <a:buFont typeface="Wingdings"/>
                        <a:buChar char=""/>
                      </a:pPr>
                      <a:endParaRPr lang="en-US" sz="1200" kern="100" dirty="0" smtClean="0">
                        <a:latin typeface="Times New Roman"/>
                        <a:ea typeface="新細明體"/>
                        <a:cs typeface="Times New Roman"/>
                      </a:endParaRPr>
                    </a:p>
                  </a:txBody>
                  <a:tcPr marL="36098" marR="3609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latin typeface="Times New Roman"/>
                          <a:ea typeface="新細明體"/>
                          <a:cs typeface="Times New Roman"/>
                        </a:rPr>
                        <a:t>10, 30</a:t>
                      </a:r>
                      <a:endParaRPr lang="zh-TW" sz="1400" kern="100" dirty="0">
                        <a:latin typeface="Calibri"/>
                        <a:ea typeface="新細明體"/>
                        <a:cs typeface="Times New Roman"/>
                      </a:endParaRPr>
                    </a:p>
                  </a:txBody>
                  <a:tcPr marL="36098" marR="3609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latin typeface="Times New Roman"/>
                          <a:ea typeface="新細明體"/>
                          <a:cs typeface="Times New Roman"/>
                        </a:rPr>
                        <a:t>–</a:t>
                      </a:r>
                      <a:r>
                        <a:rPr lang="en-US" sz="1400" kern="100" dirty="0" smtClean="0">
                          <a:latin typeface="Times New Roman"/>
                          <a:ea typeface="新細明體"/>
                          <a:cs typeface="Times New Roman"/>
                        </a:rPr>
                        <a:t>0.1</a:t>
                      </a:r>
                      <a:endParaRPr lang="zh-TW" sz="1400" kern="100" dirty="0">
                        <a:latin typeface="Calibri"/>
                        <a:ea typeface="新細明體"/>
                        <a:cs typeface="Times New Roman"/>
                      </a:endParaRPr>
                    </a:p>
                  </a:txBody>
                  <a:tcPr marL="36098" marR="3609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latin typeface="Times New Roman"/>
                          <a:ea typeface="新細明體"/>
                          <a:cs typeface="Times New Roman"/>
                        </a:rPr>
                        <a:t>8, 50</a:t>
                      </a:r>
                      <a:endParaRPr lang="zh-TW" sz="1400" kern="100" dirty="0">
                        <a:latin typeface="Calibri"/>
                        <a:ea typeface="新細明體"/>
                        <a:cs typeface="Times New Roman"/>
                      </a:endParaRPr>
                    </a:p>
                  </a:txBody>
                  <a:tcPr marL="36098" marR="3609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latin typeface="Times New Roman"/>
                          <a:ea typeface="新細明體"/>
                          <a:cs typeface="Times New Roman"/>
                        </a:rPr>
                        <a:t>n/a</a:t>
                      </a:r>
                      <a:endParaRPr lang="zh-TW" sz="1400" kern="100" dirty="0">
                        <a:latin typeface="Calibri"/>
                        <a:ea typeface="新細明體"/>
                        <a:cs typeface="Times New Roman"/>
                      </a:endParaRPr>
                    </a:p>
                  </a:txBody>
                  <a:tcPr marL="36098" marR="3609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14656">
                <a:tc>
                  <a:txBody>
                    <a:bodyPr/>
                    <a:lstStyle/>
                    <a:p>
                      <a:pPr algn="ctr">
                        <a:spcAft>
                          <a:spcPts val="0"/>
                        </a:spcAft>
                      </a:pPr>
                      <a:r>
                        <a:rPr lang="en-US" sz="1200" kern="100" dirty="0" err="1">
                          <a:latin typeface="Times New Roman"/>
                          <a:ea typeface="新細明體"/>
                          <a:cs typeface="Times New Roman"/>
                        </a:rPr>
                        <a:t>Anfosso</a:t>
                      </a:r>
                      <a:r>
                        <a:rPr lang="en-US" sz="1200" kern="100" dirty="0">
                          <a:latin typeface="Times New Roman"/>
                          <a:ea typeface="新細明體"/>
                          <a:cs typeface="Times New Roman"/>
                        </a:rPr>
                        <a:t>-</a:t>
                      </a:r>
                      <a:endParaRPr lang="zh-TW" sz="1200" kern="100" dirty="0">
                        <a:latin typeface="Calibri"/>
                        <a:ea typeface="新細明體"/>
                        <a:cs typeface="Times New Roman"/>
                      </a:endParaRPr>
                    </a:p>
                    <a:p>
                      <a:pPr algn="ctr">
                        <a:spcAft>
                          <a:spcPts val="0"/>
                        </a:spcAft>
                      </a:pPr>
                      <a:r>
                        <a:rPr lang="en-US" sz="1200" kern="100" dirty="0" err="1">
                          <a:latin typeface="Times New Roman"/>
                          <a:ea typeface="新細明體"/>
                          <a:cs typeface="Times New Roman"/>
                        </a:rPr>
                        <a:t>Lédée</a:t>
                      </a:r>
                      <a:r>
                        <a:rPr lang="en-US" sz="1200" kern="100" dirty="0">
                          <a:latin typeface="Times New Roman"/>
                          <a:ea typeface="新細明體"/>
                          <a:cs typeface="Times New Roman"/>
                        </a:rPr>
                        <a:t> and </a:t>
                      </a:r>
                      <a:r>
                        <a:rPr lang="en-US" sz="1200" kern="100" dirty="0" err="1">
                          <a:latin typeface="Times New Roman"/>
                          <a:ea typeface="新細明體"/>
                          <a:cs typeface="Times New Roman"/>
                        </a:rPr>
                        <a:t>Pichaud</a:t>
                      </a:r>
                      <a:r>
                        <a:rPr lang="en-US" sz="1200" kern="100" dirty="0">
                          <a:latin typeface="Times New Roman"/>
                          <a:ea typeface="新細明體"/>
                          <a:cs typeface="Times New Roman"/>
                        </a:rPr>
                        <a:t> (2007</a:t>
                      </a:r>
                      <a:r>
                        <a:rPr lang="en-US" sz="1200" kern="100" dirty="0" smtClean="0">
                          <a:latin typeface="Times New Roman"/>
                          <a:ea typeface="新細明體"/>
                          <a:cs typeface="Times New Roman"/>
                        </a:rPr>
                        <a:t>)</a:t>
                      </a:r>
                    </a:p>
                    <a:p>
                      <a:pPr algn="ctr">
                        <a:spcAft>
                          <a:spcPts val="0"/>
                        </a:spcAft>
                      </a:pPr>
                      <a:endParaRPr lang="en-US" altLang="zh-TW" sz="1200" kern="100" dirty="0" smtClean="0">
                        <a:latin typeface="Times New Roman"/>
                        <a:ea typeface="新細明體"/>
                        <a:cs typeface="Times New Roman"/>
                      </a:endParaRPr>
                    </a:p>
                    <a:p>
                      <a:pPr algn="ctr">
                        <a:spcAft>
                          <a:spcPts val="0"/>
                        </a:spcAft>
                      </a:pPr>
                      <a:r>
                        <a:rPr lang="en-US" altLang="zh-TW" sz="1200" kern="100" dirty="0" smtClean="0">
                          <a:latin typeface="Times New Roman"/>
                          <a:ea typeface="新細明體"/>
                          <a:cs typeface="Times New Roman"/>
                        </a:rPr>
                        <a:t>in France</a:t>
                      </a:r>
                      <a:endParaRPr lang="zh-TW" sz="1200" kern="100" dirty="0">
                        <a:latin typeface="Calibri"/>
                        <a:ea typeface="新細明體"/>
                        <a:cs typeface="Times New Roman"/>
                      </a:endParaRPr>
                    </a:p>
                  </a:txBody>
                  <a:tcPr marL="36098" marR="3609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en-US" sz="1200" kern="100" dirty="0">
                        <a:latin typeface="Times New Roman"/>
                        <a:ea typeface="新細明體"/>
                        <a:cs typeface="Times New Roman"/>
                      </a:endParaRPr>
                    </a:p>
                    <a:p>
                      <a:pPr marL="342900" lvl="0" indent="-342900">
                        <a:spcAft>
                          <a:spcPts val="0"/>
                        </a:spcAft>
                        <a:buFont typeface="Wingdings"/>
                        <a:buChar char=""/>
                      </a:pPr>
                      <a:r>
                        <a:rPr lang="en-US" sz="1200" kern="100" dirty="0">
                          <a:latin typeface="Times New Roman"/>
                          <a:ea typeface="新細明體"/>
                          <a:cs typeface="Times New Roman"/>
                        </a:rPr>
                        <a:t>1 year</a:t>
                      </a:r>
                      <a:endParaRPr lang="zh-TW" sz="1200" kern="100" dirty="0">
                        <a:latin typeface="Calibri"/>
                        <a:ea typeface="新細明體"/>
                        <a:cs typeface="Times New Roman"/>
                      </a:endParaRPr>
                    </a:p>
                    <a:p>
                      <a:pPr marL="342900" lvl="0" indent="-342900">
                        <a:spcAft>
                          <a:spcPts val="0"/>
                        </a:spcAft>
                        <a:buFont typeface="Wingdings"/>
                        <a:buChar char=""/>
                      </a:pPr>
                      <a:r>
                        <a:rPr lang="en-US" sz="1200" kern="100" dirty="0">
                          <a:latin typeface="Times New Roman"/>
                          <a:ea typeface="新細明體"/>
                          <a:cs typeface="Times New Roman"/>
                        </a:rPr>
                        <a:t>Controlled pass-by</a:t>
                      </a:r>
                      <a:endParaRPr lang="zh-TW" sz="1200" kern="100" dirty="0">
                        <a:latin typeface="Calibri"/>
                        <a:ea typeface="新細明體"/>
                        <a:cs typeface="Times New Roman"/>
                      </a:endParaRPr>
                    </a:p>
                    <a:p>
                      <a:pPr marL="342900" lvl="0" indent="-342900">
                        <a:spcAft>
                          <a:spcPts val="0"/>
                        </a:spcAft>
                        <a:buFont typeface="Wingdings"/>
                        <a:buChar char=""/>
                      </a:pPr>
                      <a:r>
                        <a:rPr lang="en-US" sz="1200" kern="100" dirty="0">
                          <a:latin typeface="Times New Roman"/>
                          <a:ea typeface="新細明體"/>
                          <a:cs typeface="Times New Roman"/>
                        </a:rPr>
                        <a:t>2 Michelin tyre models</a:t>
                      </a:r>
                      <a:endParaRPr lang="zh-TW" sz="1200" kern="100" dirty="0">
                        <a:latin typeface="Calibri"/>
                        <a:ea typeface="新細明體"/>
                        <a:cs typeface="Times New Roman"/>
                      </a:endParaRPr>
                    </a:p>
                    <a:p>
                      <a:pPr marL="342900" lvl="0" indent="-342900">
                        <a:spcAft>
                          <a:spcPts val="0"/>
                        </a:spcAft>
                        <a:buFont typeface="Wingdings"/>
                        <a:buChar char=""/>
                      </a:pPr>
                      <a:r>
                        <a:rPr lang="en-US" sz="1200" kern="100" dirty="0">
                          <a:latin typeface="Times New Roman"/>
                          <a:ea typeface="新細明體"/>
                          <a:cs typeface="Times New Roman"/>
                        </a:rPr>
                        <a:t>3 asphalts</a:t>
                      </a:r>
                      <a:endParaRPr lang="zh-TW" sz="1200" kern="100" dirty="0">
                        <a:latin typeface="Calibri"/>
                        <a:ea typeface="新細明體"/>
                        <a:cs typeface="Times New Roman"/>
                      </a:endParaRPr>
                    </a:p>
                    <a:p>
                      <a:pPr marL="342900" lvl="0" indent="-342900">
                        <a:spcAft>
                          <a:spcPts val="0"/>
                        </a:spcAft>
                        <a:buFont typeface="Wingdings"/>
                        <a:buChar char=""/>
                      </a:pPr>
                      <a:r>
                        <a:rPr lang="en-US" sz="1200" kern="100" dirty="0">
                          <a:latin typeface="Times New Roman"/>
                          <a:ea typeface="新細明體"/>
                          <a:cs typeface="Times New Roman"/>
                        </a:rPr>
                        <a:t>2 surface dressings</a:t>
                      </a:r>
                      <a:endParaRPr lang="zh-TW" sz="1200" kern="100" dirty="0">
                        <a:latin typeface="Calibri"/>
                        <a:ea typeface="新細明體"/>
                        <a:cs typeface="Times New Roman"/>
                      </a:endParaRPr>
                    </a:p>
                    <a:p>
                      <a:pPr marL="342900" lvl="0" indent="-342900">
                        <a:spcAft>
                          <a:spcPts val="0"/>
                        </a:spcAft>
                        <a:buFont typeface="Wingdings"/>
                        <a:buChar char=""/>
                      </a:pPr>
                      <a:r>
                        <a:rPr lang="en-US" sz="1200" kern="100" dirty="0">
                          <a:latin typeface="Times New Roman"/>
                          <a:ea typeface="新細明體"/>
                          <a:cs typeface="Times New Roman"/>
                        </a:rPr>
                        <a:t>2 </a:t>
                      </a:r>
                      <a:r>
                        <a:rPr lang="en-US" sz="1200" kern="100" dirty="0" smtClean="0">
                          <a:latin typeface="Times New Roman"/>
                          <a:ea typeface="新細明體"/>
                          <a:cs typeface="Times New Roman"/>
                        </a:rPr>
                        <a:t>concretes</a:t>
                      </a:r>
                    </a:p>
                    <a:p>
                      <a:pPr marL="342900" lvl="0" indent="-342900">
                        <a:spcAft>
                          <a:spcPts val="0"/>
                        </a:spcAft>
                        <a:buFont typeface="Wingdings"/>
                        <a:buChar char=""/>
                      </a:pPr>
                      <a:endParaRPr lang="zh-TW" sz="1200" kern="100" dirty="0">
                        <a:latin typeface="Calibri"/>
                        <a:ea typeface="新細明體"/>
                        <a:cs typeface="Times New Roman"/>
                      </a:endParaRPr>
                    </a:p>
                  </a:txBody>
                  <a:tcPr marL="36098" marR="3609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latin typeface="Times New Roman"/>
                          <a:ea typeface="新細明體"/>
                          <a:cs typeface="Times New Roman"/>
                        </a:rPr>
                        <a:t>0, 30</a:t>
                      </a:r>
                      <a:endParaRPr lang="zh-TW" sz="1400" kern="100" dirty="0">
                        <a:latin typeface="Calibri"/>
                        <a:ea typeface="新細明體"/>
                        <a:cs typeface="Times New Roman"/>
                      </a:endParaRPr>
                    </a:p>
                  </a:txBody>
                  <a:tcPr marL="36098" marR="3609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latin typeface="Times New Roman"/>
                          <a:ea typeface="新細明體"/>
                          <a:cs typeface="Times New Roman"/>
                        </a:rPr>
                        <a:t>–0.06, –0.1</a:t>
                      </a:r>
                      <a:endParaRPr lang="zh-TW" sz="1400" kern="100">
                        <a:latin typeface="Calibri"/>
                        <a:ea typeface="新細明體"/>
                        <a:cs typeface="Times New Roman"/>
                      </a:endParaRPr>
                    </a:p>
                  </a:txBody>
                  <a:tcPr marL="36098" marR="3609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latin typeface="Times New Roman"/>
                          <a:ea typeface="新細明體"/>
                          <a:cs typeface="Times New Roman"/>
                        </a:rPr>
                        <a:t>0, 50</a:t>
                      </a:r>
                      <a:endParaRPr lang="zh-TW" sz="1400" kern="100" dirty="0">
                        <a:latin typeface="Calibri"/>
                        <a:ea typeface="新細明體"/>
                        <a:cs typeface="Times New Roman"/>
                      </a:endParaRPr>
                    </a:p>
                  </a:txBody>
                  <a:tcPr marL="36098" marR="3609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latin typeface="Times New Roman"/>
                          <a:ea typeface="新細明體"/>
                          <a:cs typeface="Times New Roman"/>
                        </a:rPr>
                        <a:t>–0.04, –0.06</a:t>
                      </a:r>
                      <a:endParaRPr lang="zh-TW" sz="1400" kern="100" dirty="0">
                        <a:latin typeface="Calibri"/>
                        <a:ea typeface="新細明體"/>
                        <a:cs typeface="Times New Roman"/>
                      </a:endParaRPr>
                    </a:p>
                  </a:txBody>
                  <a:tcPr marL="36098" marR="3609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89526">
                <a:tc>
                  <a:txBody>
                    <a:bodyPr/>
                    <a:lstStyle/>
                    <a:p>
                      <a:pPr algn="ctr">
                        <a:spcAft>
                          <a:spcPts val="0"/>
                        </a:spcAft>
                      </a:pPr>
                      <a:r>
                        <a:rPr lang="en-US" sz="1200" kern="100" dirty="0" err="1">
                          <a:latin typeface="Times New Roman"/>
                          <a:ea typeface="新細明體"/>
                          <a:cs typeface="Times New Roman"/>
                        </a:rPr>
                        <a:t>Jabben</a:t>
                      </a:r>
                      <a:r>
                        <a:rPr lang="en-US" sz="1200" kern="100" dirty="0">
                          <a:latin typeface="Times New Roman"/>
                          <a:ea typeface="新細明體"/>
                          <a:cs typeface="Times New Roman"/>
                        </a:rPr>
                        <a:t> (2011</a:t>
                      </a:r>
                      <a:r>
                        <a:rPr lang="en-US" sz="1200" kern="100" dirty="0" smtClean="0">
                          <a:latin typeface="Times New Roman"/>
                          <a:ea typeface="新細明體"/>
                          <a:cs typeface="Times New Roman"/>
                        </a:rPr>
                        <a:t>)</a:t>
                      </a:r>
                    </a:p>
                    <a:p>
                      <a:pPr algn="ctr">
                        <a:spcAft>
                          <a:spcPts val="0"/>
                        </a:spcAft>
                      </a:pPr>
                      <a:endParaRPr lang="en-US" altLang="zh-TW" sz="1200" kern="100" dirty="0" smtClean="0">
                        <a:latin typeface="Times New Roman"/>
                        <a:ea typeface="新細明體"/>
                        <a:cs typeface="Times New Roman"/>
                      </a:endParaRPr>
                    </a:p>
                    <a:p>
                      <a:pPr algn="ctr">
                        <a:spcAft>
                          <a:spcPts val="0"/>
                        </a:spcAft>
                      </a:pPr>
                      <a:r>
                        <a:rPr lang="en-US" altLang="zh-TW" sz="1200" kern="100" dirty="0" smtClean="0">
                          <a:latin typeface="Times New Roman"/>
                          <a:ea typeface="新細明體"/>
                          <a:cs typeface="Times New Roman"/>
                        </a:rPr>
                        <a:t>in Netherlands</a:t>
                      </a:r>
                      <a:endParaRPr lang="zh-TW" sz="1200" kern="100" dirty="0">
                        <a:latin typeface="Calibri"/>
                        <a:ea typeface="新細明體"/>
                        <a:cs typeface="Times New Roman"/>
                      </a:endParaRPr>
                    </a:p>
                  </a:txBody>
                  <a:tcPr marL="36098" marR="3609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Wingdings"/>
                        <a:buChar char=""/>
                      </a:pPr>
                      <a:endParaRPr lang="en-US" sz="1200" kern="100" dirty="0" smtClean="0">
                        <a:latin typeface="Times New Roman"/>
                        <a:ea typeface="新細明體"/>
                        <a:cs typeface="Times New Roman"/>
                      </a:endParaRPr>
                    </a:p>
                    <a:p>
                      <a:pPr marL="342900" lvl="0" indent="-342900">
                        <a:spcAft>
                          <a:spcPts val="0"/>
                        </a:spcAft>
                        <a:buFont typeface="Wingdings"/>
                        <a:buChar char=""/>
                      </a:pPr>
                      <a:r>
                        <a:rPr lang="en-US" sz="1200" kern="100" dirty="0" smtClean="0">
                          <a:latin typeface="Times New Roman"/>
                          <a:ea typeface="新細明體"/>
                          <a:cs typeface="Times New Roman"/>
                        </a:rPr>
                        <a:t>1 </a:t>
                      </a:r>
                      <a:r>
                        <a:rPr lang="en-US" sz="1200" kern="100" dirty="0">
                          <a:latin typeface="Times New Roman"/>
                          <a:ea typeface="新細明體"/>
                          <a:cs typeface="Times New Roman"/>
                        </a:rPr>
                        <a:t>year</a:t>
                      </a:r>
                      <a:endParaRPr lang="zh-TW" sz="1200" kern="100" dirty="0">
                        <a:latin typeface="Calibri"/>
                        <a:ea typeface="新細明體"/>
                        <a:cs typeface="Times New Roman"/>
                      </a:endParaRPr>
                    </a:p>
                    <a:p>
                      <a:pPr marL="342900" lvl="0" indent="-342900">
                        <a:spcAft>
                          <a:spcPts val="0"/>
                        </a:spcAft>
                        <a:buFont typeface="Wingdings"/>
                        <a:buChar char=""/>
                      </a:pPr>
                      <a:r>
                        <a:rPr lang="en-US" sz="1200" kern="100" dirty="0">
                          <a:latin typeface="Times New Roman"/>
                          <a:ea typeface="新細明體"/>
                          <a:cs typeface="Times New Roman"/>
                        </a:rPr>
                        <a:t>Roadside pass-by</a:t>
                      </a:r>
                      <a:endParaRPr lang="zh-TW" sz="1200" kern="100" dirty="0">
                        <a:latin typeface="Calibri"/>
                        <a:ea typeface="新細明體"/>
                        <a:cs typeface="Times New Roman"/>
                      </a:endParaRPr>
                    </a:p>
                    <a:p>
                      <a:pPr marL="342900" lvl="0" indent="-342900">
                        <a:spcAft>
                          <a:spcPts val="0"/>
                        </a:spcAft>
                        <a:buFont typeface="Wingdings"/>
                        <a:buChar char=""/>
                      </a:pPr>
                      <a:r>
                        <a:rPr lang="en-US" sz="1200" kern="100" dirty="0">
                          <a:latin typeface="Times New Roman"/>
                          <a:ea typeface="新細明體"/>
                          <a:cs typeface="Times New Roman"/>
                        </a:rPr>
                        <a:t>8750 random passenger cars and </a:t>
                      </a:r>
                      <a:r>
                        <a:rPr lang="en-US" sz="1200" kern="100" dirty="0" smtClean="0">
                          <a:latin typeface="Times New Roman"/>
                          <a:ea typeface="新細明體"/>
                          <a:cs typeface="Times New Roman"/>
                        </a:rPr>
                        <a:t>trucks</a:t>
                      </a:r>
                    </a:p>
                    <a:p>
                      <a:pPr marL="342900" lvl="0" indent="-342900">
                        <a:spcAft>
                          <a:spcPts val="0"/>
                        </a:spcAft>
                        <a:buFont typeface="Wingdings"/>
                        <a:buChar char=""/>
                      </a:pPr>
                      <a:endParaRPr lang="zh-TW" sz="1200" kern="100" dirty="0">
                        <a:latin typeface="Calibri"/>
                        <a:ea typeface="新細明體"/>
                        <a:cs typeface="Times New Roman"/>
                      </a:endParaRPr>
                    </a:p>
                  </a:txBody>
                  <a:tcPr marL="36098" marR="3609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latin typeface="Times New Roman"/>
                          <a:ea typeface="新細明體"/>
                          <a:cs typeface="Times New Roman"/>
                        </a:rPr>
                        <a:t>3, 18</a:t>
                      </a:r>
                      <a:endParaRPr lang="zh-TW" sz="1400" kern="100">
                        <a:latin typeface="Calibri"/>
                        <a:ea typeface="新細明體"/>
                        <a:cs typeface="Times New Roman"/>
                      </a:endParaRPr>
                    </a:p>
                  </a:txBody>
                  <a:tcPr marL="36098" marR="3609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latin typeface="Times New Roman"/>
                          <a:ea typeface="新細明體"/>
                          <a:cs typeface="Times New Roman"/>
                        </a:rPr>
                        <a:t>–0.03*</a:t>
                      </a:r>
                      <a:endParaRPr lang="zh-TW" sz="1400" kern="100">
                        <a:latin typeface="Calibri"/>
                        <a:ea typeface="新細明體"/>
                        <a:cs typeface="Times New Roman"/>
                      </a:endParaRPr>
                    </a:p>
                  </a:txBody>
                  <a:tcPr marL="36098" marR="3609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latin typeface="Times New Roman"/>
                          <a:ea typeface="新細明體"/>
                          <a:cs typeface="Times New Roman"/>
                        </a:rPr>
                        <a:t>n/a</a:t>
                      </a:r>
                      <a:endParaRPr lang="zh-TW" sz="1400" kern="100" dirty="0">
                        <a:latin typeface="Calibri"/>
                        <a:ea typeface="新細明體"/>
                        <a:cs typeface="Times New Roman"/>
                      </a:endParaRPr>
                    </a:p>
                  </a:txBody>
                  <a:tcPr marL="36098" marR="3609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latin typeface="Times New Roman"/>
                          <a:ea typeface="新細明體"/>
                          <a:cs typeface="Times New Roman"/>
                        </a:rPr>
                        <a:t>n/a</a:t>
                      </a:r>
                      <a:endParaRPr lang="zh-TW" sz="1400" kern="100" dirty="0">
                        <a:latin typeface="Calibri"/>
                        <a:ea typeface="新細明體"/>
                        <a:cs typeface="Times New Roman"/>
                      </a:endParaRPr>
                    </a:p>
                  </a:txBody>
                  <a:tcPr marL="36098" marR="3609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3400">
                <a:tc>
                  <a:txBody>
                    <a:bodyPr/>
                    <a:lstStyle/>
                    <a:p>
                      <a:pPr algn="ctr">
                        <a:spcAft>
                          <a:spcPts val="0"/>
                        </a:spcAft>
                      </a:pPr>
                      <a:r>
                        <a:rPr lang="en-US" sz="1200" kern="100" dirty="0" err="1">
                          <a:latin typeface="Times New Roman"/>
                          <a:ea typeface="新細明體"/>
                          <a:cs typeface="Times New Roman"/>
                        </a:rPr>
                        <a:t>Kuijper</a:t>
                      </a:r>
                      <a:r>
                        <a:rPr lang="en-US" sz="1200" kern="100" dirty="0">
                          <a:latin typeface="Times New Roman"/>
                          <a:ea typeface="新細明體"/>
                          <a:cs typeface="Times New Roman"/>
                        </a:rPr>
                        <a:t> (2002</a:t>
                      </a:r>
                      <a:r>
                        <a:rPr lang="en-US" sz="1200" kern="100" dirty="0" smtClean="0">
                          <a:latin typeface="Times New Roman"/>
                          <a:ea typeface="新細明體"/>
                          <a:cs typeface="Times New Roman"/>
                        </a:rPr>
                        <a:t>)</a:t>
                      </a:r>
                    </a:p>
                    <a:p>
                      <a:pPr algn="ctr">
                        <a:spcAft>
                          <a:spcPts val="0"/>
                        </a:spcAft>
                      </a:pPr>
                      <a:endParaRPr lang="en-US" altLang="zh-TW" sz="1200" kern="100" dirty="0" smtClean="0">
                        <a:latin typeface="Times New Roman"/>
                        <a:ea typeface="新細明體"/>
                        <a:cs typeface="Times New Roman"/>
                      </a:endParaRPr>
                    </a:p>
                    <a:p>
                      <a:pPr algn="ctr">
                        <a:spcAft>
                          <a:spcPts val="0"/>
                        </a:spcAft>
                      </a:pPr>
                      <a:r>
                        <a:rPr lang="en-US" altLang="zh-TW" sz="1200" kern="100" dirty="0" smtClean="0">
                          <a:latin typeface="Times New Roman"/>
                          <a:ea typeface="新細明體"/>
                          <a:cs typeface="Times New Roman"/>
                        </a:rPr>
                        <a:t>in Germany</a:t>
                      </a:r>
                      <a:endParaRPr lang="zh-TW" sz="1200" kern="100" dirty="0">
                        <a:latin typeface="Calibri"/>
                        <a:ea typeface="新細明體"/>
                        <a:cs typeface="Times New Roman"/>
                      </a:endParaRPr>
                    </a:p>
                  </a:txBody>
                  <a:tcPr marL="36098" marR="3609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Wingdings"/>
                        <a:buChar char=""/>
                      </a:pPr>
                      <a:endParaRPr lang="en-US" sz="1200" kern="100" dirty="0" smtClean="0">
                        <a:latin typeface="Times New Roman"/>
                        <a:ea typeface="新細明體"/>
                        <a:cs typeface="Times New Roman"/>
                      </a:endParaRPr>
                    </a:p>
                    <a:p>
                      <a:pPr marL="342900" lvl="0" indent="-342900">
                        <a:spcAft>
                          <a:spcPts val="0"/>
                        </a:spcAft>
                        <a:buFont typeface="Wingdings"/>
                        <a:buChar char=""/>
                      </a:pPr>
                      <a:r>
                        <a:rPr lang="en-US" sz="1200" kern="100" dirty="0" smtClean="0">
                          <a:latin typeface="Times New Roman"/>
                          <a:ea typeface="新細明體"/>
                          <a:cs typeface="Times New Roman"/>
                        </a:rPr>
                        <a:t>10 </a:t>
                      </a:r>
                      <a:r>
                        <a:rPr lang="en-US" sz="1200" kern="100" dirty="0">
                          <a:latin typeface="Times New Roman"/>
                          <a:ea typeface="新細明體"/>
                          <a:cs typeface="Times New Roman"/>
                        </a:rPr>
                        <a:t>months</a:t>
                      </a:r>
                      <a:endParaRPr lang="zh-TW" sz="1200" kern="100" dirty="0">
                        <a:latin typeface="Calibri"/>
                        <a:ea typeface="新細明體"/>
                        <a:cs typeface="Times New Roman"/>
                      </a:endParaRPr>
                    </a:p>
                    <a:p>
                      <a:pPr marL="342900" lvl="0" indent="-342900">
                        <a:spcAft>
                          <a:spcPts val="0"/>
                        </a:spcAft>
                        <a:buFont typeface="Wingdings"/>
                        <a:buChar char=""/>
                      </a:pPr>
                      <a:r>
                        <a:rPr lang="en-US" sz="1200" kern="100" dirty="0">
                          <a:latin typeface="Times New Roman"/>
                          <a:ea typeface="新細明體"/>
                          <a:cs typeface="Times New Roman"/>
                        </a:rPr>
                        <a:t>Controlled pass-by</a:t>
                      </a:r>
                      <a:endParaRPr lang="zh-TW" sz="1200" kern="100" dirty="0">
                        <a:latin typeface="Calibri"/>
                        <a:ea typeface="新細明體"/>
                        <a:cs typeface="Times New Roman"/>
                      </a:endParaRPr>
                    </a:p>
                    <a:p>
                      <a:pPr marL="342900" lvl="0" indent="-342900">
                        <a:spcAft>
                          <a:spcPts val="0"/>
                        </a:spcAft>
                        <a:buFont typeface="Wingdings"/>
                        <a:buChar char=""/>
                      </a:pPr>
                      <a:r>
                        <a:rPr lang="en-US" sz="1200" kern="100" dirty="0">
                          <a:latin typeface="Times New Roman"/>
                          <a:ea typeface="新細明體"/>
                          <a:cs typeface="Times New Roman"/>
                        </a:rPr>
                        <a:t>20 tyre models</a:t>
                      </a:r>
                      <a:endParaRPr lang="zh-TW" sz="1200" kern="100" dirty="0">
                        <a:latin typeface="Calibri"/>
                        <a:ea typeface="新細明體"/>
                        <a:cs typeface="Times New Roman"/>
                      </a:endParaRPr>
                    </a:p>
                    <a:p>
                      <a:pPr marL="342900" lvl="0" indent="-342900">
                        <a:spcAft>
                          <a:spcPts val="0"/>
                        </a:spcAft>
                        <a:buFont typeface="Wingdings"/>
                        <a:buChar char=""/>
                      </a:pPr>
                      <a:r>
                        <a:rPr lang="en-US" sz="1200" kern="100" dirty="0">
                          <a:latin typeface="Times New Roman"/>
                          <a:ea typeface="新細明體"/>
                          <a:cs typeface="Times New Roman"/>
                        </a:rPr>
                        <a:t>3 </a:t>
                      </a:r>
                      <a:r>
                        <a:rPr lang="en-US" sz="1200" kern="100" dirty="0" smtClean="0">
                          <a:latin typeface="Times New Roman"/>
                          <a:ea typeface="新細明體"/>
                          <a:cs typeface="Times New Roman"/>
                        </a:rPr>
                        <a:t>asphalts</a:t>
                      </a:r>
                    </a:p>
                    <a:p>
                      <a:pPr marL="342900" lvl="0" indent="-342900">
                        <a:spcAft>
                          <a:spcPts val="0"/>
                        </a:spcAft>
                        <a:buFont typeface="Wingdings"/>
                        <a:buChar char=""/>
                      </a:pPr>
                      <a:endParaRPr lang="zh-TW" sz="1200" kern="100" dirty="0">
                        <a:latin typeface="Calibri"/>
                        <a:ea typeface="新細明體"/>
                        <a:cs typeface="Times New Roman"/>
                      </a:endParaRPr>
                    </a:p>
                  </a:txBody>
                  <a:tcPr marL="36098" marR="3609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latin typeface="Times New Roman"/>
                          <a:ea typeface="新細明體"/>
                          <a:cs typeface="Times New Roman"/>
                        </a:rPr>
                        <a:t>0, 35</a:t>
                      </a:r>
                      <a:endParaRPr lang="zh-TW" sz="1400" kern="100">
                        <a:latin typeface="Calibri"/>
                        <a:ea typeface="新細明體"/>
                        <a:cs typeface="Times New Roman"/>
                      </a:endParaRPr>
                    </a:p>
                  </a:txBody>
                  <a:tcPr marL="36098" marR="3609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latin typeface="Times New Roman"/>
                          <a:ea typeface="新細明體"/>
                          <a:cs typeface="Times New Roman"/>
                        </a:rPr>
                        <a:t>–0.04, –0.13</a:t>
                      </a:r>
                      <a:endParaRPr lang="zh-TW" sz="1400" kern="100">
                        <a:latin typeface="Calibri"/>
                        <a:ea typeface="新細明體"/>
                        <a:cs typeface="Times New Roman"/>
                      </a:endParaRPr>
                    </a:p>
                  </a:txBody>
                  <a:tcPr marL="36098" marR="3609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a:latin typeface="Times New Roman"/>
                          <a:ea typeface="新細明體"/>
                          <a:cs typeface="Times New Roman"/>
                        </a:rPr>
                        <a:t>3, 50</a:t>
                      </a:r>
                      <a:endParaRPr lang="zh-TW" sz="1400" kern="100">
                        <a:latin typeface="Calibri"/>
                        <a:ea typeface="新細明體"/>
                        <a:cs typeface="Times New Roman"/>
                      </a:endParaRPr>
                    </a:p>
                  </a:txBody>
                  <a:tcPr marL="36098" marR="3609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100" dirty="0">
                          <a:latin typeface="Times New Roman"/>
                          <a:ea typeface="新細明體"/>
                          <a:cs typeface="Times New Roman"/>
                        </a:rPr>
                        <a:t>–0.02, –0.13</a:t>
                      </a:r>
                      <a:endParaRPr lang="zh-TW" sz="1400" kern="100" dirty="0">
                        <a:latin typeface="Calibri"/>
                        <a:ea typeface="新細明體"/>
                        <a:cs typeface="Times New Roman"/>
                      </a:endParaRPr>
                    </a:p>
                  </a:txBody>
                  <a:tcPr marL="36098" marR="3609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TW" sz="3600" dirty="0" smtClean="0">
                <a:solidFill>
                  <a:schemeClr val="tx1"/>
                </a:solidFill>
                <a:latin typeface="Calibri" pitchFamily="34" charset="0"/>
              </a:rPr>
              <a:t>Road Curvature Effect on Tyre/road Noise</a:t>
            </a:r>
            <a:endParaRPr lang="zh-TW" altLang="en-US" sz="3600" dirty="0">
              <a:solidFill>
                <a:schemeClr val="tx1"/>
              </a:solidFill>
              <a:latin typeface="Calibri" pitchFamily="34" charset="0"/>
            </a:endParaRPr>
          </a:p>
        </p:txBody>
      </p:sp>
      <p:sp>
        <p:nvSpPr>
          <p:cNvPr id="3" name="Slide Number Placeholder 2"/>
          <p:cNvSpPr>
            <a:spLocks noGrp="1"/>
          </p:cNvSpPr>
          <p:nvPr>
            <p:ph type="sldNum" sz="quarter" idx="11"/>
          </p:nvPr>
        </p:nvSpPr>
        <p:spPr/>
        <p:txBody>
          <a:bodyPr>
            <a:normAutofit/>
          </a:bodyPr>
          <a:lstStyle/>
          <a:p>
            <a:endParaRPr lang="en-US" dirty="0">
              <a:latin typeface="Calibri" pitchFamily="34" charset="0"/>
            </a:endParaRPr>
          </a:p>
        </p:txBody>
      </p:sp>
      <p:sp>
        <p:nvSpPr>
          <p:cNvPr id="4" name="Text Placeholder 3"/>
          <p:cNvSpPr>
            <a:spLocks noGrp="1"/>
          </p:cNvSpPr>
          <p:nvPr>
            <p:ph type="body" idx="1"/>
          </p:nvPr>
        </p:nvSpPr>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TW" sz="3200" dirty="0" smtClean="0">
                <a:solidFill>
                  <a:schemeClr val="tx1"/>
                </a:solidFill>
                <a:latin typeface="Calibri" pitchFamily="34" charset="0"/>
              </a:rPr>
              <a:t>Road curvature effect on tyre/road interaction</a:t>
            </a:r>
            <a:endParaRPr lang="zh-TW" altLang="en-US" sz="3200" dirty="0">
              <a:solidFill>
                <a:schemeClr val="tx1"/>
              </a:solidFill>
              <a:latin typeface="Calibri" pitchFamily="34" charset="0"/>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latin typeface="Calibri" pitchFamily="34" charset="0"/>
              </a:rPr>
              <a:pPr/>
              <a:t>26</a:t>
            </a:fld>
            <a:endParaRPr lang="en-US">
              <a:latin typeface="Calibri" pitchFamily="34" charset="0"/>
            </a:endParaRPr>
          </a:p>
        </p:txBody>
      </p:sp>
      <p:sp>
        <p:nvSpPr>
          <p:cNvPr id="11" name="TextBox 10"/>
          <p:cNvSpPr txBox="1"/>
          <p:nvPr/>
        </p:nvSpPr>
        <p:spPr>
          <a:xfrm>
            <a:off x="228600" y="1600200"/>
            <a:ext cx="8610600" cy="3785652"/>
          </a:xfrm>
          <a:prstGeom prst="rect">
            <a:avLst/>
          </a:prstGeom>
          <a:solidFill>
            <a:schemeClr val="bg1"/>
          </a:solidFill>
        </p:spPr>
        <p:txBody>
          <a:bodyPr wrap="square" rtlCol="0">
            <a:spAutoFit/>
          </a:bodyPr>
          <a:lstStyle/>
          <a:p>
            <a:pPr>
              <a:lnSpc>
                <a:spcPct val="200000"/>
              </a:lnSpc>
            </a:pPr>
            <a:r>
              <a:rPr lang="en-US" sz="2400" b="1" u="sng" dirty="0" smtClean="0">
                <a:latin typeface="Calibri" pitchFamily="34" charset="0"/>
              </a:rPr>
              <a:t>Centripetal Force</a:t>
            </a:r>
          </a:p>
          <a:p>
            <a:pPr>
              <a:lnSpc>
                <a:spcPct val="200000"/>
              </a:lnSpc>
              <a:buFont typeface="Arial" pitchFamily="34" charset="0"/>
              <a:buChar char="•"/>
            </a:pPr>
            <a:r>
              <a:rPr lang="en-US" sz="2400" dirty="0" smtClean="0">
                <a:latin typeface="Calibri" pitchFamily="34" charset="0"/>
              </a:rPr>
              <a:t> By friction at tread/pavement</a:t>
            </a:r>
          </a:p>
          <a:p>
            <a:pPr>
              <a:lnSpc>
                <a:spcPct val="200000"/>
              </a:lnSpc>
              <a:buFont typeface="Arial" pitchFamily="34" charset="0"/>
              <a:buChar char="•"/>
            </a:pPr>
            <a:r>
              <a:rPr lang="en-US" sz="2400" dirty="0" smtClean="0">
                <a:latin typeface="Calibri" pitchFamily="34" charset="0"/>
              </a:rPr>
              <a:t> Tread blocks deformation</a:t>
            </a:r>
            <a:endParaRPr lang="en-US" sz="2400" i="1" dirty="0" smtClean="0">
              <a:solidFill>
                <a:schemeClr val="accent6">
                  <a:lumMod val="50000"/>
                </a:schemeClr>
              </a:solidFill>
              <a:effectLst>
                <a:outerShdw blurRad="38100" dist="38100" dir="2700000" algn="tl">
                  <a:srgbClr val="000000">
                    <a:alpha val="43137"/>
                  </a:srgbClr>
                </a:outerShdw>
              </a:effectLst>
              <a:latin typeface="Calibri" pitchFamily="34" charset="0"/>
            </a:endParaRPr>
          </a:p>
          <a:p>
            <a:pPr>
              <a:lnSpc>
                <a:spcPct val="200000"/>
              </a:lnSpc>
              <a:buFont typeface="Arial" pitchFamily="34" charset="0"/>
              <a:buChar char="•"/>
            </a:pPr>
            <a:r>
              <a:rPr lang="en-US" altLang="zh-TW" sz="2400" i="1" dirty="0" smtClean="0">
                <a:solidFill>
                  <a:schemeClr val="accent6">
                    <a:lumMod val="50000"/>
                  </a:schemeClr>
                </a:solidFill>
                <a:effectLst>
                  <a:outerShdw blurRad="38100" dist="38100" dir="2700000" algn="tl">
                    <a:srgbClr val="000000">
                      <a:alpha val="43137"/>
                    </a:srgbClr>
                  </a:outerShdw>
                </a:effectLst>
                <a:latin typeface="Calibri" pitchFamily="34" charset="0"/>
                <a:sym typeface="Wingdings" pitchFamily="2" charset="2"/>
              </a:rPr>
              <a:t> </a:t>
            </a:r>
            <a:r>
              <a:rPr lang="en-US" altLang="zh-TW" sz="2000" i="1" dirty="0" smtClean="0">
                <a:latin typeface="Calibri" pitchFamily="34" charset="0"/>
                <a:sym typeface="Wingdings" pitchFamily="2" charset="2"/>
              </a:rPr>
              <a:t>∆tread impact, ∆ </a:t>
            </a:r>
            <a:r>
              <a:rPr lang="en-US" altLang="zh-TW" sz="2000" i="1" dirty="0" smtClean="0">
                <a:latin typeface="Calibri" pitchFamily="34" charset="0"/>
              </a:rPr>
              <a:t>stick-slip, </a:t>
            </a:r>
            <a:r>
              <a:rPr lang="en-US" altLang="zh-TW" sz="2000" i="1" dirty="0" smtClean="0">
                <a:latin typeface="Calibri" pitchFamily="34" charset="0"/>
                <a:sym typeface="Wingdings" pitchFamily="2" charset="2"/>
              </a:rPr>
              <a:t>∆ </a:t>
            </a:r>
            <a:r>
              <a:rPr lang="en-US" altLang="zh-TW" sz="2000" i="1" dirty="0" smtClean="0">
                <a:latin typeface="Calibri" pitchFamily="34" charset="0"/>
              </a:rPr>
              <a:t>stick-snap</a:t>
            </a:r>
            <a:endParaRPr lang="en-US" altLang="zh-TW" sz="2000" i="1" dirty="0" smtClean="0">
              <a:effectLst>
                <a:outerShdw blurRad="38100" dist="38100" dir="2700000" algn="tl">
                  <a:srgbClr val="000000">
                    <a:alpha val="43137"/>
                  </a:srgbClr>
                </a:outerShdw>
              </a:effectLst>
              <a:latin typeface="Calibri" pitchFamily="34" charset="0"/>
            </a:endParaRPr>
          </a:p>
          <a:p>
            <a:pPr>
              <a:lnSpc>
                <a:spcPct val="200000"/>
              </a:lnSpc>
              <a:buFont typeface="Arial" pitchFamily="34" charset="0"/>
              <a:buChar char="•"/>
            </a:pPr>
            <a:r>
              <a:rPr lang="en-US" altLang="zh-TW" sz="2400" i="1" dirty="0" smtClean="0">
                <a:effectLst>
                  <a:outerShdw blurRad="38100" dist="38100" dir="2700000" algn="tl">
                    <a:srgbClr val="000000">
                      <a:alpha val="43137"/>
                    </a:srgbClr>
                  </a:outerShdw>
                </a:effectLst>
                <a:latin typeface="Calibri" pitchFamily="34" charset="0"/>
                <a:sym typeface="Wingdings" pitchFamily="2" charset="2"/>
              </a:rPr>
              <a:t> </a:t>
            </a:r>
            <a:r>
              <a:rPr lang="en-US" altLang="zh-TW" sz="2400" i="1" dirty="0" smtClean="0">
                <a:latin typeface="Calibri" pitchFamily="34" charset="0"/>
                <a:sym typeface="Wingdings" pitchFamily="2" charset="2"/>
              </a:rPr>
              <a:t>∆</a:t>
            </a:r>
            <a:r>
              <a:rPr lang="en-US" sz="2400" i="1" dirty="0" smtClean="0">
                <a:latin typeface="Calibri" pitchFamily="34" charset="0"/>
                <a:sym typeface="Wingdings" pitchFamily="2" charset="2"/>
              </a:rPr>
              <a:t>SPL   unfair comparison</a:t>
            </a:r>
            <a:endParaRPr lang="en-US" sz="2000" i="1" dirty="0" smtClean="0">
              <a:latin typeface="Calibri" pitchFamily="34" charset="0"/>
              <a:sym typeface="Wingdings" pitchFamily="2" charset="2"/>
            </a:endParaRPr>
          </a:p>
        </p:txBody>
      </p:sp>
      <p:grpSp>
        <p:nvGrpSpPr>
          <p:cNvPr id="5" name="Group 4"/>
          <p:cNvGrpSpPr/>
          <p:nvPr/>
        </p:nvGrpSpPr>
        <p:grpSpPr>
          <a:xfrm>
            <a:off x="4648200" y="2057400"/>
            <a:ext cx="4331368" cy="3276600"/>
            <a:chOff x="1066800" y="2438400"/>
            <a:chExt cx="3947160" cy="2819400"/>
          </a:xfrm>
        </p:grpSpPr>
        <p:grpSp>
          <p:nvGrpSpPr>
            <p:cNvPr id="6" name="Group 15"/>
            <p:cNvGrpSpPr/>
            <p:nvPr/>
          </p:nvGrpSpPr>
          <p:grpSpPr>
            <a:xfrm>
              <a:off x="1066800" y="2438400"/>
              <a:ext cx="3947160" cy="2819400"/>
              <a:chOff x="1066800" y="2514600"/>
              <a:chExt cx="3947160" cy="2819400"/>
            </a:xfrm>
          </p:grpSpPr>
          <p:pic>
            <p:nvPicPr>
              <p:cNvPr id="8" name="Picture 2" descr="C:\Documents and Settings\KEN\Local Settings\Temporary Internet Files\Content.IE5\Z4FUKP5Y\MP900386095[1].jpg"/>
              <p:cNvPicPr>
                <a:picLocks noChangeAspect="1" noChangeArrowheads="1"/>
              </p:cNvPicPr>
              <p:nvPr/>
            </p:nvPicPr>
            <p:blipFill>
              <a:blip r:embed="rId3" cstate="print"/>
              <a:srcRect/>
              <a:stretch>
                <a:fillRect/>
              </a:stretch>
            </p:blipFill>
            <p:spPr bwMode="auto">
              <a:xfrm>
                <a:off x="1066800" y="2514600"/>
                <a:ext cx="3947160" cy="2819400"/>
              </a:xfrm>
              <a:prstGeom prst="rect">
                <a:avLst/>
              </a:prstGeom>
              <a:noFill/>
            </p:spPr>
          </p:pic>
          <p:sp>
            <p:nvSpPr>
              <p:cNvPr id="9" name="Left Arrow 8"/>
              <p:cNvSpPr/>
              <p:nvPr/>
            </p:nvSpPr>
            <p:spPr>
              <a:xfrm>
                <a:off x="3048000" y="4267200"/>
                <a:ext cx="685800" cy="228600"/>
              </a:xfrm>
              <a:prstGeom prst="leftArrow">
                <a:avLst/>
              </a:prstGeom>
              <a:solidFill>
                <a:schemeClr val="accent2"/>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7" name="Object 6"/>
            <p:cNvGraphicFramePr>
              <a:graphicFrameLocks noChangeAspect="1"/>
            </p:cNvGraphicFramePr>
            <p:nvPr/>
          </p:nvGraphicFramePr>
          <p:xfrm>
            <a:off x="1905000" y="3457755"/>
            <a:ext cx="1143000" cy="733245"/>
          </p:xfrm>
          <a:graphic>
            <a:graphicData uri="http://schemas.openxmlformats.org/presentationml/2006/ole">
              <mc:AlternateContent xmlns:mc="http://schemas.openxmlformats.org/markup-compatibility/2006">
                <mc:Choice xmlns:v="urn:schemas-microsoft-com:vml" Requires="v">
                  <p:oleObj spid="_x0000_s1124" name="Equation" r:id="rId4" imgW="609336" imgH="431613" progId="Equation.3">
                    <p:embed/>
                  </p:oleObj>
                </mc:Choice>
                <mc:Fallback>
                  <p:oleObj name="Equation" r:id="rId4" imgW="609336" imgH="431613"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3457755"/>
                          <a:ext cx="1143000" cy="733245"/>
                        </a:xfrm>
                        <a:prstGeom prst="rect">
                          <a:avLst/>
                        </a:prstGeom>
                        <a:solidFill>
                          <a:schemeClr val="bg1">
                            <a:alpha val="92999"/>
                          </a:schemeClr>
                        </a:solidFill>
                      </p:spPr>
                    </p:pic>
                  </p:oleObj>
                </mc:Fallback>
              </mc:AlternateContent>
            </a:graphicData>
          </a:graphic>
        </p:graphicFrame>
      </p:gr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3200" dirty="0" smtClean="0">
                <a:solidFill>
                  <a:schemeClr val="tx1"/>
                </a:solidFill>
                <a:latin typeface="Calibri" pitchFamily="34" charset="0"/>
              </a:rPr>
              <a:t>Road curvature effect on tyre/road noise</a:t>
            </a:r>
            <a:endParaRPr lang="zh-TW" altLang="en-US" sz="3200" dirty="0">
              <a:solidFill>
                <a:schemeClr val="tx1"/>
              </a:solidFill>
              <a:latin typeface="Calibri" pitchFamily="34" charset="0"/>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latin typeface="Calibri" pitchFamily="34" charset="0"/>
              </a:rPr>
              <a:pPr/>
              <a:t>27</a:t>
            </a:fld>
            <a:endParaRPr lang="en-US">
              <a:latin typeface="Calibri" pitchFamily="34" charset="0"/>
            </a:endParaRPr>
          </a:p>
        </p:txBody>
      </p:sp>
      <p:sp>
        <p:nvSpPr>
          <p:cNvPr id="4" name="Content Placeholder 3"/>
          <p:cNvSpPr>
            <a:spLocks noGrp="1"/>
          </p:cNvSpPr>
          <p:nvPr>
            <p:ph sz="quarter" idx="1"/>
          </p:nvPr>
        </p:nvSpPr>
        <p:spPr>
          <a:xfrm>
            <a:off x="609600" y="1600200"/>
            <a:ext cx="8153400" cy="4495800"/>
          </a:xfrm>
        </p:spPr>
        <p:txBody>
          <a:bodyPr>
            <a:normAutofit/>
          </a:bodyPr>
          <a:lstStyle/>
          <a:p>
            <a:pPr>
              <a:lnSpc>
                <a:spcPct val="150000"/>
              </a:lnSpc>
            </a:pPr>
            <a:r>
              <a:rPr lang="en-US" altLang="zh-TW" dirty="0" smtClean="0">
                <a:latin typeface="Calibri" pitchFamily="34" charset="0"/>
              </a:rPr>
              <a:t>ISO/CD 11819-2 (2010)</a:t>
            </a:r>
          </a:p>
          <a:p>
            <a:pPr lvl="1">
              <a:lnSpc>
                <a:spcPct val="150000"/>
              </a:lnSpc>
            </a:pPr>
            <a:r>
              <a:rPr lang="en-US" altLang="zh-TW" sz="2000" i="1" dirty="0" smtClean="0">
                <a:latin typeface="Calibri" pitchFamily="34" charset="0"/>
                <a:sym typeface="Wingdings" pitchFamily="2" charset="2"/>
              </a:rPr>
              <a:t>S7.1 Selection of measuring site:</a:t>
            </a:r>
            <a:endParaRPr lang="en-US" altLang="zh-TW" sz="1600" i="1" dirty="0" smtClean="0">
              <a:latin typeface="Calibri" pitchFamily="34" charset="0"/>
              <a:sym typeface="Wingdings" pitchFamily="2" charset="2"/>
            </a:endParaRPr>
          </a:p>
          <a:p>
            <a:pPr>
              <a:lnSpc>
                <a:spcPct val="150000"/>
              </a:lnSpc>
              <a:buNone/>
            </a:pPr>
            <a:r>
              <a:rPr lang="en-US" altLang="zh-TW" sz="2000" i="1" dirty="0" smtClean="0">
                <a:latin typeface="Calibri" pitchFamily="34" charset="0"/>
                <a:sym typeface="Wingdings" pitchFamily="2" charset="2"/>
              </a:rPr>
              <a:t>	“The road section shall not include bends with a radius of curvature less than 250 m at 50 km/h and 500 m at 80 km/h.”</a:t>
            </a:r>
            <a:endParaRPr lang="en-US" altLang="zh-TW" sz="2000" i="1" dirty="0" smtClean="0">
              <a:latin typeface="Calibri" pitchFamily="34" charset="0"/>
            </a:endParaRPr>
          </a:p>
          <a:p>
            <a:pPr lvl="1">
              <a:lnSpc>
                <a:spcPct val="150000"/>
              </a:lnSpc>
            </a:pPr>
            <a:endParaRPr lang="en-US" altLang="zh-TW" dirty="0" smtClean="0">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TW" sz="3600" dirty="0" smtClean="0">
                <a:solidFill>
                  <a:schemeClr val="tx1"/>
                </a:solidFill>
                <a:latin typeface="Calibri" pitchFamily="34" charset="0"/>
              </a:rPr>
              <a:t>Test for road curvature effect on tyre/road noise</a:t>
            </a:r>
            <a:endParaRPr lang="zh-TW" altLang="en-US" sz="3600" dirty="0">
              <a:solidFill>
                <a:schemeClr val="tx1"/>
              </a:solidFill>
              <a:latin typeface="Calibri" pitchFamily="34" charset="0"/>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latin typeface="Calibri" pitchFamily="34" charset="0"/>
              </a:rPr>
              <a:pPr/>
              <a:t>28</a:t>
            </a:fld>
            <a:endParaRPr lang="en-US">
              <a:latin typeface="Calibri" pitchFamily="34" charset="0"/>
            </a:endParaRPr>
          </a:p>
        </p:txBody>
      </p:sp>
      <p:sp>
        <p:nvSpPr>
          <p:cNvPr id="4" name="Content Placeholder 3"/>
          <p:cNvSpPr>
            <a:spLocks noGrp="1"/>
          </p:cNvSpPr>
          <p:nvPr>
            <p:ph sz="quarter" idx="1"/>
          </p:nvPr>
        </p:nvSpPr>
        <p:spPr/>
        <p:txBody>
          <a:bodyPr>
            <a:normAutofit/>
          </a:bodyPr>
          <a:lstStyle/>
          <a:p>
            <a:pPr>
              <a:lnSpc>
                <a:spcPct val="150000"/>
              </a:lnSpc>
            </a:pPr>
            <a:r>
              <a:rPr lang="en-US" altLang="zh-TW" dirty="0" smtClean="0">
                <a:latin typeface="Calibri" pitchFamily="34" charset="0"/>
              </a:rPr>
              <a:t>Criteria of test sections</a:t>
            </a:r>
          </a:p>
          <a:p>
            <a:pPr lvl="1">
              <a:lnSpc>
                <a:spcPct val="150000"/>
              </a:lnSpc>
            </a:pPr>
            <a:r>
              <a:rPr lang="en-US" altLang="zh-TW" dirty="0" smtClean="0">
                <a:latin typeface="Calibri" pitchFamily="34" charset="0"/>
              </a:rPr>
              <a:t>Safety</a:t>
            </a:r>
          </a:p>
          <a:p>
            <a:pPr lvl="1">
              <a:lnSpc>
                <a:spcPct val="150000"/>
              </a:lnSpc>
            </a:pPr>
            <a:r>
              <a:rPr lang="en-US" altLang="zh-TW" dirty="0" smtClean="0">
                <a:latin typeface="Calibri" pitchFamily="34" charset="0"/>
              </a:rPr>
              <a:t>Medium to high speed</a:t>
            </a:r>
          </a:p>
          <a:p>
            <a:pPr lvl="1">
              <a:lnSpc>
                <a:spcPct val="150000"/>
              </a:lnSpc>
            </a:pPr>
            <a:r>
              <a:rPr lang="en-US" altLang="zh-TW" dirty="0" smtClean="0">
                <a:latin typeface="Calibri" pitchFamily="34" charset="0"/>
              </a:rPr>
              <a:t>Range of radii</a:t>
            </a:r>
          </a:p>
          <a:p>
            <a:pPr lvl="1">
              <a:lnSpc>
                <a:spcPct val="150000"/>
              </a:lnSpc>
            </a:pPr>
            <a:r>
              <a:rPr lang="en-US" altLang="zh-TW" dirty="0" smtClean="0">
                <a:latin typeface="Calibri" pitchFamily="34" charset="0"/>
              </a:rPr>
              <a:t>Similar surface conditions</a:t>
            </a:r>
          </a:p>
          <a:p>
            <a:pPr lvl="1">
              <a:lnSpc>
                <a:spcPct val="150000"/>
              </a:lnSpc>
            </a:pPr>
            <a:endParaRPr lang="en-US" altLang="zh-TW" dirty="0" smtClean="0">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TW" sz="3600" dirty="0" smtClean="0">
                <a:solidFill>
                  <a:schemeClr val="tx1"/>
                </a:solidFill>
                <a:latin typeface="Calibri" pitchFamily="34" charset="0"/>
              </a:rPr>
              <a:t>Test for road curvature effect on tyre/road noise</a:t>
            </a:r>
            <a:endParaRPr lang="zh-TW" altLang="en-US" sz="3600" dirty="0">
              <a:solidFill>
                <a:schemeClr val="tx1"/>
              </a:solidFill>
              <a:latin typeface="Calibri" pitchFamily="34" charset="0"/>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latin typeface="Calibri" pitchFamily="34" charset="0"/>
              </a:rPr>
              <a:pPr/>
              <a:t>29</a:t>
            </a:fld>
            <a:endParaRPr lang="en-US">
              <a:latin typeface="Calibri" pitchFamily="34" charset="0"/>
            </a:endParaRPr>
          </a:p>
        </p:txBody>
      </p:sp>
      <p:sp>
        <p:nvSpPr>
          <p:cNvPr id="4" name="Content Placeholder 3"/>
          <p:cNvSpPr>
            <a:spLocks noGrp="1"/>
          </p:cNvSpPr>
          <p:nvPr>
            <p:ph sz="quarter" idx="1"/>
          </p:nvPr>
        </p:nvSpPr>
        <p:spPr>
          <a:xfrm>
            <a:off x="612648" y="1511968"/>
            <a:ext cx="8153400" cy="4495800"/>
          </a:xfrm>
        </p:spPr>
        <p:txBody>
          <a:bodyPr>
            <a:normAutofit fontScale="92500" lnSpcReduction="20000"/>
          </a:bodyPr>
          <a:lstStyle/>
          <a:p>
            <a:pPr>
              <a:lnSpc>
                <a:spcPct val="150000"/>
              </a:lnSpc>
            </a:pPr>
            <a:r>
              <a:rPr lang="en-US" altLang="zh-TW" dirty="0" err="1" smtClean="0">
                <a:latin typeface="Calibri" pitchFamily="34" charset="0"/>
              </a:rPr>
              <a:t>Tolo</a:t>
            </a:r>
            <a:r>
              <a:rPr lang="en-US" altLang="zh-TW" dirty="0" smtClean="0">
                <a:latin typeface="Calibri" pitchFamily="34" charset="0"/>
              </a:rPr>
              <a:t> Highway</a:t>
            </a:r>
          </a:p>
          <a:p>
            <a:pPr lvl="1">
              <a:lnSpc>
                <a:spcPct val="150000"/>
              </a:lnSpc>
            </a:pPr>
            <a:r>
              <a:rPr lang="en-US" altLang="zh-TW" dirty="0" smtClean="0">
                <a:latin typeface="Calibri" pitchFamily="34" charset="0"/>
              </a:rPr>
              <a:t>1 straight road section</a:t>
            </a:r>
          </a:p>
          <a:p>
            <a:pPr lvl="1">
              <a:lnSpc>
                <a:spcPct val="150000"/>
              </a:lnSpc>
            </a:pPr>
            <a:r>
              <a:rPr lang="en-US" altLang="zh-TW" dirty="0" smtClean="0">
                <a:latin typeface="Calibri" pitchFamily="34" charset="0"/>
              </a:rPr>
              <a:t>8 curved road sections </a:t>
            </a:r>
          </a:p>
          <a:p>
            <a:pPr lvl="2">
              <a:lnSpc>
                <a:spcPct val="150000"/>
              </a:lnSpc>
            </a:pPr>
            <a:r>
              <a:rPr lang="en-US" altLang="zh-TW" dirty="0" smtClean="0">
                <a:latin typeface="Calibri" pitchFamily="34" charset="0"/>
              </a:rPr>
              <a:t>radii: 478 – 668 m</a:t>
            </a:r>
          </a:p>
          <a:p>
            <a:pPr lvl="1">
              <a:lnSpc>
                <a:spcPct val="150000"/>
              </a:lnSpc>
            </a:pPr>
            <a:r>
              <a:rPr lang="en-US" altLang="zh-TW" dirty="0" smtClean="0">
                <a:latin typeface="Calibri" pitchFamily="34" charset="0"/>
              </a:rPr>
              <a:t>Friction Course (Porous)</a:t>
            </a:r>
          </a:p>
          <a:p>
            <a:pPr lvl="2">
              <a:lnSpc>
                <a:spcPct val="150000"/>
              </a:lnSpc>
            </a:pPr>
            <a:r>
              <a:rPr lang="en-US" altLang="zh-TW" dirty="0" smtClean="0">
                <a:latin typeface="Calibri" pitchFamily="34" charset="0"/>
              </a:rPr>
              <a:t>Max. chipping size: 10 mm</a:t>
            </a:r>
          </a:p>
          <a:p>
            <a:pPr lvl="2">
              <a:lnSpc>
                <a:spcPct val="150000"/>
              </a:lnSpc>
            </a:pPr>
            <a:r>
              <a:rPr lang="en-US" altLang="zh-TW" dirty="0" smtClean="0">
                <a:latin typeface="Calibri" pitchFamily="34" charset="0"/>
              </a:rPr>
              <a:t>Thickness: 30 mm</a:t>
            </a:r>
          </a:p>
          <a:p>
            <a:pPr lvl="1">
              <a:lnSpc>
                <a:spcPct val="150000"/>
              </a:lnSpc>
            </a:pPr>
            <a:r>
              <a:rPr lang="en-US" altLang="zh-TW" dirty="0" smtClean="0">
                <a:latin typeface="Calibri" pitchFamily="34" charset="0"/>
              </a:rPr>
              <a:t>50 &amp; 70 km/h</a:t>
            </a:r>
          </a:p>
        </p:txBody>
      </p:sp>
      <p:grpSp>
        <p:nvGrpSpPr>
          <p:cNvPr id="5" name="Group 4"/>
          <p:cNvGrpSpPr>
            <a:grpSpLocks noChangeAspect="1"/>
          </p:cNvGrpSpPr>
          <p:nvPr/>
        </p:nvGrpSpPr>
        <p:grpSpPr>
          <a:xfrm>
            <a:off x="5638799" y="3807001"/>
            <a:ext cx="2550201" cy="1907999"/>
            <a:chOff x="6476999" y="2514600"/>
            <a:chExt cx="2019300" cy="1510792"/>
          </a:xfrm>
        </p:grpSpPr>
        <p:pic>
          <p:nvPicPr>
            <p:cNvPr id="6" name="Picture 17" descr="IMG_2841"/>
            <p:cNvPicPr>
              <a:picLocks noChangeAspect="1" noChangeArrowheads="1"/>
            </p:cNvPicPr>
            <p:nvPr/>
          </p:nvPicPr>
          <p:blipFill>
            <a:blip r:embed="rId2" cstate="print"/>
            <a:srcRect/>
            <a:stretch>
              <a:fillRect/>
            </a:stretch>
          </p:blipFill>
          <p:spPr bwMode="auto">
            <a:xfrm>
              <a:off x="6476999" y="2514600"/>
              <a:ext cx="2019300" cy="1510792"/>
            </a:xfrm>
            <a:prstGeom prst="rect">
              <a:avLst/>
            </a:prstGeom>
            <a:noFill/>
            <a:ln w="9525">
              <a:noFill/>
              <a:miter lim="800000"/>
              <a:headEnd/>
              <a:tailEnd/>
            </a:ln>
          </p:spPr>
        </p:pic>
        <p:sp>
          <p:nvSpPr>
            <p:cNvPr id="7" name="Left-Right Arrow 6"/>
            <p:cNvSpPr/>
            <p:nvPr/>
          </p:nvSpPr>
          <p:spPr>
            <a:xfrm>
              <a:off x="7298106" y="3182044"/>
              <a:ext cx="304800" cy="152400"/>
            </a:xfrm>
            <a:prstGeom prst="leftRightArrow">
              <a:avLst/>
            </a:prstGeom>
            <a:solidFill>
              <a:srgbClr val="FFFF0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227645" y="3425345"/>
              <a:ext cx="456088" cy="171033"/>
            </a:xfrm>
            <a:prstGeom prst="rect">
              <a:avLst/>
            </a:prstGeom>
            <a:solidFill>
              <a:schemeClr val="bg1"/>
            </a:solidFill>
          </p:spPr>
          <p:txBody>
            <a:bodyPr wrap="square" rtlCol="0">
              <a:spAutoFit/>
            </a:bodyPr>
            <a:lstStyle/>
            <a:p>
              <a:pPr algn="ctr"/>
              <a:r>
                <a:rPr lang="en-US" sz="1050" dirty="0" smtClean="0">
                  <a:latin typeface="Calibri" pitchFamily="34" charset="0"/>
                </a:rPr>
                <a:t>2.5 cm</a:t>
              </a:r>
              <a:endParaRPr lang="en-US" sz="1050" dirty="0">
                <a:latin typeface="Calibri" pitchFamily="34" charset="0"/>
              </a:endParaRPr>
            </a:p>
          </p:txBody>
        </p:sp>
      </p:gr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3600" dirty="0" smtClean="0">
                <a:solidFill>
                  <a:schemeClr val="tx1"/>
                </a:solidFill>
                <a:latin typeface="Calibri" pitchFamily="34" charset="0"/>
              </a:rPr>
              <a:t>Introduction</a:t>
            </a:r>
            <a:endParaRPr lang="zh-TW" altLang="en-US" sz="3600" dirty="0">
              <a:solidFill>
                <a:schemeClr val="tx1"/>
              </a:solidFill>
              <a:latin typeface="Calibri" pitchFamily="34" charset="0"/>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latin typeface="Calibri" pitchFamily="34" charset="0"/>
              </a:rPr>
              <a:pPr/>
              <a:t>3</a:t>
            </a:fld>
            <a:endParaRPr lang="en-US">
              <a:latin typeface="Calibri" pitchFamily="34" charset="0"/>
            </a:endParaRPr>
          </a:p>
        </p:txBody>
      </p:sp>
      <p:sp>
        <p:nvSpPr>
          <p:cNvPr id="4" name="Content Placeholder 3"/>
          <p:cNvSpPr>
            <a:spLocks noGrp="1"/>
          </p:cNvSpPr>
          <p:nvPr>
            <p:ph sz="quarter" idx="1"/>
          </p:nvPr>
        </p:nvSpPr>
        <p:spPr/>
        <p:txBody>
          <a:bodyPr>
            <a:normAutofit/>
          </a:bodyPr>
          <a:lstStyle/>
          <a:p>
            <a:r>
              <a:rPr lang="en-US" altLang="zh-TW" dirty="0" smtClean="0">
                <a:latin typeface="Calibri" pitchFamily="34" charset="0"/>
              </a:rPr>
              <a:t>Hong Kong (1104 km</a:t>
            </a:r>
            <a:r>
              <a:rPr lang="en-US" altLang="zh-TW" baseline="30000" dirty="0" smtClean="0">
                <a:latin typeface="Calibri" pitchFamily="34" charset="0"/>
              </a:rPr>
              <a:t>2</a:t>
            </a:r>
            <a:r>
              <a:rPr lang="en-US" altLang="zh-TW" dirty="0" smtClean="0">
                <a:latin typeface="Calibri" pitchFamily="34" charset="0"/>
              </a:rPr>
              <a:t> with 7.3 million population)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2133600"/>
            <a:ext cx="6831076" cy="4624578"/>
          </a:xfrm>
          <a:prstGeom prst="rect">
            <a:avLst/>
          </a:prstGeom>
        </p:spPr>
      </p:pic>
    </p:spTree>
    <p:extLst>
      <p:ext uri="{BB962C8B-B14F-4D97-AF65-F5344CB8AC3E}">
        <p14:creationId xmlns:p14="http://schemas.microsoft.com/office/powerpoint/2010/main" val="913799148"/>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TW" sz="3600" dirty="0" smtClean="0">
                <a:solidFill>
                  <a:schemeClr val="tx1"/>
                </a:solidFill>
                <a:latin typeface="Calibri" pitchFamily="34" charset="0"/>
              </a:rPr>
              <a:t>Test for road curvature effect on tyre/road noise</a:t>
            </a:r>
            <a:endParaRPr lang="zh-TW" altLang="en-US" sz="3600" dirty="0">
              <a:solidFill>
                <a:schemeClr val="tx1"/>
              </a:solidFill>
              <a:latin typeface="Calibri" pitchFamily="34" charset="0"/>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latin typeface="Calibri" pitchFamily="34" charset="0"/>
              </a:rPr>
              <a:pPr/>
              <a:t>30</a:t>
            </a:fld>
            <a:endParaRPr lang="en-US">
              <a:latin typeface="Calibri" pitchFamily="34" charset="0"/>
            </a:endParaRPr>
          </a:p>
        </p:txBody>
      </p:sp>
      <p:sp>
        <p:nvSpPr>
          <p:cNvPr id="4" name="Content Placeholder 3"/>
          <p:cNvSpPr>
            <a:spLocks noGrp="1"/>
          </p:cNvSpPr>
          <p:nvPr>
            <p:ph sz="quarter" idx="1"/>
          </p:nvPr>
        </p:nvSpPr>
        <p:spPr/>
        <p:txBody>
          <a:bodyPr>
            <a:normAutofit/>
          </a:bodyPr>
          <a:lstStyle/>
          <a:p>
            <a:pPr>
              <a:spcBef>
                <a:spcPts val="0"/>
              </a:spcBef>
            </a:pPr>
            <a:r>
              <a:rPr lang="en-US" altLang="zh-TW" sz="2400" dirty="0" smtClean="0">
                <a:latin typeface="Calibri" pitchFamily="34" charset="0"/>
              </a:rPr>
              <a:t>Warm-up: 20 km travel for 20 minutes</a:t>
            </a:r>
          </a:p>
          <a:p>
            <a:pPr>
              <a:spcBef>
                <a:spcPts val="0"/>
              </a:spcBef>
            </a:pPr>
            <a:r>
              <a:rPr lang="en-US" altLang="zh-TW" sz="2400" dirty="0" smtClean="0">
                <a:latin typeface="Calibri" pitchFamily="34" charset="0"/>
              </a:rPr>
              <a:t>At least 5 runs for each road section</a:t>
            </a:r>
          </a:p>
          <a:p>
            <a:pPr>
              <a:spcBef>
                <a:spcPts val="0"/>
              </a:spcBef>
            </a:pPr>
            <a:r>
              <a:rPr lang="en-US" altLang="zh-TW" sz="2400" dirty="0" smtClean="0">
                <a:latin typeface="Calibri" pitchFamily="34" charset="0"/>
              </a:rPr>
              <a:t>Completed within half day</a:t>
            </a:r>
          </a:p>
        </p:txBody>
      </p:sp>
      <p:grpSp>
        <p:nvGrpSpPr>
          <p:cNvPr id="5" name="Group 4"/>
          <p:cNvGrpSpPr>
            <a:grpSpLocks noChangeAspect="1"/>
          </p:cNvGrpSpPr>
          <p:nvPr/>
        </p:nvGrpSpPr>
        <p:grpSpPr>
          <a:xfrm>
            <a:off x="858252" y="2819400"/>
            <a:ext cx="8133348" cy="3962400"/>
            <a:chOff x="165633" y="2232965"/>
            <a:chExt cx="8825967" cy="4396435"/>
          </a:xfrm>
        </p:grpSpPr>
        <p:pic>
          <p:nvPicPr>
            <p:cNvPr id="6" name="Picture 5" descr="C:\Users\User1\Desktop\Thesis\2015 June After Review\PolyU to Tolo Hwy.png"/>
            <p:cNvPicPr/>
            <p:nvPr/>
          </p:nvPicPr>
          <p:blipFill>
            <a:blip r:embed="rId2" cstate="print"/>
            <a:srcRect/>
            <a:stretch>
              <a:fillRect/>
            </a:stretch>
          </p:blipFill>
          <p:spPr bwMode="auto">
            <a:xfrm>
              <a:off x="165633" y="2232965"/>
              <a:ext cx="8825967" cy="4396435"/>
            </a:xfrm>
            <a:prstGeom prst="rect">
              <a:avLst/>
            </a:prstGeom>
            <a:noFill/>
            <a:ln w="9525">
              <a:noFill/>
              <a:miter lim="800000"/>
              <a:headEnd/>
              <a:tailEnd/>
            </a:ln>
          </p:spPr>
        </p:pic>
        <p:sp>
          <p:nvSpPr>
            <p:cNvPr id="7" name="Rounded Rectangle 6"/>
            <p:cNvSpPr/>
            <p:nvPr/>
          </p:nvSpPr>
          <p:spPr>
            <a:xfrm>
              <a:off x="2142226" y="2549104"/>
              <a:ext cx="457200" cy="533400"/>
            </a:xfrm>
            <a:prstGeom prst="roundRect">
              <a:avLst/>
            </a:prstGeom>
            <a:noFill/>
            <a:ln w="41275">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3200" dirty="0">
                <a:solidFill>
                  <a:prstClr val="black"/>
                </a:solidFill>
                <a:latin typeface="Calibri" pitchFamily="34" charset="0"/>
              </a:rPr>
              <a:t>Test for road curvature effect on </a:t>
            </a:r>
            <a:r>
              <a:rPr lang="en-US" altLang="zh-TW" sz="3200" dirty="0" err="1">
                <a:solidFill>
                  <a:prstClr val="black"/>
                </a:solidFill>
                <a:latin typeface="Calibri" pitchFamily="34" charset="0"/>
              </a:rPr>
              <a:t>tyre</a:t>
            </a:r>
            <a:r>
              <a:rPr lang="en-US" altLang="zh-TW" sz="3200" dirty="0">
                <a:solidFill>
                  <a:prstClr val="black"/>
                </a:solidFill>
                <a:latin typeface="Calibri" pitchFamily="34" charset="0"/>
              </a:rPr>
              <a:t>/road noise</a:t>
            </a:r>
            <a:endParaRPr lang="zh-TW" altLang="en-US" sz="3600" dirty="0">
              <a:solidFill>
                <a:schemeClr val="tx1"/>
              </a:solidFill>
              <a:latin typeface="Calibri" pitchFamily="34" charset="0"/>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latin typeface="Calibri" pitchFamily="34" charset="0"/>
              </a:rPr>
              <a:pPr/>
              <a:t>31</a:t>
            </a:fld>
            <a:endParaRPr lang="en-US">
              <a:latin typeface="Calibri" pitchFamily="34" charset="0"/>
            </a:endParaRPr>
          </a:p>
        </p:txBody>
      </p:sp>
      <p:graphicFrame>
        <p:nvGraphicFramePr>
          <p:cNvPr id="5" name="Table 4"/>
          <p:cNvGraphicFramePr>
            <a:graphicFrameLocks noGrp="1"/>
          </p:cNvGraphicFramePr>
          <p:nvPr/>
        </p:nvGraphicFramePr>
        <p:xfrm>
          <a:off x="1219202" y="1641289"/>
          <a:ext cx="6934198" cy="4835711"/>
        </p:xfrm>
        <a:graphic>
          <a:graphicData uri="http://schemas.openxmlformats.org/drawingml/2006/table">
            <a:tbl>
              <a:tblPr/>
              <a:tblGrid>
                <a:gridCol w="1369282"/>
                <a:gridCol w="1418340"/>
                <a:gridCol w="1247071"/>
                <a:gridCol w="1683417"/>
                <a:gridCol w="1216088"/>
              </a:tblGrid>
              <a:tr h="995231">
                <a:tc>
                  <a:txBody>
                    <a:bodyPr/>
                    <a:lstStyle/>
                    <a:p>
                      <a:pPr algn="ctr">
                        <a:lnSpc>
                          <a:spcPct val="150000"/>
                        </a:lnSpc>
                        <a:spcAft>
                          <a:spcPts val="0"/>
                        </a:spcAft>
                      </a:pPr>
                      <a:r>
                        <a:rPr lang="en-US" sz="1400" b="1" kern="100" dirty="0">
                          <a:latin typeface="Calibri" pitchFamily="34" charset="0"/>
                          <a:ea typeface="新細明體"/>
                          <a:cs typeface="Times New Roman"/>
                        </a:rPr>
                        <a:t>Road</a:t>
                      </a:r>
                      <a:endParaRPr lang="zh-TW" sz="1400" kern="100" dirty="0">
                        <a:latin typeface="Calibri" pitchFamily="34" charset="0"/>
                        <a:ea typeface="新細明體"/>
                        <a:cs typeface="Times New Roman"/>
                      </a:endParaRPr>
                    </a:p>
                    <a:p>
                      <a:pPr algn="ctr">
                        <a:lnSpc>
                          <a:spcPct val="150000"/>
                        </a:lnSpc>
                        <a:spcAft>
                          <a:spcPts val="0"/>
                        </a:spcAft>
                      </a:pPr>
                      <a:r>
                        <a:rPr lang="en-US" sz="1400" b="1" kern="100" dirty="0">
                          <a:latin typeface="Calibri" pitchFamily="34" charset="0"/>
                          <a:ea typeface="新細明體"/>
                          <a:cs typeface="Times New Roman"/>
                        </a:rPr>
                        <a:t>Index</a:t>
                      </a:r>
                      <a:endParaRPr lang="zh-TW" sz="1400" kern="100" dirty="0">
                        <a:latin typeface="Calibri" pitchFamily="34" charset="0"/>
                        <a:ea typeface="新細明體"/>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400" b="1" kern="100" dirty="0">
                          <a:latin typeface="Calibri" pitchFamily="34" charset="0"/>
                          <a:ea typeface="新細明體"/>
                          <a:cs typeface="Times New Roman"/>
                        </a:rPr>
                        <a:t>Location</a:t>
                      </a:r>
                      <a:endParaRPr lang="zh-TW" sz="1400" kern="100" dirty="0">
                        <a:latin typeface="Calibri" pitchFamily="34" charset="0"/>
                        <a:ea typeface="新細明體"/>
                        <a:cs typeface="Times New Roman"/>
                      </a:endParaRPr>
                    </a:p>
                    <a:p>
                      <a:pPr algn="ctr">
                        <a:lnSpc>
                          <a:spcPct val="150000"/>
                        </a:lnSpc>
                        <a:spcAft>
                          <a:spcPts val="0"/>
                        </a:spcAft>
                      </a:pPr>
                      <a:r>
                        <a:rPr lang="en-US" sz="1400" b="1" kern="100" dirty="0">
                          <a:latin typeface="Calibri" pitchFamily="34" charset="0"/>
                          <a:ea typeface="新細明體"/>
                          <a:cs typeface="Times New Roman"/>
                        </a:rPr>
                        <a:t>(</a:t>
                      </a:r>
                      <a:r>
                        <a:rPr lang="en-US" sz="1400" b="1" kern="100" dirty="0" err="1">
                          <a:latin typeface="Calibri" pitchFamily="34" charset="0"/>
                          <a:ea typeface="新細明體"/>
                          <a:cs typeface="Times New Roman"/>
                        </a:rPr>
                        <a:t>Chainage</a:t>
                      </a:r>
                      <a:r>
                        <a:rPr lang="en-US" sz="1400" b="1" kern="100" dirty="0">
                          <a:latin typeface="Calibri" pitchFamily="34" charset="0"/>
                          <a:ea typeface="新細明體"/>
                          <a:cs typeface="Times New Roman"/>
                        </a:rPr>
                        <a:t>)</a:t>
                      </a:r>
                      <a:endParaRPr lang="zh-TW" sz="1400" kern="100" dirty="0">
                        <a:latin typeface="Calibri" pitchFamily="34" charset="0"/>
                        <a:ea typeface="新細明體"/>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400" b="1" kern="100">
                          <a:latin typeface="Calibri" pitchFamily="34" charset="0"/>
                          <a:ea typeface="新細明體"/>
                          <a:cs typeface="Times New Roman"/>
                        </a:rPr>
                        <a:t>Radius</a:t>
                      </a:r>
                      <a:endParaRPr lang="zh-TW" sz="1400" kern="100">
                        <a:latin typeface="Calibri" pitchFamily="34" charset="0"/>
                        <a:ea typeface="新細明體"/>
                        <a:cs typeface="Times New Roman"/>
                      </a:endParaRPr>
                    </a:p>
                    <a:p>
                      <a:pPr algn="ctr">
                        <a:lnSpc>
                          <a:spcPct val="150000"/>
                        </a:lnSpc>
                        <a:spcAft>
                          <a:spcPts val="0"/>
                        </a:spcAft>
                      </a:pPr>
                      <a:r>
                        <a:rPr lang="en-US" sz="1400" b="1" kern="100">
                          <a:latin typeface="Calibri" pitchFamily="34" charset="0"/>
                          <a:ea typeface="新細明體"/>
                          <a:cs typeface="Times New Roman"/>
                        </a:rPr>
                        <a:t>(m)</a:t>
                      </a:r>
                      <a:endParaRPr lang="zh-TW" sz="1400" kern="100">
                        <a:latin typeface="Calibri" pitchFamily="34" charset="0"/>
                        <a:ea typeface="新細明體"/>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400" b="1" kern="100">
                          <a:latin typeface="Calibri" pitchFamily="34" charset="0"/>
                          <a:ea typeface="新細明體"/>
                          <a:cs typeface="Times New Roman"/>
                        </a:rPr>
                        <a:t>Road Surface Type</a:t>
                      </a:r>
                      <a:endParaRPr lang="zh-TW" sz="1400" kern="100">
                        <a:latin typeface="Calibri" pitchFamily="34" charset="0"/>
                        <a:ea typeface="新細明體"/>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400" b="1" kern="100">
                          <a:latin typeface="Calibri" pitchFamily="34" charset="0"/>
                          <a:ea typeface="新細明體"/>
                          <a:cs typeface="Times New Roman"/>
                        </a:rPr>
                        <a:t>Ref. Speed</a:t>
                      </a:r>
                      <a:endParaRPr lang="zh-TW" sz="1400" kern="100">
                        <a:latin typeface="Calibri" pitchFamily="34" charset="0"/>
                        <a:ea typeface="新細明體"/>
                        <a:cs typeface="Times New Roman"/>
                      </a:endParaRPr>
                    </a:p>
                    <a:p>
                      <a:pPr algn="ctr">
                        <a:lnSpc>
                          <a:spcPct val="150000"/>
                        </a:lnSpc>
                        <a:spcAft>
                          <a:spcPts val="0"/>
                        </a:spcAft>
                      </a:pPr>
                      <a:r>
                        <a:rPr lang="en-US" sz="1400" b="1" kern="100">
                          <a:latin typeface="Calibri" pitchFamily="34" charset="0"/>
                          <a:ea typeface="新細明體"/>
                          <a:cs typeface="Times New Roman"/>
                        </a:rPr>
                        <a:t>(km/h)</a:t>
                      </a:r>
                      <a:endParaRPr lang="zh-TW" sz="1400" kern="100">
                        <a:latin typeface="Calibri" pitchFamily="34" charset="0"/>
                        <a:ea typeface="新細明體"/>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3962">
                <a:tc>
                  <a:txBody>
                    <a:bodyPr/>
                    <a:lstStyle/>
                    <a:p>
                      <a:pPr algn="ctr">
                        <a:lnSpc>
                          <a:spcPct val="200000"/>
                        </a:lnSpc>
                        <a:spcAft>
                          <a:spcPts val="0"/>
                        </a:spcAft>
                      </a:pPr>
                      <a:r>
                        <a:rPr lang="en-GB" sz="1400" kern="100">
                          <a:latin typeface="Calibri" pitchFamily="34" charset="0"/>
                          <a:ea typeface="新細明體"/>
                        </a:rPr>
                        <a:t>C1</a:t>
                      </a:r>
                      <a:endParaRPr lang="zh-TW" sz="1200" kern="100">
                        <a:latin typeface="Calibri" pitchFamily="34" charset="0"/>
                        <a:ea typeface="新細明體"/>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200000"/>
                        </a:lnSpc>
                        <a:spcAft>
                          <a:spcPts val="0"/>
                        </a:spcAft>
                      </a:pPr>
                      <a:r>
                        <a:rPr lang="en-GB" sz="1400" kern="100">
                          <a:latin typeface="Calibri" pitchFamily="34" charset="0"/>
                          <a:ea typeface="新細明體"/>
                        </a:rPr>
                        <a:t>9.4 – 9.6</a:t>
                      </a:r>
                      <a:endParaRPr lang="zh-TW" sz="1200" kern="100">
                        <a:latin typeface="Calibri" pitchFamily="34" charset="0"/>
                        <a:ea typeface="新細明體"/>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200000"/>
                        </a:lnSpc>
                        <a:spcAft>
                          <a:spcPts val="0"/>
                        </a:spcAft>
                      </a:pPr>
                      <a:r>
                        <a:rPr lang="en-GB" sz="1400" kern="100">
                          <a:latin typeface="Calibri" pitchFamily="34" charset="0"/>
                          <a:ea typeface="新細明體"/>
                        </a:rPr>
                        <a:t>479</a:t>
                      </a:r>
                      <a:endParaRPr lang="zh-TW" sz="1200" kern="100">
                        <a:latin typeface="Calibri" pitchFamily="34" charset="0"/>
                        <a:ea typeface="新細明體"/>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rowSpan="9">
                  <a:txBody>
                    <a:bodyPr/>
                    <a:lstStyle/>
                    <a:p>
                      <a:pPr algn="ctr">
                        <a:lnSpc>
                          <a:spcPct val="150000"/>
                        </a:lnSpc>
                        <a:spcAft>
                          <a:spcPts val="0"/>
                        </a:spcAft>
                      </a:pPr>
                      <a:r>
                        <a:rPr lang="en-US" sz="1400" kern="100" dirty="0">
                          <a:latin typeface="Calibri" pitchFamily="34" charset="0"/>
                          <a:ea typeface="新細明體"/>
                          <a:cs typeface="Times New Roman"/>
                        </a:rPr>
                        <a:t>Friction Course</a:t>
                      </a:r>
                      <a:r>
                        <a:rPr lang="en-US" sz="1400" kern="100" baseline="30000" dirty="0">
                          <a:latin typeface="Calibri" pitchFamily="34" charset="0"/>
                          <a:ea typeface="新細明體"/>
                          <a:cs typeface="Times New Roman"/>
                        </a:rPr>
                        <a:t>#</a:t>
                      </a:r>
                      <a:endParaRPr lang="zh-TW" sz="1400" kern="100" dirty="0">
                        <a:latin typeface="Calibri" pitchFamily="34" charset="0"/>
                        <a:ea typeface="新細明體"/>
                        <a:cs typeface="Times New Roman"/>
                      </a:endParaRPr>
                    </a:p>
                    <a:p>
                      <a:pPr algn="ctr">
                        <a:lnSpc>
                          <a:spcPct val="200000"/>
                        </a:lnSpc>
                        <a:spcAft>
                          <a:spcPts val="0"/>
                        </a:spcAft>
                      </a:pPr>
                      <a:r>
                        <a:rPr lang="en-US" sz="1400" kern="100" dirty="0">
                          <a:latin typeface="Calibri" pitchFamily="34" charset="0"/>
                          <a:ea typeface="新細明體"/>
                          <a:cs typeface="Times New Roman"/>
                        </a:rPr>
                        <a:t>(FC)</a:t>
                      </a:r>
                      <a:endParaRPr lang="zh-TW" sz="1400" kern="100" dirty="0">
                        <a:latin typeface="Calibri" pitchFamily="34" charset="0"/>
                        <a:ea typeface="新細明體"/>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9">
                  <a:txBody>
                    <a:bodyPr/>
                    <a:lstStyle/>
                    <a:p>
                      <a:pPr algn="ctr">
                        <a:lnSpc>
                          <a:spcPct val="200000"/>
                        </a:lnSpc>
                        <a:spcAft>
                          <a:spcPts val="0"/>
                        </a:spcAft>
                      </a:pPr>
                      <a:r>
                        <a:rPr lang="en-US" sz="1400" kern="100">
                          <a:latin typeface="Calibri" pitchFamily="34" charset="0"/>
                          <a:ea typeface="新細明體"/>
                          <a:cs typeface="Times New Roman"/>
                        </a:rPr>
                        <a:t>50 &amp; 70</a:t>
                      </a:r>
                      <a:endParaRPr lang="zh-TW" sz="1400" kern="100">
                        <a:latin typeface="Calibri" pitchFamily="34" charset="0"/>
                        <a:ea typeface="新細明體"/>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3962">
                <a:tc>
                  <a:txBody>
                    <a:bodyPr/>
                    <a:lstStyle/>
                    <a:p>
                      <a:pPr algn="ctr">
                        <a:lnSpc>
                          <a:spcPct val="200000"/>
                        </a:lnSpc>
                        <a:spcAft>
                          <a:spcPts val="0"/>
                        </a:spcAft>
                      </a:pPr>
                      <a:r>
                        <a:rPr lang="en-GB" sz="1400" kern="100">
                          <a:latin typeface="Calibri" pitchFamily="34" charset="0"/>
                          <a:ea typeface="新細明體"/>
                        </a:rPr>
                        <a:t>C2</a:t>
                      </a:r>
                      <a:endParaRPr lang="zh-TW" sz="1200" kern="100">
                        <a:latin typeface="Calibri" pitchFamily="34" charset="0"/>
                        <a:ea typeface="新細明體"/>
                      </a:endParaRPr>
                    </a:p>
                  </a:txBody>
                  <a:tcPr marL="68580" marR="68580" marT="0" marB="0" anchor="ctr">
                    <a:lnL>
                      <a:noFill/>
                    </a:lnL>
                    <a:lnR>
                      <a:noFill/>
                    </a:lnR>
                    <a:lnT>
                      <a:noFill/>
                    </a:lnT>
                    <a:lnB>
                      <a:noFill/>
                    </a:lnB>
                  </a:tcPr>
                </a:tc>
                <a:tc>
                  <a:txBody>
                    <a:bodyPr/>
                    <a:lstStyle/>
                    <a:p>
                      <a:pPr algn="ctr">
                        <a:lnSpc>
                          <a:spcPct val="200000"/>
                        </a:lnSpc>
                        <a:spcAft>
                          <a:spcPts val="0"/>
                        </a:spcAft>
                      </a:pPr>
                      <a:r>
                        <a:rPr lang="en-GB" sz="1400" kern="100">
                          <a:latin typeface="Calibri" pitchFamily="34" charset="0"/>
                          <a:ea typeface="新細明體"/>
                        </a:rPr>
                        <a:t>10.7 – 11.4</a:t>
                      </a:r>
                      <a:endParaRPr lang="zh-TW" sz="1200" kern="100">
                        <a:latin typeface="Calibri" pitchFamily="34" charset="0"/>
                        <a:ea typeface="新細明體"/>
                      </a:endParaRPr>
                    </a:p>
                  </a:txBody>
                  <a:tcPr marL="68580" marR="68580" marT="0" marB="0" anchor="ctr">
                    <a:lnL>
                      <a:noFill/>
                    </a:lnL>
                    <a:lnR>
                      <a:noFill/>
                    </a:lnR>
                    <a:lnT>
                      <a:noFill/>
                    </a:lnT>
                    <a:lnB>
                      <a:noFill/>
                    </a:lnB>
                  </a:tcPr>
                </a:tc>
                <a:tc>
                  <a:txBody>
                    <a:bodyPr/>
                    <a:lstStyle/>
                    <a:p>
                      <a:pPr algn="ctr">
                        <a:lnSpc>
                          <a:spcPct val="200000"/>
                        </a:lnSpc>
                        <a:spcAft>
                          <a:spcPts val="0"/>
                        </a:spcAft>
                      </a:pPr>
                      <a:r>
                        <a:rPr lang="en-GB" sz="1400" kern="100">
                          <a:latin typeface="Calibri" pitchFamily="34" charset="0"/>
                          <a:ea typeface="新細明體"/>
                        </a:rPr>
                        <a:t>601</a:t>
                      </a:r>
                      <a:endParaRPr lang="zh-TW" sz="1200" kern="100">
                        <a:latin typeface="Calibri" pitchFamily="34" charset="0"/>
                        <a:ea typeface="新細明體"/>
                      </a:endParaRPr>
                    </a:p>
                  </a:txBody>
                  <a:tcPr marL="68580" marR="68580" marT="0" marB="0" anchor="ctr">
                    <a:lnL>
                      <a:noFill/>
                    </a:lnL>
                    <a:lnR>
                      <a:noFill/>
                    </a:lnR>
                    <a:lnT>
                      <a:noFill/>
                    </a:lnT>
                    <a:lnB>
                      <a:noFill/>
                    </a:lnB>
                  </a:tcPr>
                </a:tc>
                <a:tc vMerge="1">
                  <a:txBody>
                    <a:bodyPr/>
                    <a:lstStyle/>
                    <a:p>
                      <a:endParaRPr lang="zh-TW" altLang="en-US"/>
                    </a:p>
                  </a:txBody>
                  <a:tcPr/>
                </a:tc>
                <a:tc vMerge="1">
                  <a:txBody>
                    <a:bodyPr/>
                    <a:lstStyle/>
                    <a:p>
                      <a:endParaRPr lang="zh-TW" altLang="en-US"/>
                    </a:p>
                  </a:txBody>
                  <a:tcPr/>
                </a:tc>
              </a:tr>
              <a:tr h="393962">
                <a:tc>
                  <a:txBody>
                    <a:bodyPr/>
                    <a:lstStyle/>
                    <a:p>
                      <a:pPr algn="ctr">
                        <a:lnSpc>
                          <a:spcPct val="200000"/>
                        </a:lnSpc>
                        <a:spcAft>
                          <a:spcPts val="0"/>
                        </a:spcAft>
                      </a:pPr>
                      <a:r>
                        <a:rPr lang="en-GB" sz="1400" kern="100">
                          <a:latin typeface="Calibri" pitchFamily="34" charset="0"/>
                          <a:ea typeface="新細明體"/>
                        </a:rPr>
                        <a:t>C3</a:t>
                      </a:r>
                      <a:endParaRPr lang="zh-TW" sz="1200" kern="100">
                        <a:latin typeface="Calibri" pitchFamily="34" charset="0"/>
                        <a:ea typeface="新細明體"/>
                      </a:endParaRPr>
                    </a:p>
                  </a:txBody>
                  <a:tcPr marL="68580" marR="68580" marT="0" marB="0" anchor="ctr">
                    <a:lnL>
                      <a:noFill/>
                    </a:lnL>
                    <a:lnR>
                      <a:noFill/>
                    </a:lnR>
                    <a:lnT>
                      <a:noFill/>
                    </a:lnT>
                    <a:lnB>
                      <a:noFill/>
                    </a:lnB>
                  </a:tcPr>
                </a:tc>
                <a:tc>
                  <a:txBody>
                    <a:bodyPr/>
                    <a:lstStyle/>
                    <a:p>
                      <a:pPr algn="ctr">
                        <a:lnSpc>
                          <a:spcPct val="200000"/>
                        </a:lnSpc>
                        <a:spcAft>
                          <a:spcPts val="0"/>
                        </a:spcAft>
                      </a:pPr>
                      <a:r>
                        <a:rPr lang="en-GB" sz="1400" kern="100">
                          <a:latin typeface="Calibri" pitchFamily="34" charset="0"/>
                          <a:ea typeface="新細明體"/>
                        </a:rPr>
                        <a:t>12.5 – 13.0</a:t>
                      </a:r>
                      <a:endParaRPr lang="zh-TW" sz="1200" kern="100">
                        <a:latin typeface="Calibri" pitchFamily="34" charset="0"/>
                        <a:ea typeface="新細明體"/>
                      </a:endParaRPr>
                    </a:p>
                  </a:txBody>
                  <a:tcPr marL="68580" marR="68580" marT="0" marB="0" anchor="ctr">
                    <a:lnL>
                      <a:noFill/>
                    </a:lnL>
                    <a:lnR>
                      <a:noFill/>
                    </a:lnR>
                    <a:lnT>
                      <a:noFill/>
                    </a:lnT>
                    <a:lnB>
                      <a:noFill/>
                    </a:lnB>
                  </a:tcPr>
                </a:tc>
                <a:tc>
                  <a:txBody>
                    <a:bodyPr/>
                    <a:lstStyle/>
                    <a:p>
                      <a:pPr algn="ctr">
                        <a:lnSpc>
                          <a:spcPct val="200000"/>
                        </a:lnSpc>
                        <a:spcAft>
                          <a:spcPts val="0"/>
                        </a:spcAft>
                      </a:pPr>
                      <a:r>
                        <a:rPr lang="en-GB" sz="1400" kern="100">
                          <a:latin typeface="Calibri" pitchFamily="34" charset="0"/>
                          <a:ea typeface="新細明體"/>
                        </a:rPr>
                        <a:t>583</a:t>
                      </a:r>
                      <a:endParaRPr lang="zh-TW" sz="1200" kern="100">
                        <a:latin typeface="Calibri" pitchFamily="34" charset="0"/>
                        <a:ea typeface="新細明體"/>
                      </a:endParaRPr>
                    </a:p>
                  </a:txBody>
                  <a:tcPr marL="68580" marR="68580" marT="0" marB="0" anchor="ctr">
                    <a:lnL>
                      <a:noFill/>
                    </a:lnL>
                    <a:lnR>
                      <a:noFill/>
                    </a:lnR>
                    <a:lnT>
                      <a:noFill/>
                    </a:lnT>
                    <a:lnB>
                      <a:noFill/>
                    </a:lnB>
                  </a:tcPr>
                </a:tc>
                <a:tc vMerge="1">
                  <a:txBody>
                    <a:bodyPr/>
                    <a:lstStyle/>
                    <a:p>
                      <a:endParaRPr lang="zh-TW" altLang="en-US"/>
                    </a:p>
                  </a:txBody>
                  <a:tcPr/>
                </a:tc>
                <a:tc vMerge="1">
                  <a:txBody>
                    <a:bodyPr/>
                    <a:lstStyle/>
                    <a:p>
                      <a:endParaRPr lang="zh-TW" altLang="en-US"/>
                    </a:p>
                  </a:txBody>
                  <a:tcPr/>
                </a:tc>
              </a:tr>
              <a:tr h="393962">
                <a:tc>
                  <a:txBody>
                    <a:bodyPr/>
                    <a:lstStyle/>
                    <a:p>
                      <a:pPr algn="ctr">
                        <a:lnSpc>
                          <a:spcPct val="200000"/>
                        </a:lnSpc>
                        <a:spcAft>
                          <a:spcPts val="0"/>
                        </a:spcAft>
                      </a:pPr>
                      <a:r>
                        <a:rPr lang="en-GB" sz="1400" kern="100">
                          <a:latin typeface="Calibri" pitchFamily="34" charset="0"/>
                          <a:ea typeface="新細明體"/>
                        </a:rPr>
                        <a:t>C4</a:t>
                      </a:r>
                      <a:endParaRPr lang="zh-TW" sz="1200" kern="100">
                        <a:latin typeface="Calibri" pitchFamily="34" charset="0"/>
                        <a:ea typeface="新細明體"/>
                      </a:endParaRPr>
                    </a:p>
                  </a:txBody>
                  <a:tcPr marL="68580" marR="68580" marT="0" marB="0" anchor="ctr">
                    <a:lnL>
                      <a:noFill/>
                    </a:lnL>
                    <a:lnR>
                      <a:noFill/>
                    </a:lnR>
                    <a:lnT>
                      <a:noFill/>
                    </a:lnT>
                    <a:lnB>
                      <a:noFill/>
                    </a:lnB>
                  </a:tcPr>
                </a:tc>
                <a:tc>
                  <a:txBody>
                    <a:bodyPr/>
                    <a:lstStyle/>
                    <a:p>
                      <a:pPr algn="ctr">
                        <a:lnSpc>
                          <a:spcPct val="200000"/>
                        </a:lnSpc>
                        <a:spcAft>
                          <a:spcPts val="0"/>
                        </a:spcAft>
                      </a:pPr>
                      <a:r>
                        <a:rPr lang="en-GB" sz="1400" kern="100">
                          <a:latin typeface="Calibri" pitchFamily="34" charset="0"/>
                          <a:ea typeface="新細明體"/>
                        </a:rPr>
                        <a:t>14.5 – 14.8</a:t>
                      </a:r>
                      <a:endParaRPr lang="zh-TW" sz="1200" kern="100">
                        <a:latin typeface="Calibri" pitchFamily="34" charset="0"/>
                        <a:ea typeface="新細明體"/>
                      </a:endParaRPr>
                    </a:p>
                  </a:txBody>
                  <a:tcPr marL="68580" marR="68580" marT="0" marB="0" anchor="ctr">
                    <a:lnL>
                      <a:noFill/>
                    </a:lnL>
                    <a:lnR>
                      <a:noFill/>
                    </a:lnR>
                    <a:lnT>
                      <a:noFill/>
                    </a:lnT>
                    <a:lnB>
                      <a:noFill/>
                    </a:lnB>
                  </a:tcPr>
                </a:tc>
                <a:tc>
                  <a:txBody>
                    <a:bodyPr/>
                    <a:lstStyle/>
                    <a:p>
                      <a:pPr algn="ctr">
                        <a:lnSpc>
                          <a:spcPct val="200000"/>
                        </a:lnSpc>
                        <a:spcAft>
                          <a:spcPts val="0"/>
                        </a:spcAft>
                      </a:pPr>
                      <a:r>
                        <a:rPr lang="en-GB" sz="1400" kern="100">
                          <a:latin typeface="Calibri" pitchFamily="34" charset="0"/>
                          <a:ea typeface="新細明體"/>
                        </a:rPr>
                        <a:t>588</a:t>
                      </a:r>
                      <a:endParaRPr lang="zh-TW" sz="1200" kern="100">
                        <a:latin typeface="Calibri" pitchFamily="34" charset="0"/>
                        <a:ea typeface="新細明體"/>
                      </a:endParaRPr>
                    </a:p>
                  </a:txBody>
                  <a:tcPr marL="68580" marR="68580" marT="0" marB="0" anchor="ctr">
                    <a:lnL>
                      <a:noFill/>
                    </a:lnL>
                    <a:lnR>
                      <a:noFill/>
                    </a:lnR>
                    <a:lnT>
                      <a:noFill/>
                    </a:lnT>
                    <a:lnB>
                      <a:noFill/>
                    </a:lnB>
                  </a:tcPr>
                </a:tc>
                <a:tc vMerge="1">
                  <a:txBody>
                    <a:bodyPr/>
                    <a:lstStyle/>
                    <a:p>
                      <a:endParaRPr lang="zh-TW" altLang="en-US"/>
                    </a:p>
                  </a:txBody>
                  <a:tcPr/>
                </a:tc>
                <a:tc vMerge="1">
                  <a:txBody>
                    <a:bodyPr/>
                    <a:lstStyle/>
                    <a:p>
                      <a:endParaRPr lang="zh-TW" altLang="en-US"/>
                    </a:p>
                  </a:txBody>
                  <a:tcPr/>
                </a:tc>
              </a:tr>
              <a:tr h="393962">
                <a:tc>
                  <a:txBody>
                    <a:bodyPr/>
                    <a:lstStyle/>
                    <a:p>
                      <a:pPr algn="ctr">
                        <a:lnSpc>
                          <a:spcPct val="200000"/>
                        </a:lnSpc>
                        <a:spcAft>
                          <a:spcPts val="0"/>
                        </a:spcAft>
                      </a:pPr>
                      <a:r>
                        <a:rPr lang="en-GB" sz="1400" kern="100">
                          <a:latin typeface="Calibri" pitchFamily="34" charset="0"/>
                          <a:ea typeface="新細明體"/>
                        </a:rPr>
                        <a:t>C5</a:t>
                      </a:r>
                      <a:endParaRPr lang="zh-TW" sz="1200" kern="100">
                        <a:latin typeface="Calibri" pitchFamily="34" charset="0"/>
                        <a:ea typeface="新細明體"/>
                      </a:endParaRPr>
                    </a:p>
                  </a:txBody>
                  <a:tcPr marL="68580" marR="68580" marT="0" marB="0" anchor="ctr">
                    <a:lnL>
                      <a:noFill/>
                    </a:lnL>
                    <a:lnR>
                      <a:noFill/>
                    </a:lnR>
                    <a:lnT>
                      <a:noFill/>
                    </a:lnT>
                    <a:lnB>
                      <a:noFill/>
                    </a:lnB>
                  </a:tcPr>
                </a:tc>
                <a:tc>
                  <a:txBody>
                    <a:bodyPr/>
                    <a:lstStyle/>
                    <a:p>
                      <a:pPr algn="ctr">
                        <a:lnSpc>
                          <a:spcPct val="200000"/>
                        </a:lnSpc>
                        <a:spcAft>
                          <a:spcPts val="0"/>
                        </a:spcAft>
                      </a:pPr>
                      <a:r>
                        <a:rPr lang="en-GB" sz="1400" kern="100">
                          <a:latin typeface="Calibri" pitchFamily="34" charset="0"/>
                          <a:ea typeface="新細明體"/>
                        </a:rPr>
                        <a:t>14.8 – 14.5</a:t>
                      </a:r>
                      <a:endParaRPr lang="zh-TW" sz="1200" kern="100">
                        <a:latin typeface="Calibri" pitchFamily="34" charset="0"/>
                        <a:ea typeface="新細明體"/>
                      </a:endParaRPr>
                    </a:p>
                  </a:txBody>
                  <a:tcPr marL="68580" marR="68580" marT="0" marB="0" anchor="ctr">
                    <a:lnL>
                      <a:noFill/>
                    </a:lnL>
                    <a:lnR>
                      <a:noFill/>
                    </a:lnR>
                    <a:lnT>
                      <a:noFill/>
                    </a:lnT>
                    <a:lnB>
                      <a:noFill/>
                    </a:lnB>
                  </a:tcPr>
                </a:tc>
                <a:tc>
                  <a:txBody>
                    <a:bodyPr/>
                    <a:lstStyle/>
                    <a:p>
                      <a:pPr algn="ctr">
                        <a:lnSpc>
                          <a:spcPct val="200000"/>
                        </a:lnSpc>
                        <a:spcAft>
                          <a:spcPts val="0"/>
                        </a:spcAft>
                      </a:pPr>
                      <a:r>
                        <a:rPr lang="en-GB" sz="1400" kern="100">
                          <a:latin typeface="Calibri" pitchFamily="34" charset="0"/>
                          <a:ea typeface="新細明體"/>
                        </a:rPr>
                        <a:t>587</a:t>
                      </a:r>
                      <a:endParaRPr lang="zh-TW" sz="1200" kern="100">
                        <a:latin typeface="Calibri" pitchFamily="34" charset="0"/>
                        <a:ea typeface="新細明體"/>
                      </a:endParaRPr>
                    </a:p>
                  </a:txBody>
                  <a:tcPr marL="68580" marR="68580" marT="0" marB="0" anchor="ctr">
                    <a:lnL>
                      <a:noFill/>
                    </a:lnL>
                    <a:lnR>
                      <a:noFill/>
                    </a:lnR>
                    <a:lnT>
                      <a:noFill/>
                    </a:lnT>
                    <a:lnB>
                      <a:noFill/>
                    </a:lnB>
                  </a:tcPr>
                </a:tc>
                <a:tc vMerge="1">
                  <a:txBody>
                    <a:bodyPr/>
                    <a:lstStyle/>
                    <a:p>
                      <a:endParaRPr lang="zh-TW" altLang="en-US"/>
                    </a:p>
                  </a:txBody>
                  <a:tcPr/>
                </a:tc>
                <a:tc vMerge="1">
                  <a:txBody>
                    <a:bodyPr/>
                    <a:lstStyle/>
                    <a:p>
                      <a:endParaRPr lang="zh-TW" altLang="en-US"/>
                    </a:p>
                  </a:txBody>
                  <a:tcPr/>
                </a:tc>
              </a:tr>
              <a:tr h="393962">
                <a:tc>
                  <a:txBody>
                    <a:bodyPr/>
                    <a:lstStyle/>
                    <a:p>
                      <a:pPr algn="ctr">
                        <a:lnSpc>
                          <a:spcPct val="200000"/>
                        </a:lnSpc>
                        <a:spcAft>
                          <a:spcPts val="0"/>
                        </a:spcAft>
                      </a:pPr>
                      <a:r>
                        <a:rPr lang="en-GB" sz="1400" kern="100">
                          <a:latin typeface="Calibri" pitchFamily="34" charset="0"/>
                          <a:ea typeface="新細明體"/>
                        </a:rPr>
                        <a:t>C6</a:t>
                      </a:r>
                      <a:endParaRPr lang="zh-TW" sz="1200" kern="100">
                        <a:latin typeface="Calibri" pitchFamily="34" charset="0"/>
                        <a:ea typeface="新細明體"/>
                      </a:endParaRPr>
                    </a:p>
                  </a:txBody>
                  <a:tcPr marL="68580" marR="68580" marT="0" marB="0" anchor="ctr">
                    <a:lnL>
                      <a:noFill/>
                    </a:lnL>
                    <a:lnR>
                      <a:noFill/>
                    </a:lnR>
                    <a:lnT>
                      <a:noFill/>
                    </a:lnT>
                    <a:lnB>
                      <a:noFill/>
                    </a:lnB>
                  </a:tcPr>
                </a:tc>
                <a:tc>
                  <a:txBody>
                    <a:bodyPr/>
                    <a:lstStyle/>
                    <a:p>
                      <a:pPr algn="ctr">
                        <a:lnSpc>
                          <a:spcPct val="200000"/>
                        </a:lnSpc>
                        <a:spcAft>
                          <a:spcPts val="0"/>
                        </a:spcAft>
                      </a:pPr>
                      <a:r>
                        <a:rPr lang="en-GB" sz="1400" kern="100">
                          <a:latin typeface="Calibri" pitchFamily="34" charset="0"/>
                          <a:ea typeface="新細明體"/>
                        </a:rPr>
                        <a:t>13.0 – 12.3</a:t>
                      </a:r>
                      <a:endParaRPr lang="zh-TW" sz="1200" kern="100">
                        <a:latin typeface="Calibri" pitchFamily="34" charset="0"/>
                        <a:ea typeface="新細明體"/>
                      </a:endParaRPr>
                    </a:p>
                  </a:txBody>
                  <a:tcPr marL="68580" marR="68580" marT="0" marB="0" anchor="ctr">
                    <a:lnL>
                      <a:noFill/>
                    </a:lnL>
                    <a:lnR>
                      <a:noFill/>
                    </a:lnR>
                    <a:lnT>
                      <a:noFill/>
                    </a:lnT>
                    <a:lnB>
                      <a:noFill/>
                    </a:lnB>
                  </a:tcPr>
                </a:tc>
                <a:tc>
                  <a:txBody>
                    <a:bodyPr/>
                    <a:lstStyle/>
                    <a:p>
                      <a:pPr algn="ctr">
                        <a:lnSpc>
                          <a:spcPct val="200000"/>
                        </a:lnSpc>
                        <a:spcAft>
                          <a:spcPts val="0"/>
                        </a:spcAft>
                      </a:pPr>
                      <a:r>
                        <a:rPr lang="en-GB" sz="1400" kern="100">
                          <a:latin typeface="Calibri" pitchFamily="34" charset="0"/>
                          <a:ea typeface="新細明體"/>
                        </a:rPr>
                        <a:t>601</a:t>
                      </a:r>
                      <a:endParaRPr lang="zh-TW" sz="1200" kern="100">
                        <a:latin typeface="Calibri" pitchFamily="34" charset="0"/>
                        <a:ea typeface="新細明體"/>
                      </a:endParaRPr>
                    </a:p>
                  </a:txBody>
                  <a:tcPr marL="68580" marR="68580" marT="0" marB="0" anchor="ctr">
                    <a:lnL>
                      <a:noFill/>
                    </a:lnL>
                    <a:lnR>
                      <a:noFill/>
                    </a:lnR>
                    <a:lnT>
                      <a:noFill/>
                    </a:lnT>
                    <a:lnB>
                      <a:noFill/>
                    </a:lnB>
                  </a:tcPr>
                </a:tc>
                <a:tc vMerge="1">
                  <a:txBody>
                    <a:bodyPr/>
                    <a:lstStyle/>
                    <a:p>
                      <a:endParaRPr lang="zh-TW" altLang="en-US"/>
                    </a:p>
                  </a:txBody>
                  <a:tcPr/>
                </a:tc>
                <a:tc vMerge="1">
                  <a:txBody>
                    <a:bodyPr/>
                    <a:lstStyle/>
                    <a:p>
                      <a:endParaRPr lang="zh-TW" altLang="en-US"/>
                    </a:p>
                  </a:txBody>
                  <a:tcPr/>
                </a:tc>
              </a:tr>
              <a:tr h="393962">
                <a:tc>
                  <a:txBody>
                    <a:bodyPr/>
                    <a:lstStyle/>
                    <a:p>
                      <a:pPr algn="ctr">
                        <a:lnSpc>
                          <a:spcPct val="200000"/>
                        </a:lnSpc>
                        <a:spcAft>
                          <a:spcPts val="0"/>
                        </a:spcAft>
                      </a:pPr>
                      <a:r>
                        <a:rPr lang="en-GB" sz="1400" kern="100">
                          <a:latin typeface="Calibri" pitchFamily="34" charset="0"/>
                          <a:ea typeface="新細明體"/>
                        </a:rPr>
                        <a:t>C7</a:t>
                      </a:r>
                      <a:endParaRPr lang="zh-TW" sz="1200" kern="100">
                        <a:latin typeface="Calibri" pitchFamily="34" charset="0"/>
                        <a:ea typeface="新細明體"/>
                      </a:endParaRPr>
                    </a:p>
                  </a:txBody>
                  <a:tcPr marL="68580" marR="68580" marT="0" marB="0" anchor="ctr">
                    <a:lnL>
                      <a:noFill/>
                    </a:lnL>
                    <a:lnR>
                      <a:noFill/>
                    </a:lnR>
                    <a:lnT>
                      <a:noFill/>
                    </a:lnT>
                    <a:lnB>
                      <a:noFill/>
                    </a:lnB>
                  </a:tcPr>
                </a:tc>
                <a:tc>
                  <a:txBody>
                    <a:bodyPr/>
                    <a:lstStyle/>
                    <a:p>
                      <a:pPr algn="ctr">
                        <a:lnSpc>
                          <a:spcPct val="200000"/>
                        </a:lnSpc>
                        <a:spcAft>
                          <a:spcPts val="0"/>
                        </a:spcAft>
                      </a:pPr>
                      <a:r>
                        <a:rPr lang="en-GB" sz="1400" kern="100">
                          <a:latin typeface="Calibri" pitchFamily="34" charset="0"/>
                          <a:ea typeface="新細明體"/>
                        </a:rPr>
                        <a:t>11.4 – 10.7</a:t>
                      </a:r>
                      <a:endParaRPr lang="zh-TW" sz="1200" kern="100">
                        <a:latin typeface="Calibri" pitchFamily="34" charset="0"/>
                        <a:ea typeface="新細明體"/>
                      </a:endParaRPr>
                    </a:p>
                  </a:txBody>
                  <a:tcPr marL="68580" marR="68580" marT="0" marB="0" anchor="ctr">
                    <a:lnL>
                      <a:noFill/>
                    </a:lnL>
                    <a:lnR>
                      <a:noFill/>
                    </a:lnR>
                    <a:lnT>
                      <a:noFill/>
                    </a:lnT>
                    <a:lnB>
                      <a:noFill/>
                    </a:lnB>
                  </a:tcPr>
                </a:tc>
                <a:tc>
                  <a:txBody>
                    <a:bodyPr/>
                    <a:lstStyle/>
                    <a:p>
                      <a:pPr algn="ctr">
                        <a:lnSpc>
                          <a:spcPct val="200000"/>
                        </a:lnSpc>
                        <a:spcAft>
                          <a:spcPts val="0"/>
                        </a:spcAft>
                      </a:pPr>
                      <a:r>
                        <a:rPr lang="en-GB" sz="1400" kern="100">
                          <a:latin typeface="Calibri" pitchFamily="34" charset="0"/>
                          <a:ea typeface="新細明體"/>
                        </a:rPr>
                        <a:t>664</a:t>
                      </a:r>
                      <a:endParaRPr lang="zh-TW" sz="1200" kern="100">
                        <a:latin typeface="Calibri" pitchFamily="34" charset="0"/>
                        <a:ea typeface="新細明體"/>
                      </a:endParaRPr>
                    </a:p>
                  </a:txBody>
                  <a:tcPr marL="68580" marR="68580" marT="0" marB="0" anchor="ctr">
                    <a:lnL>
                      <a:noFill/>
                    </a:lnL>
                    <a:lnR>
                      <a:noFill/>
                    </a:lnR>
                    <a:lnT>
                      <a:noFill/>
                    </a:lnT>
                    <a:lnB>
                      <a:noFill/>
                    </a:lnB>
                  </a:tcPr>
                </a:tc>
                <a:tc vMerge="1">
                  <a:txBody>
                    <a:bodyPr/>
                    <a:lstStyle/>
                    <a:p>
                      <a:endParaRPr lang="zh-TW" altLang="en-US"/>
                    </a:p>
                  </a:txBody>
                  <a:tcPr/>
                </a:tc>
                <a:tc vMerge="1">
                  <a:txBody>
                    <a:bodyPr/>
                    <a:lstStyle/>
                    <a:p>
                      <a:endParaRPr lang="zh-TW" altLang="en-US"/>
                    </a:p>
                  </a:txBody>
                  <a:tcPr/>
                </a:tc>
              </a:tr>
              <a:tr h="393962">
                <a:tc>
                  <a:txBody>
                    <a:bodyPr/>
                    <a:lstStyle/>
                    <a:p>
                      <a:pPr algn="ctr">
                        <a:lnSpc>
                          <a:spcPct val="200000"/>
                        </a:lnSpc>
                        <a:spcAft>
                          <a:spcPts val="0"/>
                        </a:spcAft>
                      </a:pPr>
                      <a:r>
                        <a:rPr lang="en-GB" sz="1400" kern="100">
                          <a:latin typeface="Calibri" pitchFamily="34" charset="0"/>
                          <a:ea typeface="新細明體"/>
                        </a:rPr>
                        <a:t>C8</a:t>
                      </a:r>
                      <a:endParaRPr lang="zh-TW" sz="1200" kern="100">
                        <a:latin typeface="Calibri" pitchFamily="34" charset="0"/>
                        <a:ea typeface="新細明體"/>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GB" sz="1400" kern="100">
                          <a:latin typeface="Calibri" pitchFamily="34" charset="0"/>
                          <a:ea typeface="新細明體"/>
                        </a:rPr>
                        <a:t>16.0 – 16.1</a:t>
                      </a:r>
                      <a:endParaRPr lang="zh-TW" sz="1200" kern="100">
                        <a:latin typeface="Calibri" pitchFamily="34" charset="0"/>
                        <a:ea typeface="新細明體"/>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GB" sz="1400" kern="100">
                          <a:latin typeface="Calibri" pitchFamily="34" charset="0"/>
                          <a:ea typeface="新細明體"/>
                        </a:rPr>
                        <a:t>555</a:t>
                      </a:r>
                      <a:endParaRPr lang="zh-TW" sz="1200" kern="100">
                        <a:latin typeface="Calibri" pitchFamily="34" charset="0"/>
                        <a:ea typeface="新細明體"/>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tr>
              <a:tr h="393962">
                <a:tc>
                  <a:txBody>
                    <a:bodyPr/>
                    <a:lstStyle/>
                    <a:p>
                      <a:pPr algn="ctr">
                        <a:lnSpc>
                          <a:spcPct val="200000"/>
                        </a:lnSpc>
                        <a:spcAft>
                          <a:spcPts val="0"/>
                        </a:spcAft>
                      </a:pPr>
                      <a:r>
                        <a:rPr lang="en-GB" sz="1400" kern="100">
                          <a:latin typeface="Calibri" pitchFamily="34" charset="0"/>
                          <a:ea typeface="新細明體"/>
                        </a:rPr>
                        <a:t>S1</a:t>
                      </a:r>
                      <a:endParaRPr lang="zh-TW" sz="1200" kern="100">
                        <a:latin typeface="Calibri" pitchFamily="34" charset="0"/>
                        <a:ea typeface="新細明體"/>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GB" sz="1400" kern="100">
                          <a:latin typeface="Calibri" pitchFamily="34" charset="0"/>
                          <a:ea typeface="新細明體"/>
                        </a:rPr>
                        <a:t>15.1 – 14.9</a:t>
                      </a:r>
                      <a:endParaRPr lang="zh-TW" sz="1200" kern="100">
                        <a:latin typeface="Calibri" pitchFamily="34" charset="0"/>
                        <a:ea typeface="新細明體"/>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GB" sz="1400" kern="100" dirty="0">
                          <a:latin typeface="Calibri" pitchFamily="34" charset="0"/>
                          <a:ea typeface="新細明體"/>
                        </a:rPr>
                        <a:t>/</a:t>
                      </a:r>
                      <a:endParaRPr lang="zh-TW" sz="1200" kern="100" dirty="0">
                        <a:latin typeface="Calibri" pitchFamily="34" charset="0"/>
                        <a:ea typeface="新細明體"/>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tr>
            </a:tbl>
          </a:graphicData>
        </a:graphic>
      </p:graphicFrame>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3200" dirty="0" smtClean="0">
                <a:solidFill>
                  <a:schemeClr val="tx1"/>
                </a:solidFill>
                <a:latin typeface="Calibri" pitchFamily="34" charset="0"/>
              </a:rPr>
              <a:t>Results and findings</a:t>
            </a:r>
            <a:endParaRPr lang="zh-TW" altLang="en-US" sz="3600" dirty="0">
              <a:solidFill>
                <a:schemeClr val="tx1"/>
              </a:solidFill>
              <a:latin typeface="Calibri" pitchFamily="34" charset="0"/>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latin typeface="Calibri" pitchFamily="34" charset="0"/>
              </a:rPr>
              <a:pPr/>
              <a:t>32</a:t>
            </a:fld>
            <a:endParaRPr lang="en-US">
              <a:latin typeface="Calibri" pitchFamily="34" charset="0"/>
            </a:endParaRPr>
          </a:p>
        </p:txBody>
      </p:sp>
      <p:pic>
        <p:nvPicPr>
          <p:cNvPr id="33795" name="Picture 3"/>
          <p:cNvPicPr>
            <a:picLocks noChangeAspect="1" noChangeArrowheads="1"/>
          </p:cNvPicPr>
          <p:nvPr/>
        </p:nvPicPr>
        <p:blipFill>
          <a:blip r:embed="rId2" cstate="print"/>
          <a:srcRect/>
          <a:stretch>
            <a:fillRect/>
          </a:stretch>
        </p:blipFill>
        <p:spPr bwMode="auto">
          <a:xfrm>
            <a:off x="1143000" y="1600200"/>
            <a:ext cx="6858000" cy="5156016"/>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3200" dirty="0" smtClean="0">
                <a:solidFill>
                  <a:schemeClr val="tx1"/>
                </a:solidFill>
                <a:latin typeface="Calibri" pitchFamily="34" charset="0"/>
              </a:rPr>
              <a:t>Results and findings</a:t>
            </a:r>
            <a:endParaRPr lang="zh-TW" altLang="en-US" sz="3600" dirty="0">
              <a:solidFill>
                <a:schemeClr val="tx1"/>
              </a:solidFill>
              <a:latin typeface="Calibri" pitchFamily="34" charset="0"/>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latin typeface="Calibri" pitchFamily="34" charset="0"/>
              </a:rPr>
              <a:pPr/>
              <a:t>33</a:t>
            </a:fld>
            <a:endParaRPr lang="en-US">
              <a:latin typeface="Calibri"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600200"/>
            <a:ext cx="8047052" cy="4648200"/>
          </a:xfrm>
          <a:prstGeom prst="rect">
            <a:avLst/>
          </a:prstGeom>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3600" dirty="0" smtClean="0">
                <a:solidFill>
                  <a:schemeClr val="tx1"/>
                </a:solidFill>
                <a:latin typeface="Calibri" pitchFamily="34" charset="0"/>
              </a:rPr>
              <a:t>Results and findings</a:t>
            </a:r>
            <a:endParaRPr lang="zh-TW" altLang="en-US" sz="3600" dirty="0">
              <a:solidFill>
                <a:schemeClr val="tx1"/>
              </a:solidFill>
              <a:latin typeface="Calibri" pitchFamily="34" charset="0"/>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latin typeface="Calibri" pitchFamily="34" charset="0"/>
              </a:rPr>
              <a:pPr/>
              <a:t>34</a:t>
            </a:fld>
            <a:endParaRPr lang="en-US">
              <a:latin typeface="Calibri" pitchFamily="34" charset="0"/>
            </a:endParaRPr>
          </a:p>
        </p:txBody>
      </p:sp>
      <p:sp>
        <p:nvSpPr>
          <p:cNvPr id="7" name="Content Placeholder 6"/>
          <p:cNvSpPr>
            <a:spLocks noGrp="1"/>
          </p:cNvSpPr>
          <p:nvPr>
            <p:ph sz="quarter" idx="1"/>
          </p:nvPr>
        </p:nvSpPr>
        <p:spPr/>
        <p:txBody>
          <a:bodyPr/>
          <a:lstStyle/>
          <a:p>
            <a:r>
              <a:rPr lang="en-US" altLang="zh-TW" dirty="0" smtClean="0"/>
              <a:t>Critical radius</a:t>
            </a:r>
          </a:p>
          <a:p>
            <a:pPr lvl="1"/>
            <a:r>
              <a:rPr lang="en-US" altLang="zh-TW" dirty="0" smtClean="0">
                <a:latin typeface="Calibri" pitchFamily="34" charset="0"/>
              </a:rPr>
              <a:t>at which “curved” road is regarded “straight”</a:t>
            </a:r>
          </a:p>
          <a:p>
            <a:pPr marL="365760" lvl="1" indent="0">
              <a:buNone/>
            </a:pPr>
            <a:r>
              <a:rPr lang="en-US" altLang="zh-TW" dirty="0" smtClean="0">
                <a:latin typeface="Calibri" pitchFamily="34" charset="0"/>
              </a:rPr>
              <a:t>    (from differentiating the fits)</a:t>
            </a:r>
            <a:endParaRPr lang="zh-TW" altLang="en-US" dirty="0">
              <a:latin typeface="Calibri"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967756775"/>
              </p:ext>
            </p:extLst>
          </p:nvPr>
        </p:nvGraphicFramePr>
        <p:xfrm>
          <a:off x="914400" y="3276600"/>
          <a:ext cx="7335679" cy="3048000"/>
        </p:xfrm>
        <a:graphic>
          <a:graphicData uri="http://schemas.openxmlformats.org/drawingml/2006/table">
            <a:tbl>
              <a:tblPr>
                <a:tableStyleId>{2D5ABB26-0587-4C30-8999-92F81FD0307C}</a:tableStyleId>
              </a:tblPr>
              <a:tblGrid>
                <a:gridCol w="1128065"/>
                <a:gridCol w="4512261"/>
                <a:gridCol w="1695353"/>
              </a:tblGrid>
              <a:tr h="1092351">
                <a:tc>
                  <a:txBody>
                    <a:bodyPr/>
                    <a:lstStyle/>
                    <a:p>
                      <a:pPr marL="0" marR="0" algn="ctr">
                        <a:spcBef>
                          <a:spcPts val="0"/>
                        </a:spcBef>
                        <a:spcAft>
                          <a:spcPts val="0"/>
                        </a:spcAft>
                      </a:pPr>
                      <a:r>
                        <a:rPr lang="en-US" sz="2000" kern="100" dirty="0">
                          <a:latin typeface="Times New Roman" pitchFamily="18" charset="0"/>
                          <a:cs typeface="Times New Roman" pitchFamily="18" charset="0"/>
                        </a:rPr>
                        <a:t>Ref. Speed</a:t>
                      </a:r>
                    </a:p>
                    <a:p>
                      <a:pPr marL="0" marR="0" algn="ctr">
                        <a:spcBef>
                          <a:spcPts val="0"/>
                        </a:spcBef>
                        <a:spcAft>
                          <a:spcPts val="0"/>
                        </a:spcAft>
                      </a:pPr>
                      <a:r>
                        <a:rPr lang="en-US" sz="2000" kern="100" dirty="0">
                          <a:latin typeface="Times New Roman" pitchFamily="18" charset="0"/>
                          <a:cs typeface="Times New Roman" pitchFamily="18" charset="0"/>
                        </a:rPr>
                        <a:t>(km/h)</a:t>
                      </a:r>
                      <a:endParaRPr lang="en-US" sz="2000" kern="100" dirty="0">
                        <a:latin typeface="Times New Roman" pitchFamily="18" charset="0"/>
                        <a:ea typeface="PMingLiU"/>
                        <a:cs typeface="Times New Roman"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kern="100" dirty="0">
                          <a:latin typeface="Times New Roman" pitchFamily="18" charset="0"/>
                          <a:cs typeface="Times New Roman" pitchFamily="18" charset="0"/>
                        </a:rPr>
                        <a:t>Fitting line</a:t>
                      </a:r>
                      <a:endParaRPr lang="en-US" sz="2000" kern="100" dirty="0">
                        <a:latin typeface="Times New Roman" pitchFamily="18" charset="0"/>
                        <a:ea typeface="PMingLiU"/>
                        <a:cs typeface="Times New Roman"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kern="100" dirty="0">
                          <a:latin typeface="Times New Roman" pitchFamily="18" charset="0"/>
                          <a:cs typeface="Times New Roman" pitchFamily="18" charset="0"/>
                        </a:rPr>
                        <a:t>Critical radius:</a:t>
                      </a:r>
                    </a:p>
                    <a:p>
                      <a:pPr marL="0" marR="0" algn="ctr">
                        <a:spcBef>
                          <a:spcPts val="0"/>
                        </a:spcBef>
                        <a:spcAft>
                          <a:spcPts val="0"/>
                        </a:spcAft>
                      </a:pPr>
                      <a:r>
                        <a:rPr lang="en-US" sz="2000" kern="100" dirty="0">
                          <a:latin typeface="Times New Roman" pitchFamily="18" charset="0"/>
                          <a:cs typeface="Times New Roman" pitchFamily="18" charset="0"/>
                        </a:rPr>
                        <a:t>r (m)</a:t>
                      </a:r>
                      <a:endParaRPr lang="en-US" sz="2000" kern="100" dirty="0">
                        <a:latin typeface="Times New Roman" pitchFamily="18" charset="0"/>
                        <a:ea typeface="PMingLiU"/>
                        <a:cs typeface="Times New Roman" pitchFamily="18" charset="0"/>
                      </a:endParaRPr>
                    </a:p>
                  </a:txBody>
                  <a:tcPr marL="68580" marR="68580" marT="0" marB="0" anchor="ctr">
                    <a:lnB w="12700" cap="flat" cmpd="sng" algn="ctr">
                      <a:solidFill>
                        <a:schemeClr val="tx1"/>
                      </a:solidFill>
                      <a:prstDash val="solid"/>
                      <a:round/>
                      <a:headEnd type="none" w="med" len="med"/>
                      <a:tailEnd type="none" w="med" len="med"/>
                    </a:lnB>
                  </a:tcPr>
                </a:tc>
              </a:tr>
              <a:tr h="1017645">
                <a:tc>
                  <a:txBody>
                    <a:bodyPr/>
                    <a:lstStyle/>
                    <a:p>
                      <a:pPr marL="0" marR="0" algn="ctr">
                        <a:spcBef>
                          <a:spcPts val="0"/>
                        </a:spcBef>
                        <a:spcAft>
                          <a:spcPts val="0"/>
                        </a:spcAft>
                      </a:pPr>
                      <a:r>
                        <a:rPr lang="en-US" sz="2000" kern="100">
                          <a:latin typeface="Times New Roman" pitchFamily="18" charset="0"/>
                          <a:cs typeface="Times New Roman" pitchFamily="18" charset="0"/>
                        </a:rPr>
                        <a:t>50</a:t>
                      </a:r>
                      <a:endParaRPr lang="en-US" sz="2000" kern="100">
                        <a:latin typeface="Times New Roman" pitchFamily="18" charset="0"/>
                        <a:ea typeface="PMingLiU"/>
                        <a:cs typeface="Times New Roman"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2000" kern="100" dirty="0">
                          <a:latin typeface="Times New Roman" pitchFamily="18" charset="0"/>
                          <a:cs typeface="Times New Roman" pitchFamily="18" charset="0"/>
                        </a:rPr>
                        <a:t>SPL</a:t>
                      </a:r>
                      <a:r>
                        <a:rPr lang="en-US" sz="2000" kern="100" baseline="-25000" dirty="0">
                          <a:latin typeface="Times New Roman" pitchFamily="18" charset="0"/>
                          <a:cs typeface="Times New Roman" pitchFamily="18" charset="0"/>
                        </a:rPr>
                        <a:t>50</a:t>
                      </a:r>
                      <a:r>
                        <a:rPr lang="en-US" sz="2000" kern="100" dirty="0">
                          <a:latin typeface="Times New Roman" pitchFamily="18" charset="0"/>
                          <a:cs typeface="Times New Roman" pitchFamily="18" charset="0"/>
                        </a:rPr>
                        <a:t> (r) = 6×10</a:t>
                      </a:r>
                      <a:r>
                        <a:rPr lang="en-US" sz="2000" kern="100" baseline="30000" dirty="0">
                          <a:latin typeface="Times New Roman" pitchFamily="18" charset="0"/>
                          <a:cs typeface="Times New Roman" pitchFamily="18" charset="0"/>
                        </a:rPr>
                        <a:t>-5</a:t>
                      </a:r>
                      <a:r>
                        <a:rPr lang="en-US" sz="2000" kern="100" dirty="0">
                          <a:latin typeface="Times New Roman" pitchFamily="18" charset="0"/>
                          <a:cs typeface="Times New Roman" pitchFamily="18" charset="0"/>
                        </a:rPr>
                        <a:t> r</a:t>
                      </a:r>
                      <a:r>
                        <a:rPr lang="en-US" sz="2000" kern="100" baseline="30000" dirty="0">
                          <a:latin typeface="Times New Roman" pitchFamily="18" charset="0"/>
                          <a:cs typeface="Times New Roman" pitchFamily="18" charset="0"/>
                        </a:rPr>
                        <a:t>2</a:t>
                      </a:r>
                      <a:r>
                        <a:rPr lang="en-US" sz="2000" kern="100" dirty="0">
                          <a:latin typeface="Times New Roman" pitchFamily="18" charset="0"/>
                          <a:cs typeface="Times New Roman" pitchFamily="18" charset="0"/>
                        </a:rPr>
                        <a:t> – 0.0719 r + 115.58</a:t>
                      </a:r>
                    </a:p>
                    <a:p>
                      <a:pPr marL="0" marR="0" algn="ctr">
                        <a:spcBef>
                          <a:spcPts val="0"/>
                        </a:spcBef>
                        <a:spcAft>
                          <a:spcPts val="0"/>
                        </a:spcAft>
                      </a:pPr>
                      <a:r>
                        <a:rPr lang="en-US" sz="2000" kern="100" dirty="0">
                          <a:latin typeface="Times New Roman" pitchFamily="18" charset="0"/>
                          <a:cs typeface="Times New Roman" pitchFamily="18" charset="0"/>
                        </a:rPr>
                        <a:t>[R</a:t>
                      </a:r>
                      <a:r>
                        <a:rPr lang="en-US" sz="2000" kern="100" baseline="30000" dirty="0">
                          <a:latin typeface="Times New Roman" pitchFamily="18" charset="0"/>
                          <a:cs typeface="Times New Roman" pitchFamily="18" charset="0"/>
                        </a:rPr>
                        <a:t>2</a:t>
                      </a:r>
                      <a:r>
                        <a:rPr lang="en-US" sz="2000" kern="100" dirty="0">
                          <a:latin typeface="Times New Roman" pitchFamily="18" charset="0"/>
                          <a:cs typeface="Times New Roman" pitchFamily="18" charset="0"/>
                        </a:rPr>
                        <a:t> = 0.9532]</a:t>
                      </a:r>
                      <a:endParaRPr lang="en-US" sz="2000" kern="100" dirty="0">
                        <a:latin typeface="Times New Roman" pitchFamily="18" charset="0"/>
                        <a:ea typeface="PMingLiU"/>
                        <a:cs typeface="Times New Roman"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2000" kern="100" dirty="0">
                          <a:latin typeface="Times New Roman" pitchFamily="18" charset="0"/>
                          <a:cs typeface="Times New Roman" pitchFamily="18" charset="0"/>
                        </a:rPr>
                        <a:t>599</a:t>
                      </a:r>
                      <a:endParaRPr lang="en-US" sz="2000" b="1" i="0" kern="100" dirty="0">
                        <a:latin typeface="Times New Roman" pitchFamily="18" charset="0"/>
                        <a:ea typeface="PMingLiU"/>
                        <a:cs typeface="Times New Roman" pitchFamily="18" charset="0"/>
                      </a:endParaRPr>
                    </a:p>
                  </a:txBody>
                  <a:tcPr marL="68580" marR="68580" marT="0" marB="0" anchor="ctr">
                    <a:lnT w="12700" cap="flat" cmpd="sng" algn="ctr">
                      <a:solidFill>
                        <a:schemeClr val="tx1"/>
                      </a:solidFill>
                      <a:prstDash val="solid"/>
                      <a:round/>
                      <a:headEnd type="none" w="med" len="med"/>
                      <a:tailEnd type="none" w="med" len="med"/>
                    </a:lnT>
                  </a:tcPr>
                </a:tc>
              </a:tr>
              <a:tr h="938004">
                <a:tc>
                  <a:txBody>
                    <a:bodyPr/>
                    <a:lstStyle/>
                    <a:p>
                      <a:pPr marL="0" marR="0" algn="ctr">
                        <a:spcBef>
                          <a:spcPts val="0"/>
                        </a:spcBef>
                        <a:spcAft>
                          <a:spcPts val="0"/>
                        </a:spcAft>
                      </a:pPr>
                      <a:r>
                        <a:rPr lang="en-US" sz="2000" kern="100" dirty="0">
                          <a:latin typeface="Times New Roman" pitchFamily="18" charset="0"/>
                          <a:cs typeface="Times New Roman" pitchFamily="18" charset="0"/>
                        </a:rPr>
                        <a:t>70</a:t>
                      </a:r>
                      <a:endParaRPr lang="en-US" sz="2000" kern="100" dirty="0">
                        <a:latin typeface="Times New Roman" pitchFamily="18" charset="0"/>
                        <a:ea typeface="PMingLiU"/>
                        <a:cs typeface="Times New Roman"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kern="100" dirty="0">
                          <a:latin typeface="Times New Roman" pitchFamily="18" charset="0"/>
                          <a:cs typeface="Times New Roman" pitchFamily="18" charset="0"/>
                        </a:rPr>
                        <a:t>SPL</a:t>
                      </a:r>
                      <a:r>
                        <a:rPr lang="en-US" sz="2000" kern="100" baseline="-25000" dirty="0">
                          <a:latin typeface="Times New Roman" pitchFamily="18" charset="0"/>
                          <a:cs typeface="Times New Roman" pitchFamily="18" charset="0"/>
                        </a:rPr>
                        <a:t>70 </a:t>
                      </a:r>
                      <a:r>
                        <a:rPr lang="en-US" sz="2000" kern="100" dirty="0">
                          <a:latin typeface="Times New Roman" pitchFamily="18" charset="0"/>
                          <a:cs typeface="Times New Roman" pitchFamily="18" charset="0"/>
                        </a:rPr>
                        <a:t>(r) = 3×10</a:t>
                      </a:r>
                      <a:r>
                        <a:rPr lang="en-US" sz="2000" kern="100" baseline="30000" dirty="0">
                          <a:latin typeface="Times New Roman" pitchFamily="18" charset="0"/>
                          <a:cs typeface="Times New Roman" pitchFamily="18" charset="0"/>
                        </a:rPr>
                        <a:t>-5 </a:t>
                      </a:r>
                      <a:r>
                        <a:rPr lang="en-US" sz="2000" kern="100" dirty="0">
                          <a:latin typeface="Times New Roman" pitchFamily="18" charset="0"/>
                          <a:cs typeface="Times New Roman" pitchFamily="18" charset="0"/>
                        </a:rPr>
                        <a:t>r</a:t>
                      </a:r>
                      <a:r>
                        <a:rPr lang="en-US" sz="2000" kern="100" baseline="30000" dirty="0">
                          <a:latin typeface="Times New Roman" pitchFamily="18" charset="0"/>
                          <a:cs typeface="Times New Roman" pitchFamily="18" charset="0"/>
                        </a:rPr>
                        <a:t>2</a:t>
                      </a:r>
                      <a:r>
                        <a:rPr lang="en-US" sz="2000" kern="100" dirty="0">
                          <a:latin typeface="Times New Roman" pitchFamily="18" charset="0"/>
                          <a:cs typeface="Times New Roman" pitchFamily="18" charset="0"/>
                        </a:rPr>
                        <a:t> – 0.0445 r +113.13</a:t>
                      </a:r>
                    </a:p>
                    <a:p>
                      <a:pPr marL="0" marR="0" algn="ctr">
                        <a:spcBef>
                          <a:spcPts val="0"/>
                        </a:spcBef>
                        <a:spcAft>
                          <a:spcPts val="0"/>
                        </a:spcAft>
                      </a:pPr>
                      <a:r>
                        <a:rPr lang="en-US" sz="2000" kern="100" dirty="0">
                          <a:latin typeface="Times New Roman" pitchFamily="18" charset="0"/>
                          <a:cs typeface="Times New Roman" pitchFamily="18" charset="0"/>
                        </a:rPr>
                        <a:t>[R</a:t>
                      </a:r>
                      <a:r>
                        <a:rPr lang="en-US" sz="2000" kern="100" baseline="30000" dirty="0">
                          <a:latin typeface="Times New Roman" pitchFamily="18" charset="0"/>
                          <a:cs typeface="Times New Roman" pitchFamily="18" charset="0"/>
                        </a:rPr>
                        <a:t>2</a:t>
                      </a:r>
                      <a:r>
                        <a:rPr lang="en-US" sz="2000" kern="100" dirty="0">
                          <a:latin typeface="Times New Roman" pitchFamily="18" charset="0"/>
                          <a:cs typeface="Times New Roman" pitchFamily="18" charset="0"/>
                        </a:rPr>
                        <a:t>  = 0.8178]</a:t>
                      </a:r>
                      <a:endParaRPr lang="en-US" sz="2000" kern="100" dirty="0">
                        <a:latin typeface="Times New Roman" pitchFamily="18" charset="0"/>
                        <a:ea typeface="PMingLiU"/>
                        <a:cs typeface="Times New Roman"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kern="100" dirty="0">
                          <a:latin typeface="Times New Roman" pitchFamily="18" charset="0"/>
                          <a:cs typeface="Times New Roman" pitchFamily="18" charset="0"/>
                        </a:rPr>
                        <a:t>742</a:t>
                      </a:r>
                      <a:endParaRPr lang="en-US" sz="2000" b="1" i="0" kern="100" dirty="0">
                        <a:latin typeface="Times New Roman" pitchFamily="18" charset="0"/>
                        <a:ea typeface="PMingLiU"/>
                        <a:cs typeface="Times New Roman" pitchFamily="18" charset="0"/>
                      </a:endParaRPr>
                    </a:p>
                  </a:txBody>
                  <a:tcPr marL="68580" marR="68580" marT="0" marB="0" anchor="ctr">
                    <a:lnB w="12700" cap="flat" cmpd="sng" algn="ctr">
                      <a:solidFill>
                        <a:schemeClr val="tx1"/>
                      </a:solidFill>
                      <a:prstDash val="solid"/>
                      <a:round/>
                      <a:headEnd type="none" w="med" len="med"/>
                      <a:tailEnd type="none" w="med" len="med"/>
                    </a:lnB>
                  </a:tcPr>
                </a:tc>
              </a:tr>
            </a:tbl>
          </a:graphicData>
        </a:graphic>
      </p:graphicFrame>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3600" dirty="0" smtClean="0">
                <a:solidFill>
                  <a:schemeClr val="tx1"/>
                </a:solidFill>
                <a:latin typeface="Calibri" pitchFamily="34" charset="0"/>
              </a:rPr>
              <a:t>Results and findings</a:t>
            </a:r>
            <a:endParaRPr lang="zh-TW" altLang="en-US" sz="3600" dirty="0">
              <a:solidFill>
                <a:schemeClr val="tx1"/>
              </a:solidFill>
              <a:latin typeface="Calibri" pitchFamily="34" charset="0"/>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latin typeface="Calibri" pitchFamily="34" charset="0"/>
              </a:rPr>
              <a:pPr/>
              <a:t>35</a:t>
            </a:fld>
            <a:endParaRPr lang="en-US">
              <a:latin typeface="Calibri" pitchFamily="34" charset="0"/>
            </a:endParaRPr>
          </a:p>
        </p:txBody>
      </p:sp>
      <p:graphicFrame>
        <p:nvGraphicFramePr>
          <p:cNvPr id="9" name="Chart 8"/>
          <p:cNvGraphicFramePr>
            <a:graphicFrameLocks/>
          </p:cNvGraphicFramePr>
          <p:nvPr/>
        </p:nvGraphicFramePr>
        <p:xfrm>
          <a:off x="0" y="2133600"/>
          <a:ext cx="4680000" cy="370935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p:cNvGraphicFramePr/>
          <p:nvPr/>
        </p:nvGraphicFramePr>
        <p:xfrm>
          <a:off x="4343400" y="2057400"/>
          <a:ext cx="4680000" cy="37080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1905000" y="1676400"/>
            <a:ext cx="1066800" cy="381000"/>
          </a:xfrm>
          <a:prstGeom prst="rect">
            <a:avLst/>
          </a:prstGeom>
          <a:noFill/>
        </p:spPr>
        <p:txBody>
          <a:bodyPr wrap="square" rtlCol="0">
            <a:spAutoFit/>
          </a:bodyPr>
          <a:lstStyle/>
          <a:p>
            <a:pPr algn="ctr"/>
            <a:r>
              <a:rPr lang="en-US" altLang="zh-TW" dirty="0" smtClean="0">
                <a:latin typeface="Calibri" pitchFamily="34" charset="0"/>
              </a:rPr>
              <a:t>50 km/h</a:t>
            </a:r>
            <a:endParaRPr lang="zh-TW" altLang="en-US" dirty="0">
              <a:latin typeface="Calibri" pitchFamily="34" charset="0"/>
            </a:endParaRPr>
          </a:p>
        </p:txBody>
      </p:sp>
      <p:sp>
        <p:nvSpPr>
          <p:cNvPr id="12" name="TextBox 11"/>
          <p:cNvSpPr txBox="1"/>
          <p:nvPr/>
        </p:nvSpPr>
        <p:spPr>
          <a:xfrm>
            <a:off x="6477000" y="1676400"/>
            <a:ext cx="1066800" cy="381000"/>
          </a:xfrm>
          <a:prstGeom prst="rect">
            <a:avLst/>
          </a:prstGeom>
          <a:noFill/>
        </p:spPr>
        <p:txBody>
          <a:bodyPr wrap="square" rtlCol="0">
            <a:spAutoFit/>
          </a:bodyPr>
          <a:lstStyle/>
          <a:p>
            <a:pPr algn="ctr"/>
            <a:r>
              <a:rPr lang="en-US" altLang="zh-TW" dirty="0" smtClean="0">
                <a:latin typeface="Calibri" pitchFamily="34" charset="0"/>
              </a:rPr>
              <a:t>70 km/h</a:t>
            </a:r>
            <a:endParaRPr lang="zh-TW" altLang="en-US" dirty="0">
              <a:latin typeface="Calibri" pitchFamily="34" charset="0"/>
            </a:endParaRPr>
          </a:p>
        </p:txBody>
      </p:sp>
      <p:sp>
        <p:nvSpPr>
          <p:cNvPr id="8" name="Rounded Rectangle 7"/>
          <p:cNvSpPr/>
          <p:nvPr/>
        </p:nvSpPr>
        <p:spPr>
          <a:xfrm>
            <a:off x="1828800" y="2362200"/>
            <a:ext cx="228600" cy="1219200"/>
          </a:xfrm>
          <a:prstGeom prst="roundRect">
            <a:avLst/>
          </a:prstGeom>
          <a:noFill/>
          <a:ln w="38100">
            <a:solidFill>
              <a:srgbClr val="FF9933"/>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Rounded Rectangle 12"/>
          <p:cNvSpPr/>
          <p:nvPr/>
        </p:nvSpPr>
        <p:spPr>
          <a:xfrm>
            <a:off x="2795336" y="3200400"/>
            <a:ext cx="228600" cy="1219200"/>
          </a:xfrm>
          <a:prstGeom prst="roundRect">
            <a:avLst/>
          </a:prstGeom>
          <a:noFill/>
          <a:ln w="38100">
            <a:solidFill>
              <a:srgbClr val="FF9933"/>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Rounded Rectangle 13"/>
          <p:cNvSpPr/>
          <p:nvPr/>
        </p:nvSpPr>
        <p:spPr>
          <a:xfrm>
            <a:off x="6196264" y="2197768"/>
            <a:ext cx="228600" cy="1219200"/>
          </a:xfrm>
          <a:prstGeom prst="roundRect">
            <a:avLst/>
          </a:prstGeom>
          <a:noFill/>
          <a:ln w="38100">
            <a:solidFill>
              <a:srgbClr val="FF9933"/>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Rounded Rectangle 14"/>
          <p:cNvSpPr/>
          <p:nvPr/>
        </p:nvSpPr>
        <p:spPr>
          <a:xfrm>
            <a:off x="7114672" y="2895600"/>
            <a:ext cx="228600" cy="1219200"/>
          </a:xfrm>
          <a:prstGeom prst="roundRect">
            <a:avLst/>
          </a:prstGeom>
          <a:noFill/>
          <a:ln w="38100">
            <a:solidFill>
              <a:srgbClr val="FF9933"/>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3600" dirty="0" smtClean="0">
                <a:solidFill>
                  <a:schemeClr val="tx1"/>
                </a:solidFill>
                <a:latin typeface="Calibri" pitchFamily="34" charset="0"/>
              </a:rPr>
              <a:t>Results and findings</a:t>
            </a:r>
            <a:endParaRPr lang="zh-TW" altLang="en-US" sz="3600" dirty="0">
              <a:solidFill>
                <a:schemeClr val="tx1"/>
              </a:solidFill>
              <a:latin typeface="Calibri" pitchFamily="34" charset="0"/>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latin typeface="Calibri" pitchFamily="34" charset="0"/>
              </a:rPr>
              <a:pPr/>
              <a:t>36</a:t>
            </a:fld>
            <a:endParaRPr lang="en-US">
              <a:latin typeface="Calibri" pitchFamily="34" charset="0"/>
            </a:endParaRPr>
          </a:p>
        </p:txBody>
      </p:sp>
      <p:sp>
        <p:nvSpPr>
          <p:cNvPr id="12" name="Content Placeholder 11"/>
          <p:cNvSpPr>
            <a:spLocks noGrp="1"/>
          </p:cNvSpPr>
          <p:nvPr>
            <p:ph sz="quarter" idx="1"/>
          </p:nvPr>
        </p:nvSpPr>
        <p:spPr/>
        <p:txBody>
          <a:bodyPr>
            <a:normAutofit/>
          </a:bodyPr>
          <a:lstStyle/>
          <a:p>
            <a:r>
              <a:rPr lang="en-US" altLang="zh-TW" sz="2000" dirty="0" smtClean="0"/>
              <a:t>Correlation between band level and radius of road curvature</a:t>
            </a:r>
            <a:endParaRPr lang="zh-TW" altLang="en-US" sz="2000" dirty="0"/>
          </a:p>
        </p:txBody>
      </p:sp>
      <p:pic>
        <p:nvPicPr>
          <p:cNvPr id="41990" name="Picture 6"/>
          <p:cNvPicPr>
            <a:picLocks noChangeAspect="1" noChangeArrowheads="1"/>
          </p:cNvPicPr>
          <p:nvPr/>
        </p:nvPicPr>
        <p:blipFill>
          <a:blip r:embed="rId2" cstate="print"/>
          <a:srcRect/>
          <a:stretch>
            <a:fillRect/>
          </a:stretch>
        </p:blipFill>
        <p:spPr bwMode="auto">
          <a:xfrm>
            <a:off x="1242000" y="2054861"/>
            <a:ext cx="6660000" cy="4041139"/>
          </a:xfrm>
          <a:prstGeom prst="rect">
            <a:avLst/>
          </a:prstGeom>
          <a:noFill/>
          <a:ln w="9525">
            <a:noFill/>
            <a:miter lim="800000"/>
            <a:headEnd/>
            <a:tailEnd/>
          </a:ln>
        </p:spPr>
      </p:pic>
      <p:sp>
        <p:nvSpPr>
          <p:cNvPr id="6" name="Rounded Rectangle 5"/>
          <p:cNvSpPr/>
          <p:nvPr/>
        </p:nvSpPr>
        <p:spPr>
          <a:xfrm>
            <a:off x="2057400" y="3733800"/>
            <a:ext cx="3429000" cy="1524000"/>
          </a:xfrm>
          <a:prstGeom prst="roundRect">
            <a:avLst/>
          </a:prstGeom>
          <a:noFill/>
          <a:ln w="38100">
            <a:solidFill>
              <a:srgbClr val="FF9933"/>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Rounded Rectangle 6"/>
          <p:cNvSpPr/>
          <p:nvPr/>
        </p:nvSpPr>
        <p:spPr>
          <a:xfrm>
            <a:off x="6172200" y="3733800"/>
            <a:ext cx="1371600" cy="1524000"/>
          </a:xfrm>
          <a:prstGeom prst="roundRect">
            <a:avLst/>
          </a:prstGeom>
          <a:noFill/>
          <a:ln w="38100">
            <a:solidFill>
              <a:srgbClr val="FF9933"/>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TextBox 7"/>
          <p:cNvSpPr txBox="1"/>
          <p:nvPr/>
        </p:nvSpPr>
        <p:spPr>
          <a:xfrm>
            <a:off x="2819400" y="3200400"/>
            <a:ext cx="1905000" cy="381000"/>
          </a:xfrm>
          <a:prstGeom prst="rect">
            <a:avLst/>
          </a:prstGeom>
          <a:noFill/>
        </p:spPr>
        <p:txBody>
          <a:bodyPr wrap="square" rtlCol="0">
            <a:spAutoFit/>
          </a:bodyPr>
          <a:lstStyle/>
          <a:p>
            <a:pPr algn="ctr"/>
            <a:r>
              <a:rPr lang="en-US" altLang="zh-TW" dirty="0" smtClean="0">
                <a:latin typeface="Calibri" pitchFamily="34" charset="0"/>
              </a:rPr>
              <a:t>Tread Impact</a:t>
            </a:r>
            <a:endParaRPr lang="zh-TW" altLang="en-US" dirty="0">
              <a:latin typeface="Calibri" pitchFamily="34" charset="0"/>
            </a:endParaRPr>
          </a:p>
        </p:txBody>
      </p:sp>
      <p:sp>
        <p:nvSpPr>
          <p:cNvPr id="9" name="TextBox 8"/>
          <p:cNvSpPr txBox="1"/>
          <p:nvPr/>
        </p:nvSpPr>
        <p:spPr>
          <a:xfrm>
            <a:off x="5905500" y="3200400"/>
            <a:ext cx="1905000" cy="381000"/>
          </a:xfrm>
          <a:prstGeom prst="rect">
            <a:avLst/>
          </a:prstGeom>
          <a:noFill/>
        </p:spPr>
        <p:txBody>
          <a:bodyPr wrap="square" rtlCol="0">
            <a:spAutoFit/>
          </a:bodyPr>
          <a:lstStyle/>
          <a:p>
            <a:pPr algn="ctr"/>
            <a:r>
              <a:rPr lang="en-US" altLang="zh-TW" dirty="0" smtClean="0">
                <a:latin typeface="Calibri" pitchFamily="34" charset="0"/>
              </a:rPr>
              <a:t>Stick-snap</a:t>
            </a:r>
            <a:endParaRPr lang="zh-TW" altLang="en-US" dirty="0">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2800" dirty="0" smtClean="0">
                <a:solidFill>
                  <a:schemeClr val="tx1"/>
                </a:solidFill>
                <a:latin typeface="Calibri" pitchFamily="34" charset="0"/>
              </a:rPr>
              <a:t>Vibration Induced Error in CPX Microphone Signal</a:t>
            </a:r>
            <a:endParaRPr lang="zh-TW" altLang="en-US" sz="2800" dirty="0">
              <a:solidFill>
                <a:schemeClr val="tx1"/>
              </a:solidFill>
              <a:latin typeface="Calibri" pitchFamily="34" charset="0"/>
            </a:endParaRPr>
          </a:p>
        </p:txBody>
      </p:sp>
      <p:sp>
        <p:nvSpPr>
          <p:cNvPr id="3" name="Slide Number Placeholder 2"/>
          <p:cNvSpPr>
            <a:spLocks noGrp="1"/>
          </p:cNvSpPr>
          <p:nvPr>
            <p:ph type="sldNum" sz="quarter" idx="11"/>
          </p:nvPr>
        </p:nvSpPr>
        <p:spPr/>
        <p:txBody>
          <a:bodyPr>
            <a:normAutofit/>
          </a:bodyPr>
          <a:lstStyle/>
          <a:p>
            <a:endParaRPr lang="en-US" dirty="0">
              <a:latin typeface="Calibri" pitchFamily="34" charset="0"/>
            </a:endParaRPr>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4278878730"/>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ltLang="zh-TW" sz="3600" dirty="0" smtClean="0">
                <a:solidFill>
                  <a:schemeClr val="tx1"/>
                </a:solidFill>
                <a:latin typeface="Calibri" pitchFamily="34" charset="0"/>
              </a:rPr>
              <a:t>Vibration-induced error</a:t>
            </a:r>
            <a:endParaRPr lang="zh-TW" altLang="en-US" sz="3600" dirty="0"/>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38</a:t>
            </a:fld>
            <a:endParaRPr lang="en-US"/>
          </a:p>
        </p:txBody>
      </p:sp>
      <p:pic>
        <p:nvPicPr>
          <p:cNvPr id="35" name="Content Placeholder 4"/>
          <p:cNvPicPr>
            <a:picLocks noGrp="1" noChangeAspect="1" noChangeArrowheads="1"/>
          </p:cNvPicPr>
          <p:nvPr>
            <p:ph idx="1"/>
          </p:nvPr>
        </p:nvPicPr>
        <p:blipFill>
          <a:blip r:embed="rId2" cstate="print"/>
          <a:srcRect/>
          <a:stretch>
            <a:fillRect/>
          </a:stretch>
        </p:blipFill>
        <p:spPr bwMode="auto">
          <a:xfrm>
            <a:off x="1308570" y="1524000"/>
            <a:ext cx="6486525" cy="3362325"/>
          </a:xfrm>
          <a:prstGeom prst="rect">
            <a:avLst/>
          </a:prstGeom>
          <a:noFill/>
          <a:ln w="9525">
            <a:noFill/>
            <a:miter lim="800000"/>
            <a:headEnd/>
            <a:tailEnd/>
          </a:ln>
        </p:spPr>
      </p:pic>
      <p:grpSp>
        <p:nvGrpSpPr>
          <p:cNvPr id="36" name="Group 35"/>
          <p:cNvGrpSpPr/>
          <p:nvPr/>
        </p:nvGrpSpPr>
        <p:grpSpPr>
          <a:xfrm>
            <a:off x="3171103" y="5580687"/>
            <a:ext cx="1508145" cy="1324533"/>
            <a:chOff x="4200197" y="5040757"/>
            <a:chExt cx="1508145" cy="1324533"/>
          </a:xfrm>
        </p:grpSpPr>
        <p:sp>
          <p:nvSpPr>
            <p:cNvPr id="37" name="TextBox 36"/>
            <p:cNvSpPr txBox="1"/>
            <p:nvPr/>
          </p:nvSpPr>
          <p:spPr>
            <a:xfrm>
              <a:off x="4200197" y="5718959"/>
              <a:ext cx="1508145" cy="646331"/>
            </a:xfrm>
            <a:prstGeom prst="rect">
              <a:avLst/>
            </a:prstGeom>
            <a:noFill/>
          </p:spPr>
          <p:txBody>
            <a:bodyPr wrap="square" rtlCol="0">
              <a:spAutoFit/>
            </a:bodyPr>
            <a:lstStyle/>
            <a:p>
              <a:pPr algn="ctr"/>
              <a:r>
                <a:rPr lang="en-US" b="1" i="1" dirty="0" smtClean="0"/>
                <a:t>Microphone vibration</a:t>
              </a:r>
              <a:endParaRPr lang="en-US" b="1" i="1" dirty="0"/>
            </a:p>
          </p:txBody>
        </p:sp>
        <p:sp>
          <p:nvSpPr>
            <p:cNvPr id="38" name="Right Arrow 37"/>
            <p:cNvSpPr/>
            <p:nvPr/>
          </p:nvSpPr>
          <p:spPr>
            <a:xfrm rot="16200000">
              <a:off x="4587581" y="5130855"/>
              <a:ext cx="695958" cy="515761"/>
            </a:xfrm>
            <a:prstGeom prst="rightArrow">
              <a:avLst/>
            </a:prstGeom>
            <a:solidFill>
              <a:srgbClr val="0070C0"/>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342724" y="4808734"/>
            <a:ext cx="8494065" cy="646331"/>
            <a:chOff x="1102696" y="4305646"/>
            <a:chExt cx="8494065" cy="646331"/>
          </a:xfrm>
        </p:grpSpPr>
        <p:sp>
          <p:nvSpPr>
            <p:cNvPr id="40" name="Rounded Rectangle 39"/>
            <p:cNvSpPr/>
            <p:nvPr/>
          </p:nvSpPr>
          <p:spPr>
            <a:xfrm>
              <a:off x="3481125" y="4305646"/>
              <a:ext cx="2605073" cy="64633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31"/>
            <p:cNvGrpSpPr/>
            <p:nvPr/>
          </p:nvGrpSpPr>
          <p:grpSpPr>
            <a:xfrm>
              <a:off x="1102696" y="4305646"/>
              <a:ext cx="8494065" cy="646331"/>
              <a:chOff x="1062745" y="4305646"/>
              <a:chExt cx="8494065" cy="646331"/>
            </a:xfrm>
          </p:grpSpPr>
          <p:sp>
            <p:nvSpPr>
              <p:cNvPr id="42" name="TextBox 41"/>
              <p:cNvSpPr txBox="1"/>
              <p:nvPr/>
            </p:nvSpPr>
            <p:spPr>
              <a:xfrm>
                <a:off x="1062745" y="4444145"/>
                <a:ext cx="1610511" cy="369332"/>
              </a:xfrm>
              <a:prstGeom prst="rect">
                <a:avLst/>
              </a:prstGeom>
              <a:noFill/>
            </p:spPr>
            <p:txBody>
              <a:bodyPr wrap="square" rtlCol="0">
                <a:spAutoFit/>
              </a:bodyPr>
              <a:lstStyle/>
              <a:p>
                <a:r>
                  <a:rPr lang="en-US" dirty="0" smtClean="0"/>
                  <a:t>Sound wave</a:t>
                </a:r>
                <a:endParaRPr lang="en-US" dirty="0"/>
              </a:p>
            </p:txBody>
          </p:sp>
          <p:sp>
            <p:nvSpPr>
              <p:cNvPr id="43" name="Right Arrow 42"/>
              <p:cNvSpPr/>
              <p:nvPr/>
            </p:nvSpPr>
            <p:spPr>
              <a:xfrm>
                <a:off x="2504574" y="4383793"/>
                <a:ext cx="754601" cy="490037"/>
              </a:xfrm>
              <a:prstGeom prst="rightArrow">
                <a:avLst/>
              </a:prstGeom>
              <a:solidFill>
                <a:srgbClr val="0070C0"/>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ight Arrow 43"/>
              <p:cNvSpPr/>
              <p:nvPr/>
            </p:nvSpPr>
            <p:spPr>
              <a:xfrm>
                <a:off x="6162191" y="4383793"/>
                <a:ext cx="754601" cy="490037"/>
              </a:xfrm>
              <a:prstGeom prst="rightArrow">
                <a:avLst/>
              </a:prstGeom>
              <a:solidFill>
                <a:srgbClr val="0070C0"/>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6993038" y="4444145"/>
                <a:ext cx="2563772" cy="369332"/>
              </a:xfrm>
              <a:prstGeom prst="rect">
                <a:avLst/>
              </a:prstGeom>
              <a:noFill/>
            </p:spPr>
            <p:txBody>
              <a:bodyPr wrap="square" rtlCol="0">
                <a:spAutoFit/>
              </a:bodyPr>
              <a:lstStyle/>
              <a:p>
                <a:r>
                  <a:rPr lang="en-US" dirty="0" smtClean="0"/>
                  <a:t>Sound pressure signal</a:t>
                </a:r>
                <a:endParaRPr lang="en-US" dirty="0"/>
              </a:p>
            </p:txBody>
          </p:sp>
          <p:sp>
            <p:nvSpPr>
              <p:cNvPr id="46" name="TextBox 45"/>
              <p:cNvSpPr txBox="1"/>
              <p:nvPr/>
            </p:nvSpPr>
            <p:spPr>
              <a:xfrm>
                <a:off x="3552150" y="4305646"/>
                <a:ext cx="2592286" cy="646331"/>
              </a:xfrm>
              <a:prstGeom prst="rect">
                <a:avLst/>
              </a:prstGeom>
              <a:noFill/>
            </p:spPr>
            <p:txBody>
              <a:bodyPr wrap="square" rtlCol="0">
                <a:spAutoFit/>
              </a:bodyPr>
              <a:lstStyle/>
              <a:p>
                <a:r>
                  <a:rPr lang="en-US" dirty="0" smtClean="0"/>
                  <a:t>Diaphragm/back plate:</a:t>
                </a:r>
              </a:p>
              <a:p>
                <a:r>
                  <a:rPr lang="en-US" dirty="0" smtClean="0"/>
                  <a:t>relative displacement</a:t>
                </a:r>
                <a:endParaRPr lang="en-US" dirty="0"/>
              </a:p>
            </p:txBody>
          </p:sp>
        </p:grpSp>
      </p:grpSp>
      <p:sp>
        <p:nvSpPr>
          <p:cNvPr id="47" name="TextBox 46"/>
          <p:cNvSpPr txBox="1"/>
          <p:nvPr/>
        </p:nvSpPr>
        <p:spPr>
          <a:xfrm>
            <a:off x="6427435" y="5304139"/>
            <a:ext cx="2068865" cy="400110"/>
          </a:xfrm>
          <a:prstGeom prst="rect">
            <a:avLst/>
          </a:prstGeom>
          <a:noFill/>
        </p:spPr>
        <p:txBody>
          <a:bodyPr wrap="square" rtlCol="0">
            <a:spAutoFit/>
          </a:bodyPr>
          <a:lstStyle/>
          <a:p>
            <a:pPr algn="ctr"/>
            <a:r>
              <a:rPr lang="en-US" sz="2000" b="1" i="1" dirty="0" smtClean="0">
                <a:solidFill>
                  <a:srgbClr val="FF0000"/>
                </a:solidFill>
              </a:rPr>
              <a:t>+ plausible error</a:t>
            </a:r>
            <a:endParaRPr lang="en-US" sz="2000" b="1" i="1" dirty="0">
              <a:solidFill>
                <a:srgbClr val="FF0000"/>
              </a:solidFill>
            </a:endParaRPr>
          </a:p>
        </p:txBody>
      </p:sp>
      <p:grpSp>
        <p:nvGrpSpPr>
          <p:cNvPr id="48" name="Group 47"/>
          <p:cNvGrpSpPr/>
          <p:nvPr/>
        </p:nvGrpSpPr>
        <p:grpSpPr>
          <a:xfrm>
            <a:off x="1346494" y="2093946"/>
            <a:ext cx="6818348" cy="2041900"/>
            <a:chOff x="1718616" y="1599736"/>
            <a:chExt cx="6818348" cy="2041900"/>
          </a:xfrm>
        </p:grpSpPr>
        <p:grpSp>
          <p:nvGrpSpPr>
            <p:cNvPr id="49" name="Group 21"/>
            <p:cNvGrpSpPr/>
            <p:nvPr/>
          </p:nvGrpSpPr>
          <p:grpSpPr>
            <a:xfrm>
              <a:off x="1718616" y="1599736"/>
              <a:ext cx="6818348" cy="1328158"/>
              <a:chOff x="1718616" y="1644126"/>
              <a:chExt cx="6818348" cy="1328158"/>
            </a:xfrm>
          </p:grpSpPr>
          <p:sp>
            <p:nvSpPr>
              <p:cNvPr id="51" name="TextBox 50"/>
              <p:cNvSpPr txBox="1"/>
              <p:nvPr/>
            </p:nvSpPr>
            <p:spPr>
              <a:xfrm>
                <a:off x="1718616" y="2636669"/>
                <a:ext cx="656948" cy="276999"/>
              </a:xfrm>
              <a:prstGeom prst="rect">
                <a:avLst/>
              </a:prstGeom>
              <a:noFill/>
            </p:spPr>
            <p:txBody>
              <a:bodyPr wrap="square" rtlCol="0">
                <a:spAutoFit/>
              </a:bodyPr>
              <a:lstStyle/>
              <a:p>
                <a:r>
                  <a:rPr lang="en-US" sz="1200" dirty="0" smtClean="0"/>
                  <a:t>Sound</a:t>
                </a:r>
                <a:endParaRPr lang="en-US" sz="1200" dirty="0"/>
              </a:p>
            </p:txBody>
          </p:sp>
          <p:sp>
            <p:nvSpPr>
              <p:cNvPr id="52" name="TextBox 51"/>
              <p:cNvSpPr txBox="1"/>
              <p:nvPr/>
            </p:nvSpPr>
            <p:spPr>
              <a:xfrm>
                <a:off x="4445515" y="1644126"/>
                <a:ext cx="925476" cy="276999"/>
              </a:xfrm>
              <a:prstGeom prst="rect">
                <a:avLst/>
              </a:prstGeom>
              <a:noFill/>
            </p:spPr>
            <p:txBody>
              <a:bodyPr wrap="square" rtlCol="0">
                <a:spAutoFit/>
              </a:bodyPr>
              <a:lstStyle/>
              <a:p>
                <a:r>
                  <a:rPr lang="en-US" sz="1200" dirty="0" smtClean="0"/>
                  <a:t>Back plate</a:t>
                </a:r>
                <a:endParaRPr lang="en-US" sz="1200" dirty="0"/>
              </a:p>
            </p:txBody>
          </p:sp>
          <p:sp>
            <p:nvSpPr>
              <p:cNvPr id="53" name="TextBox 52"/>
              <p:cNvSpPr txBox="1"/>
              <p:nvPr/>
            </p:nvSpPr>
            <p:spPr>
              <a:xfrm>
                <a:off x="3320221" y="1644126"/>
                <a:ext cx="1085268" cy="276999"/>
              </a:xfrm>
              <a:prstGeom prst="rect">
                <a:avLst/>
              </a:prstGeom>
              <a:noFill/>
            </p:spPr>
            <p:txBody>
              <a:bodyPr wrap="square" rtlCol="0">
                <a:spAutoFit/>
              </a:bodyPr>
              <a:lstStyle/>
              <a:p>
                <a:r>
                  <a:rPr lang="en-US" sz="1200" dirty="0" smtClean="0"/>
                  <a:t>Diaphragm</a:t>
                </a:r>
                <a:endParaRPr lang="en-US" sz="1200" dirty="0"/>
              </a:p>
            </p:txBody>
          </p:sp>
          <p:cxnSp>
            <p:nvCxnSpPr>
              <p:cNvPr id="54" name="Straight Connector 53"/>
              <p:cNvCxnSpPr/>
              <p:nvPr/>
            </p:nvCxnSpPr>
            <p:spPr>
              <a:xfrm rot="16200000" flipH="1">
                <a:off x="3637713" y="2137388"/>
                <a:ext cx="715543" cy="283015"/>
              </a:xfrm>
              <a:prstGeom prst="line">
                <a:avLst/>
              </a:prstGeom>
              <a:ln w="12700">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rot="5400000">
                <a:off x="4320200" y="2081954"/>
                <a:ext cx="715544" cy="393886"/>
              </a:xfrm>
              <a:prstGeom prst="line">
                <a:avLst/>
              </a:prstGeom>
              <a:ln w="12700">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7591478" y="2325953"/>
                <a:ext cx="945486" cy="646331"/>
              </a:xfrm>
              <a:prstGeom prst="rect">
                <a:avLst/>
              </a:prstGeom>
              <a:noFill/>
            </p:spPr>
            <p:txBody>
              <a:bodyPr wrap="square" rtlCol="0">
                <a:spAutoFit/>
              </a:bodyPr>
              <a:lstStyle/>
              <a:p>
                <a:pPr algn="ctr"/>
                <a:r>
                  <a:rPr lang="en-US" sz="1200" dirty="0" smtClean="0"/>
                  <a:t>Sound Pressure Signal</a:t>
                </a:r>
                <a:endParaRPr lang="en-US" sz="1200" dirty="0"/>
              </a:p>
            </p:txBody>
          </p:sp>
        </p:grpSp>
        <p:sp>
          <p:nvSpPr>
            <p:cNvPr id="50" name="TextBox 49"/>
            <p:cNvSpPr txBox="1"/>
            <p:nvPr/>
          </p:nvSpPr>
          <p:spPr>
            <a:xfrm>
              <a:off x="5407038" y="3364637"/>
              <a:ext cx="1046491" cy="276999"/>
            </a:xfrm>
            <a:prstGeom prst="rect">
              <a:avLst/>
            </a:prstGeom>
            <a:noFill/>
          </p:spPr>
          <p:txBody>
            <a:bodyPr wrap="square" rtlCol="0">
              <a:spAutoFit/>
            </a:bodyPr>
            <a:lstStyle/>
            <a:p>
              <a:r>
                <a:rPr lang="en-US" sz="1200" dirty="0" smtClean="0"/>
                <a:t>Microphone</a:t>
              </a:r>
              <a:endParaRPr lang="en-US" dirty="0"/>
            </a:p>
          </p:txBody>
        </p:sp>
      </p:grpSp>
      <p:grpSp>
        <p:nvGrpSpPr>
          <p:cNvPr id="57" name="Group 56"/>
          <p:cNvGrpSpPr/>
          <p:nvPr/>
        </p:nvGrpSpPr>
        <p:grpSpPr>
          <a:xfrm>
            <a:off x="6063651" y="3605834"/>
            <a:ext cx="1146827" cy="909960"/>
            <a:chOff x="6435773" y="3111624"/>
            <a:chExt cx="1146827" cy="909960"/>
          </a:xfrm>
          <a:solidFill>
            <a:srgbClr val="FFCC00"/>
          </a:solidFill>
        </p:grpSpPr>
        <p:sp>
          <p:nvSpPr>
            <p:cNvPr id="58" name="Explosion 2 57"/>
            <p:cNvSpPr/>
            <p:nvPr/>
          </p:nvSpPr>
          <p:spPr>
            <a:xfrm>
              <a:off x="6435773" y="3111624"/>
              <a:ext cx="1146827" cy="909960"/>
            </a:xfrm>
            <a:prstGeom prst="irregularSeal2">
              <a:avLst/>
            </a:prstGeom>
            <a:grp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extBox 58"/>
            <p:cNvSpPr txBox="1"/>
            <p:nvPr/>
          </p:nvSpPr>
          <p:spPr>
            <a:xfrm rot="19770285">
              <a:off x="6547788" y="3440990"/>
              <a:ext cx="807868" cy="276999"/>
            </a:xfrm>
            <a:prstGeom prst="rect">
              <a:avLst/>
            </a:prstGeom>
            <a:grpFill/>
          </p:spPr>
          <p:txBody>
            <a:bodyPr wrap="square" rtlCol="0">
              <a:spAutoFit/>
            </a:bodyPr>
            <a:lstStyle/>
            <a:p>
              <a:r>
                <a:rPr lang="en-US" sz="1200" i="1" dirty="0" smtClean="0"/>
                <a:t>Vibration</a:t>
              </a:r>
              <a:endParaRPr lang="en-US" sz="1200" i="1" dirty="0"/>
            </a:p>
          </p:txBody>
        </p:sp>
      </p:grpSp>
      <p:sp>
        <p:nvSpPr>
          <p:cNvPr id="60" name="TextBox 59"/>
          <p:cNvSpPr txBox="1"/>
          <p:nvPr/>
        </p:nvSpPr>
        <p:spPr>
          <a:xfrm>
            <a:off x="8077200" y="2819400"/>
            <a:ext cx="1066800" cy="523220"/>
          </a:xfrm>
          <a:prstGeom prst="rect">
            <a:avLst/>
          </a:prstGeom>
          <a:noFill/>
        </p:spPr>
        <p:txBody>
          <a:bodyPr wrap="square" rtlCol="0">
            <a:spAutoFit/>
          </a:bodyPr>
          <a:lstStyle/>
          <a:p>
            <a:pPr algn="ctr"/>
            <a:r>
              <a:rPr lang="en-US" sz="1400" b="1" dirty="0" smtClean="0"/>
              <a:t>plausible</a:t>
            </a:r>
          </a:p>
          <a:p>
            <a:pPr algn="ctr"/>
            <a:r>
              <a:rPr lang="en-US" sz="1400" b="1" dirty="0" smtClean="0"/>
              <a:t>error</a:t>
            </a:r>
            <a:endParaRPr lang="en-US" sz="1400" b="1" dirty="0"/>
          </a:p>
        </p:txBody>
      </p:sp>
      <p:sp>
        <p:nvSpPr>
          <p:cNvPr id="61" name="Rectangle 60"/>
          <p:cNvSpPr/>
          <p:nvPr/>
        </p:nvSpPr>
        <p:spPr>
          <a:xfrm>
            <a:off x="5078234" y="5867400"/>
            <a:ext cx="2838790" cy="338554"/>
          </a:xfrm>
          <a:prstGeom prst="rect">
            <a:avLst/>
          </a:prstGeom>
          <a:ln w="15875">
            <a:solidFill>
              <a:schemeClr val="tx2"/>
            </a:solidFill>
          </a:ln>
        </p:spPr>
        <p:txBody>
          <a:bodyPr wrap="none">
            <a:spAutoFit/>
          </a:bodyPr>
          <a:lstStyle/>
          <a:p>
            <a:pPr algn="ctr"/>
            <a:r>
              <a:rPr lang="en-US" sz="1600" i="1" dirty="0" smtClean="0"/>
              <a:t>SPL </a:t>
            </a:r>
            <a:r>
              <a:rPr lang="en-US" sz="1600" i="1" baseline="-25000" dirty="0" smtClean="0"/>
              <a:t>Measured</a:t>
            </a:r>
            <a:r>
              <a:rPr lang="en-US" sz="1600" i="1" dirty="0" smtClean="0"/>
              <a:t> = SPL </a:t>
            </a:r>
            <a:r>
              <a:rPr lang="en-US" sz="1600" i="1" baseline="-25000" dirty="0" smtClean="0"/>
              <a:t>Sound</a:t>
            </a:r>
            <a:r>
              <a:rPr lang="en-US" sz="1600" i="1" dirty="0" smtClean="0"/>
              <a:t> + E </a:t>
            </a:r>
            <a:r>
              <a:rPr lang="en-US" sz="1600" i="1" baseline="-25000" dirty="0" smtClean="0"/>
              <a:t>Vibration</a:t>
            </a:r>
            <a:endParaRPr lang="en-US" sz="1600" dirty="0"/>
          </a:p>
        </p:txBody>
      </p:sp>
      <p:pic>
        <p:nvPicPr>
          <p:cNvPr id="62" name="Picture 2" descr="C:\Documents and Settings\KEN\Local Settings\Temporary Internet Files\Content.IE5\6Q6ZB1WZ\MC900013447[1].wmf"/>
          <p:cNvPicPr>
            <a:picLocks noChangeAspect="1" noChangeArrowheads="1"/>
          </p:cNvPicPr>
          <p:nvPr/>
        </p:nvPicPr>
        <p:blipFill>
          <a:blip r:embed="rId3" cstate="print"/>
          <a:srcRect/>
          <a:stretch>
            <a:fillRect/>
          </a:stretch>
        </p:blipFill>
        <p:spPr bwMode="auto">
          <a:xfrm>
            <a:off x="515754" y="2690704"/>
            <a:ext cx="911703" cy="1097280"/>
          </a:xfrm>
          <a:prstGeom prst="rect">
            <a:avLst/>
          </a:prstGeom>
          <a:noFill/>
        </p:spPr>
      </p:pic>
      <p:sp>
        <p:nvSpPr>
          <p:cNvPr id="63" name="TextBox 62"/>
          <p:cNvSpPr txBox="1"/>
          <p:nvPr/>
        </p:nvSpPr>
        <p:spPr>
          <a:xfrm>
            <a:off x="7951434" y="2942189"/>
            <a:ext cx="304800" cy="307777"/>
          </a:xfrm>
          <a:prstGeom prst="rect">
            <a:avLst/>
          </a:prstGeom>
          <a:noFill/>
        </p:spPr>
        <p:txBody>
          <a:bodyPr wrap="square" rtlCol="0">
            <a:spAutoFit/>
          </a:bodyPr>
          <a:lstStyle/>
          <a:p>
            <a:pPr algn="ctr"/>
            <a:r>
              <a:rPr lang="en-US" sz="1400" dirty="0" smtClean="0"/>
              <a:t>+</a:t>
            </a:r>
            <a:endParaRPr lang="en-US" sz="1400" dirty="0"/>
          </a:p>
        </p:txBody>
      </p:sp>
    </p:spTree>
    <p:extLst>
      <p:ext uri="{BB962C8B-B14F-4D97-AF65-F5344CB8AC3E}">
        <p14:creationId xmlns:p14="http://schemas.microsoft.com/office/powerpoint/2010/main" val="501515699"/>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ltLang="zh-TW" sz="3600" dirty="0" smtClean="0">
                <a:solidFill>
                  <a:schemeClr val="tx1"/>
                </a:solidFill>
                <a:latin typeface="Calibri" pitchFamily="34" charset="0"/>
              </a:rPr>
              <a:t>Hypothesis &amp; test principle</a:t>
            </a:r>
            <a:endParaRPr lang="zh-TW" altLang="en-US" sz="3600" dirty="0"/>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39</a:t>
            </a:fld>
            <a:endParaRPr lang="en-US"/>
          </a:p>
        </p:txBody>
      </p:sp>
      <p:sp>
        <p:nvSpPr>
          <p:cNvPr id="34" name="Content Placeholder 3"/>
          <p:cNvSpPr>
            <a:spLocks noGrp="1"/>
          </p:cNvSpPr>
          <p:nvPr>
            <p:ph sz="quarter" idx="1"/>
          </p:nvPr>
        </p:nvSpPr>
        <p:spPr/>
        <p:txBody>
          <a:bodyPr/>
          <a:lstStyle/>
          <a:p>
            <a:r>
              <a:rPr lang="en-US" sz="2400" dirty="0" smtClean="0"/>
              <a:t>Relationship between noise level, vibration &amp; error</a:t>
            </a:r>
          </a:p>
          <a:p>
            <a:endParaRPr lang="en-US" sz="2400" dirty="0" smtClean="0"/>
          </a:p>
          <a:p>
            <a:r>
              <a:rPr lang="en-US" sz="2400" dirty="0" smtClean="0"/>
              <a:t>Definition of error</a:t>
            </a:r>
          </a:p>
          <a:p>
            <a:endParaRPr lang="en-US" sz="2400" dirty="0" smtClean="0"/>
          </a:p>
          <a:p>
            <a:r>
              <a:rPr lang="en-US" sz="2400" dirty="0" smtClean="0"/>
              <a:t>Controlled vibration prescription</a:t>
            </a:r>
          </a:p>
          <a:p>
            <a:r>
              <a:rPr lang="en-US" sz="2400" dirty="0" smtClean="0"/>
              <a:t>Controlled sound source</a:t>
            </a:r>
          </a:p>
          <a:p>
            <a:pPr>
              <a:buNone/>
            </a:pPr>
            <a:endParaRPr lang="en-US" sz="2400" dirty="0" smtClean="0"/>
          </a:p>
          <a:p>
            <a:endParaRPr lang="en-US" dirty="0" smtClean="0"/>
          </a:p>
          <a:p>
            <a:endParaRPr lang="en-US" dirty="0" smtClean="0"/>
          </a:p>
        </p:txBody>
      </p:sp>
      <p:pic>
        <p:nvPicPr>
          <p:cNvPr id="83970" name="Picture 2"/>
          <p:cNvPicPr>
            <a:picLocks noChangeAspect="1" noChangeArrowheads="1"/>
          </p:cNvPicPr>
          <p:nvPr/>
        </p:nvPicPr>
        <p:blipFill>
          <a:blip r:embed="rId2" cstate="print"/>
          <a:srcRect/>
          <a:stretch>
            <a:fillRect/>
          </a:stretch>
        </p:blipFill>
        <p:spPr bwMode="auto">
          <a:xfrm>
            <a:off x="3289500" y="1981200"/>
            <a:ext cx="2907000" cy="612000"/>
          </a:xfrm>
          <a:prstGeom prst="rect">
            <a:avLst/>
          </a:prstGeom>
          <a:noFill/>
          <a:ln w="9525">
            <a:noFill/>
            <a:miter lim="800000"/>
            <a:headEnd/>
            <a:tailEnd/>
          </a:ln>
        </p:spPr>
      </p:pic>
      <p:pic>
        <p:nvPicPr>
          <p:cNvPr id="83971" name="Picture 3"/>
          <p:cNvPicPr>
            <a:picLocks noChangeAspect="1" noChangeArrowheads="1"/>
          </p:cNvPicPr>
          <p:nvPr/>
        </p:nvPicPr>
        <p:blipFill>
          <a:blip r:embed="rId3" cstate="print"/>
          <a:srcRect/>
          <a:stretch>
            <a:fillRect/>
          </a:stretch>
        </p:blipFill>
        <p:spPr bwMode="auto">
          <a:xfrm>
            <a:off x="3129728" y="2819400"/>
            <a:ext cx="3477600" cy="609600"/>
          </a:xfrm>
          <a:prstGeom prst="rect">
            <a:avLst/>
          </a:prstGeom>
          <a:noFill/>
          <a:ln w="9525">
            <a:noFill/>
            <a:miter lim="800000"/>
            <a:headEnd/>
            <a:tailEnd/>
          </a:ln>
        </p:spPr>
      </p:pic>
    </p:spTree>
    <p:extLst>
      <p:ext uri="{BB962C8B-B14F-4D97-AF65-F5344CB8AC3E}">
        <p14:creationId xmlns:p14="http://schemas.microsoft.com/office/powerpoint/2010/main" val="322831826"/>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3600" dirty="0" smtClean="0">
                <a:solidFill>
                  <a:schemeClr val="tx1"/>
                </a:solidFill>
                <a:latin typeface="Calibri" pitchFamily="34" charset="0"/>
              </a:rPr>
              <a:t>Introduction</a:t>
            </a:r>
            <a:endParaRPr lang="zh-TW" altLang="en-US" sz="3600" dirty="0">
              <a:solidFill>
                <a:schemeClr val="tx1"/>
              </a:solidFill>
              <a:latin typeface="Calibri" pitchFamily="34" charset="0"/>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latin typeface="Calibri" pitchFamily="34" charset="0"/>
              </a:rPr>
              <a:pPr/>
              <a:t>4</a:t>
            </a:fld>
            <a:endParaRPr lang="en-US">
              <a:latin typeface="Calibri" pitchFamily="34" charset="0"/>
            </a:endParaRPr>
          </a:p>
        </p:txBody>
      </p:sp>
      <p:sp>
        <p:nvSpPr>
          <p:cNvPr id="4" name="Content Placeholder 3"/>
          <p:cNvSpPr>
            <a:spLocks noGrp="1"/>
          </p:cNvSpPr>
          <p:nvPr>
            <p:ph sz="quarter" idx="1"/>
          </p:nvPr>
        </p:nvSpPr>
        <p:spPr/>
        <p:txBody>
          <a:bodyPr>
            <a:normAutofit/>
          </a:bodyPr>
          <a:lstStyle/>
          <a:p>
            <a:r>
              <a:rPr lang="en-US" altLang="zh-TW" dirty="0" smtClean="0">
                <a:latin typeface="Calibri" pitchFamily="34" charset="0"/>
              </a:rPr>
              <a:t>Hong Kong (1104 km</a:t>
            </a:r>
            <a:r>
              <a:rPr lang="en-US" altLang="zh-TW" baseline="30000" dirty="0" smtClean="0">
                <a:latin typeface="Calibri" pitchFamily="34" charset="0"/>
              </a:rPr>
              <a:t>2</a:t>
            </a:r>
            <a:r>
              <a:rPr lang="en-US" altLang="zh-TW" dirty="0" smtClean="0">
                <a:latin typeface="Calibri" pitchFamily="34" charset="0"/>
              </a:rPr>
              <a:t> with 7.3 million population)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104941"/>
            <a:ext cx="7965141" cy="4448259"/>
          </a:xfrm>
          <a:prstGeom prst="rect">
            <a:avLst/>
          </a:prstGeom>
        </p:spPr>
      </p:pic>
    </p:spTree>
    <p:extLst>
      <p:ext uri="{BB962C8B-B14F-4D97-AF65-F5344CB8AC3E}">
        <p14:creationId xmlns:p14="http://schemas.microsoft.com/office/powerpoint/2010/main" val="2368391882"/>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ltLang="zh-TW" sz="3600" dirty="0" smtClean="0">
                <a:solidFill>
                  <a:schemeClr val="tx1"/>
                </a:solidFill>
                <a:latin typeface="Calibri" pitchFamily="34" charset="0"/>
              </a:rPr>
              <a:t>Test Methodology</a:t>
            </a:r>
            <a:endParaRPr lang="zh-TW" altLang="en-US" sz="3600" dirty="0"/>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40</a:t>
            </a:fld>
            <a:endParaRPr lang="en-US"/>
          </a:p>
        </p:txBody>
      </p:sp>
      <p:sp>
        <p:nvSpPr>
          <p:cNvPr id="33" name="Content Placeholder 32"/>
          <p:cNvSpPr>
            <a:spLocks noGrp="1"/>
          </p:cNvSpPr>
          <p:nvPr>
            <p:ph sz="quarter" idx="1"/>
          </p:nvPr>
        </p:nvSpPr>
        <p:spPr/>
        <p:txBody>
          <a:bodyPr>
            <a:normAutofit/>
          </a:bodyPr>
          <a:lstStyle/>
          <a:p>
            <a:r>
              <a:rPr lang="en-US" altLang="zh-TW" sz="2800" dirty="0" smtClean="0"/>
              <a:t>Laboratory test</a:t>
            </a:r>
          </a:p>
          <a:p>
            <a:pPr lvl="1"/>
            <a:r>
              <a:rPr lang="en-US" altLang="zh-TW" sz="2400" dirty="0" smtClean="0"/>
              <a:t>Replica of trailer frame</a:t>
            </a:r>
          </a:p>
          <a:p>
            <a:pPr lvl="1"/>
            <a:r>
              <a:rPr lang="en-US" altLang="zh-TW" sz="2400" dirty="0" smtClean="0"/>
              <a:t>Sound source: speaker (white noise)</a:t>
            </a:r>
          </a:p>
          <a:p>
            <a:pPr lvl="1"/>
            <a:r>
              <a:rPr lang="en-US" altLang="zh-TW" sz="2400" dirty="0" smtClean="0"/>
              <a:t>Vibration: shaker</a:t>
            </a:r>
          </a:p>
          <a:p>
            <a:r>
              <a:rPr lang="en-US" altLang="zh-TW" sz="2800" dirty="0" smtClean="0"/>
              <a:t>Trailer on-deck test</a:t>
            </a:r>
          </a:p>
          <a:p>
            <a:pPr lvl="1"/>
            <a:r>
              <a:rPr lang="en-US" altLang="zh-TW" sz="2400" dirty="0" smtClean="0"/>
              <a:t>Simulate standard measurement</a:t>
            </a:r>
          </a:p>
          <a:p>
            <a:pPr lvl="1"/>
            <a:r>
              <a:rPr lang="en-US" altLang="zh-TW" sz="2400" dirty="0" smtClean="0"/>
              <a:t>Sound source: speaker (white noise)</a:t>
            </a:r>
          </a:p>
          <a:p>
            <a:pPr lvl="1"/>
            <a:r>
              <a:rPr lang="en-US" altLang="zh-TW" sz="2400" dirty="0" smtClean="0"/>
              <a:t>Vibration: transmitted from ground</a:t>
            </a:r>
            <a:endParaRPr lang="zh-TW" altLang="en-US" sz="2400" dirty="0"/>
          </a:p>
        </p:txBody>
      </p:sp>
    </p:spTree>
    <p:extLst>
      <p:ext uri="{BB962C8B-B14F-4D97-AF65-F5344CB8AC3E}">
        <p14:creationId xmlns:p14="http://schemas.microsoft.com/office/powerpoint/2010/main" val="3802410179"/>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ltLang="zh-TW" sz="3600" dirty="0" smtClean="0">
                <a:solidFill>
                  <a:schemeClr val="tx1"/>
                </a:solidFill>
                <a:latin typeface="Calibri" pitchFamily="34" charset="0"/>
              </a:rPr>
              <a:t>Monitor microphone vibration</a:t>
            </a:r>
            <a:endParaRPr lang="zh-TW" altLang="en-US" sz="3600" dirty="0"/>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41</a:t>
            </a:fld>
            <a:endParaRPr lang="en-US"/>
          </a:p>
        </p:txBody>
      </p:sp>
      <p:pic>
        <p:nvPicPr>
          <p:cNvPr id="84994" name="Picture 2"/>
          <p:cNvPicPr>
            <a:picLocks noChangeAspect="1" noChangeArrowheads="1"/>
          </p:cNvPicPr>
          <p:nvPr/>
        </p:nvPicPr>
        <p:blipFill>
          <a:blip r:embed="rId2" cstate="print"/>
          <a:srcRect/>
          <a:stretch>
            <a:fillRect/>
          </a:stretch>
        </p:blipFill>
        <p:spPr bwMode="auto">
          <a:xfrm>
            <a:off x="1422000" y="1627179"/>
            <a:ext cx="6300000" cy="4757141"/>
          </a:xfrm>
          <a:prstGeom prst="rect">
            <a:avLst/>
          </a:prstGeom>
          <a:noFill/>
          <a:ln w="9525">
            <a:noFill/>
            <a:miter lim="800000"/>
            <a:headEnd/>
            <a:tailEnd/>
          </a:ln>
        </p:spPr>
      </p:pic>
    </p:spTree>
    <p:extLst>
      <p:ext uri="{BB962C8B-B14F-4D97-AF65-F5344CB8AC3E}">
        <p14:creationId xmlns:p14="http://schemas.microsoft.com/office/powerpoint/2010/main" val="2795135247"/>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ltLang="zh-TW" sz="3600" dirty="0" smtClean="0">
                <a:solidFill>
                  <a:schemeClr val="tx1"/>
                </a:solidFill>
                <a:latin typeface="Calibri" pitchFamily="34" charset="0"/>
              </a:rPr>
              <a:t>Laboratory test</a:t>
            </a:r>
            <a:endParaRPr lang="zh-TW" altLang="en-US" sz="3600" dirty="0"/>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42</a:t>
            </a:fld>
            <a:endParaRPr lang="en-US"/>
          </a:p>
        </p:txBody>
      </p:sp>
      <p:pic>
        <p:nvPicPr>
          <p:cNvPr id="86018" name="Picture 2"/>
          <p:cNvPicPr>
            <a:picLocks noChangeAspect="1" noChangeArrowheads="1"/>
          </p:cNvPicPr>
          <p:nvPr/>
        </p:nvPicPr>
        <p:blipFill>
          <a:blip r:embed="rId3" cstate="print"/>
          <a:srcRect l="7056" t="34647" r="17685" b="13102"/>
          <a:stretch>
            <a:fillRect/>
          </a:stretch>
        </p:blipFill>
        <p:spPr bwMode="auto">
          <a:xfrm>
            <a:off x="381000" y="2133600"/>
            <a:ext cx="4320000" cy="3257548"/>
          </a:xfrm>
          <a:prstGeom prst="rect">
            <a:avLst/>
          </a:prstGeom>
          <a:noFill/>
          <a:ln w="9525">
            <a:noFill/>
            <a:miter lim="800000"/>
            <a:headEnd/>
            <a:tailEnd/>
          </a:ln>
        </p:spPr>
      </p:pic>
      <p:sp>
        <p:nvSpPr>
          <p:cNvPr id="8602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86019" name="Object 3"/>
          <p:cNvGraphicFramePr>
            <a:graphicFrameLocks noChangeAspect="1"/>
          </p:cNvGraphicFramePr>
          <p:nvPr/>
        </p:nvGraphicFramePr>
        <p:xfrm>
          <a:off x="4953000" y="2133600"/>
          <a:ext cx="3667925" cy="3240000"/>
        </p:xfrm>
        <a:graphic>
          <a:graphicData uri="http://schemas.openxmlformats.org/presentationml/2006/ole">
            <mc:AlternateContent xmlns:mc="http://schemas.openxmlformats.org/markup-compatibility/2006">
              <mc:Choice xmlns:v="urn:schemas-microsoft-com:vml" Requires="v">
                <p:oleObj spid="_x0000_s249888" name="點陣圖影像" r:id="rId4" imgW="2352381" imgH="2057143" progId="PBrush">
                  <p:embed/>
                </p:oleObj>
              </mc:Choice>
              <mc:Fallback>
                <p:oleObj name="點陣圖影像" r:id="rId4" imgW="2352381" imgH="2057143" progId="PBrush">
                  <p:embed/>
                  <p:pic>
                    <p:nvPicPr>
                      <p:cNvPr id="0" name=""/>
                      <p:cNvPicPr>
                        <a:picLocks noChangeAspect="1" noChangeArrowheads="1"/>
                      </p:cNvPicPr>
                      <p:nvPr/>
                    </p:nvPicPr>
                    <p:blipFill>
                      <a:blip r:embed="rId5">
                        <a:lum bright="20000" contrast="40000"/>
                        <a:extLst>
                          <a:ext uri="{28A0092B-C50C-407E-A947-70E740481C1C}">
                            <a14:useLocalDpi xmlns:a14="http://schemas.microsoft.com/office/drawing/2010/main" val="0"/>
                          </a:ext>
                        </a:extLst>
                      </a:blip>
                      <a:srcRect l="723" r="1022"/>
                      <a:stretch>
                        <a:fillRect/>
                      </a:stretch>
                    </p:blipFill>
                    <p:spPr bwMode="auto">
                      <a:xfrm>
                        <a:off x="4953000" y="2133600"/>
                        <a:ext cx="3667925" cy="324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880357330"/>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3600" dirty="0" smtClean="0">
                <a:solidFill>
                  <a:schemeClr val="tx1"/>
                </a:solidFill>
                <a:latin typeface="Calibri" pitchFamily="34" charset="0"/>
              </a:rPr>
              <a:t>Laboratory test</a:t>
            </a:r>
            <a:endParaRPr lang="zh-TW" altLang="en-US" sz="3600" dirty="0"/>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43</a:t>
            </a:fld>
            <a:endParaRPr lang="en-US"/>
          </a:p>
        </p:txBody>
      </p:sp>
      <p:sp>
        <p:nvSpPr>
          <p:cNvPr id="4" name="Content Placeholder 3"/>
          <p:cNvSpPr>
            <a:spLocks noGrp="1"/>
          </p:cNvSpPr>
          <p:nvPr>
            <p:ph sz="quarter" idx="1"/>
          </p:nvPr>
        </p:nvSpPr>
        <p:spPr/>
        <p:txBody>
          <a:bodyPr/>
          <a:lstStyle/>
          <a:p>
            <a:r>
              <a:rPr lang="en-US" altLang="zh-TW" dirty="0" smtClean="0"/>
              <a:t>3-minute warm-up</a:t>
            </a:r>
          </a:p>
          <a:p>
            <a:r>
              <a:rPr lang="en-US" altLang="zh-TW" dirty="0" smtClean="0"/>
              <a:t>315 – 500 Hz per ISO/CD 11819-2 (2010)</a:t>
            </a:r>
          </a:p>
          <a:p>
            <a:r>
              <a:rPr lang="en-US" altLang="zh-TW" dirty="0" smtClean="0"/>
              <a:t>5 30-second runs</a:t>
            </a:r>
          </a:p>
        </p:txBody>
      </p:sp>
      <p:pic>
        <p:nvPicPr>
          <p:cNvPr id="5" name="Picture 2"/>
          <p:cNvPicPr>
            <a:picLocks noChangeAspect="1" noChangeArrowheads="1"/>
          </p:cNvPicPr>
          <p:nvPr/>
        </p:nvPicPr>
        <p:blipFill>
          <a:blip r:embed="rId2" cstate="print"/>
          <a:srcRect l="28494" t="15030" r="23678" b="6065"/>
          <a:stretch>
            <a:fillRect/>
          </a:stretch>
        </p:blipFill>
        <p:spPr bwMode="auto">
          <a:xfrm>
            <a:off x="4206642" y="2642068"/>
            <a:ext cx="4632558" cy="4139732"/>
          </a:xfrm>
          <a:prstGeom prst="rect">
            <a:avLst/>
          </a:prstGeom>
          <a:noFill/>
          <a:ln w="9525">
            <a:noFill/>
            <a:miter lim="800000"/>
            <a:headEnd/>
            <a:tailEnd/>
          </a:ln>
        </p:spPr>
      </p:pic>
    </p:spTree>
    <p:extLst>
      <p:ext uri="{BB962C8B-B14F-4D97-AF65-F5344CB8AC3E}">
        <p14:creationId xmlns:p14="http://schemas.microsoft.com/office/powerpoint/2010/main" val="3105426352"/>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3600" dirty="0" smtClean="0">
                <a:solidFill>
                  <a:schemeClr val="tx1"/>
                </a:solidFill>
              </a:rPr>
              <a:t>Trailer on-deck test</a:t>
            </a:r>
            <a:endParaRPr lang="zh-TW" altLang="en-US" sz="3600" dirty="0">
              <a:solidFill>
                <a:schemeClr val="tx1"/>
              </a:solidFill>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44</a:t>
            </a:fld>
            <a:endParaRPr lang="en-US"/>
          </a:p>
        </p:txBody>
      </p:sp>
      <p:sp>
        <p:nvSpPr>
          <p:cNvPr id="5" name="Content Placeholder 4"/>
          <p:cNvSpPr>
            <a:spLocks noGrp="1"/>
          </p:cNvSpPr>
          <p:nvPr>
            <p:ph sz="quarter" idx="1"/>
          </p:nvPr>
        </p:nvSpPr>
        <p:spPr/>
        <p:txBody>
          <a:bodyPr>
            <a:normAutofit/>
          </a:bodyPr>
          <a:lstStyle/>
          <a:p>
            <a:r>
              <a:rPr lang="en-US" altLang="zh-TW" sz="2400" dirty="0" smtClean="0"/>
              <a:t>Trailer on deck </a:t>
            </a:r>
            <a:r>
              <a:rPr lang="en-US" altLang="zh-TW" sz="2400" dirty="0" smtClean="0">
                <a:sym typeface="Wingdings" pitchFamily="2" charset="2"/>
              </a:rPr>
              <a:t> </a:t>
            </a:r>
            <a:r>
              <a:rPr lang="en-US" altLang="zh-TW" sz="2400" dirty="0" smtClean="0"/>
              <a:t>removal of tyre noise</a:t>
            </a:r>
          </a:p>
          <a:p>
            <a:r>
              <a:rPr lang="en-US" altLang="zh-TW" sz="2400" dirty="0" smtClean="0"/>
              <a:t>Controlled noise: speaker (white noise)</a:t>
            </a:r>
          </a:p>
          <a:p>
            <a:r>
              <a:rPr lang="en-US" altLang="zh-TW" sz="2400" dirty="0" smtClean="0"/>
              <a:t>Vibration: on-road travelling</a:t>
            </a:r>
          </a:p>
          <a:p>
            <a:r>
              <a:rPr lang="en-US" altLang="zh-TW" sz="2400" dirty="0"/>
              <a:t>3-minute warm-up</a:t>
            </a:r>
          </a:p>
          <a:p>
            <a:r>
              <a:rPr lang="en-US" altLang="zh-TW" sz="2400" dirty="0"/>
              <a:t>Parked / travelling</a:t>
            </a:r>
          </a:p>
          <a:p>
            <a:r>
              <a:rPr lang="en-US" altLang="zh-TW" sz="2400" dirty="0" smtClean="0"/>
              <a:t>3 30-second runs</a:t>
            </a:r>
            <a:endParaRPr lang="en-US" altLang="zh-TW" sz="2400" dirty="0"/>
          </a:p>
          <a:p>
            <a:endParaRPr lang="zh-TW" altLang="en-US" sz="2400" dirty="0"/>
          </a:p>
        </p:txBody>
      </p:sp>
      <p:pic>
        <p:nvPicPr>
          <p:cNvPr id="93186" name="Picture 2"/>
          <p:cNvPicPr>
            <a:picLocks noChangeAspect="1" noChangeArrowheads="1"/>
          </p:cNvPicPr>
          <p:nvPr/>
        </p:nvPicPr>
        <p:blipFill>
          <a:blip r:embed="rId2" cstate="print"/>
          <a:srcRect l="5927" t="15631" r="19567" b="10905"/>
          <a:stretch>
            <a:fillRect/>
          </a:stretch>
        </p:blipFill>
        <p:spPr bwMode="auto">
          <a:xfrm>
            <a:off x="3370636" y="3429000"/>
            <a:ext cx="5706907" cy="3048000"/>
          </a:xfrm>
          <a:prstGeom prst="rect">
            <a:avLst/>
          </a:prstGeom>
          <a:noFill/>
          <a:ln w="9525">
            <a:noFill/>
            <a:miter lim="800000"/>
            <a:headEnd/>
            <a:tailEnd/>
          </a:ln>
        </p:spPr>
      </p:pic>
    </p:spTree>
    <p:extLst>
      <p:ext uri="{BB962C8B-B14F-4D97-AF65-F5344CB8AC3E}">
        <p14:creationId xmlns:p14="http://schemas.microsoft.com/office/powerpoint/2010/main" val="751955815"/>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4000" dirty="0" smtClean="0">
                <a:solidFill>
                  <a:schemeClr val="tx1"/>
                </a:solidFill>
              </a:rPr>
              <a:t>Results</a:t>
            </a:r>
            <a:endParaRPr lang="zh-TW" altLang="en-US" sz="4000" dirty="0">
              <a:solidFill>
                <a:schemeClr val="tx1"/>
              </a:solidFill>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45</a:t>
            </a:fld>
            <a:endParaRPr lang="en-US"/>
          </a:p>
        </p:txBody>
      </p:sp>
      <p:sp>
        <p:nvSpPr>
          <p:cNvPr id="9421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9421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
        <p:nvSpPr>
          <p:cNvPr id="9421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10" name="Table 9"/>
          <p:cNvGraphicFramePr>
            <a:graphicFrameLocks noGrp="1"/>
          </p:cNvGraphicFramePr>
          <p:nvPr/>
        </p:nvGraphicFramePr>
        <p:xfrm>
          <a:off x="0" y="1610360"/>
          <a:ext cx="9144000" cy="370840"/>
        </p:xfrm>
        <a:graphic>
          <a:graphicData uri="http://schemas.openxmlformats.org/drawingml/2006/table">
            <a:tbl>
              <a:tblPr firstRow="1" bandRow="1">
                <a:tableStyleId>{2D5ABB26-0587-4C30-8999-92F81FD0307C}</a:tableStyleId>
              </a:tblPr>
              <a:tblGrid>
                <a:gridCol w="3048000"/>
                <a:gridCol w="3048000"/>
                <a:gridCol w="3048000"/>
              </a:tblGrid>
              <a:tr h="370840">
                <a:tc>
                  <a:txBody>
                    <a:bodyPr/>
                    <a:lstStyle/>
                    <a:p>
                      <a:pPr algn="ctr"/>
                      <a:r>
                        <a:rPr lang="en-US" altLang="zh-TW" dirty="0" smtClean="0"/>
                        <a:t>315 Hz</a:t>
                      </a:r>
                      <a:endParaRPr lang="zh-TW" altLang="en-US" dirty="0"/>
                    </a:p>
                  </a:txBody>
                  <a:tcPr/>
                </a:tc>
                <a:tc>
                  <a:txBody>
                    <a:bodyPr/>
                    <a:lstStyle/>
                    <a:p>
                      <a:pPr algn="ctr"/>
                      <a:r>
                        <a:rPr lang="en-US" altLang="zh-TW" dirty="0" smtClean="0"/>
                        <a:t>400 Hz</a:t>
                      </a:r>
                      <a:endParaRPr lang="zh-TW" altLang="en-US" dirty="0"/>
                    </a:p>
                  </a:txBody>
                  <a:tcPr/>
                </a:tc>
                <a:tc>
                  <a:txBody>
                    <a:bodyPr/>
                    <a:lstStyle/>
                    <a:p>
                      <a:pPr algn="ctr"/>
                      <a:r>
                        <a:rPr lang="en-US" altLang="zh-TW" dirty="0" smtClean="0"/>
                        <a:t>500 Hz</a:t>
                      </a:r>
                      <a:endParaRPr lang="zh-TW" altLang="en-US" dirty="0"/>
                    </a:p>
                  </a:txBody>
                  <a:tcPr/>
                </a:tc>
              </a:tr>
            </a:tbl>
          </a:graphicData>
        </a:graphic>
      </p:graphicFrame>
      <p:graphicFrame>
        <p:nvGraphicFramePr>
          <p:cNvPr id="94209" name="Object 1"/>
          <p:cNvGraphicFramePr>
            <a:graphicFrameLocks noChangeAspect="1"/>
          </p:cNvGraphicFramePr>
          <p:nvPr/>
        </p:nvGraphicFramePr>
        <p:xfrm>
          <a:off x="0" y="1981200"/>
          <a:ext cx="2880000" cy="2101838"/>
        </p:xfrm>
        <a:graphic>
          <a:graphicData uri="http://schemas.openxmlformats.org/presentationml/2006/ole">
            <mc:AlternateContent xmlns:mc="http://schemas.openxmlformats.org/markup-compatibility/2006">
              <mc:Choice xmlns:v="urn:schemas-microsoft-com:vml" Requires="v">
                <p:oleObj spid="_x0000_s251032" name="點陣圖影像" r:id="rId3" imgW="4514286" imgH="3304762" progId="PBrush">
                  <p:embed/>
                </p:oleObj>
              </mc:Choice>
              <mc:Fallback>
                <p:oleObj name="點陣圖影像" r:id="rId3" imgW="4514286" imgH="3304762"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81200"/>
                        <a:ext cx="2880000" cy="2101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4211" name="Object 3"/>
          <p:cNvGraphicFramePr>
            <a:graphicFrameLocks noChangeAspect="1"/>
          </p:cNvGraphicFramePr>
          <p:nvPr/>
        </p:nvGraphicFramePr>
        <p:xfrm>
          <a:off x="3132000" y="1981200"/>
          <a:ext cx="2880000" cy="2101838"/>
        </p:xfrm>
        <a:graphic>
          <a:graphicData uri="http://schemas.openxmlformats.org/presentationml/2006/ole">
            <mc:AlternateContent xmlns:mc="http://schemas.openxmlformats.org/markup-compatibility/2006">
              <mc:Choice xmlns:v="urn:schemas-microsoft-com:vml" Requires="v">
                <p:oleObj spid="_x0000_s251033" name="點陣圖影像" r:id="rId5" imgW="4514286" imgH="3304762" progId="PBrush">
                  <p:embed/>
                </p:oleObj>
              </mc:Choice>
              <mc:Fallback>
                <p:oleObj name="點陣圖影像" r:id="rId5" imgW="4514286" imgH="3304762"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2000" y="1981200"/>
                        <a:ext cx="2880000" cy="2101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4213" name="Object 5"/>
          <p:cNvGraphicFramePr>
            <a:graphicFrameLocks noChangeAspect="1"/>
          </p:cNvGraphicFramePr>
          <p:nvPr/>
        </p:nvGraphicFramePr>
        <p:xfrm>
          <a:off x="6172200" y="1981200"/>
          <a:ext cx="2880000" cy="2101838"/>
        </p:xfrm>
        <a:graphic>
          <a:graphicData uri="http://schemas.openxmlformats.org/presentationml/2006/ole">
            <mc:AlternateContent xmlns:mc="http://schemas.openxmlformats.org/markup-compatibility/2006">
              <mc:Choice xmlns:v="urn:schemas-microsoft-com:vml" Requires="v">
                <p:oleObj spid="_x0000_s251034" name="點陣圖影像" r:id="rId7" imgW="4514286" imgH="3304762" progId="PBrush">
                  <p:embed/>
                </p:oleObj>
              </mc:Choice>
              <mc:Fallback>
                <p:oleObj name="點陣圖影像" r:id="rId7" imgW="4514286" imgH="3304762" progId="PBrus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200" y="1981200"/>
                        <a:ext cx="2880000" cy="2101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421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94215" name="Object 7"/>
          <p:cNvGraphicFramePr>
            <a:graphicFrameLocks noChangeAspect="1"/>
          </p:cNvGraphicFramePr>
          <p:nvPr/>
        </p:nvGraphicFramePr>
        <p:xfrm>
          <a:off x="1539600" y="4652052"/>
          <a:ext cx="2880000" cy="2129748"/>
        </p:xfrm>
        <a:graphic>
          <a:graphicData uri="http://schemas.openxmlformats.org/presentationml/2006/ole">
            <mc:AlternateContent xmlns:mc="http://schemas.openxmlformats.org/markup-compatibility/2006">
              <mc:Choice xmlns:v="urn:schemas-microsoft-com:vml" Requires="v">
                <p:oleObj spid="_x0000_s251035" name="點陣圖影像" r:id="rId9" imgW="4514286" imgH="3315163" progId="PBrush">
                  <p:embed/>
                </p:oleObj>
              </mc:Choice>
              <mc:Fallback>
                <p:oleObj name="點陣圖影像" r:id="rId9" imgW="4514286" imgH="3315163" progId="PBrush">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39600" y="4652052"/>
                        <a:ext cx="2880000" cy="21297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4218"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94217" name="Object 9"/>
          <p:cNvGraphicFramePr>
            <a:graphicFrameLocks noChangeAspect="1"/>
          </p:cNvGraphicFramePr>
          <p:nvPr/>
        </p:nvGraphicFramePr>
        <p:xfrm>
          <a:off x="4740000" y="4658001"/>
          <a:ext cx="2880000" cy="2123799"/>
        </p:xfrm>
        <a:graphic>
          <a:graphicData uri="http://schemas.openxmlformats.org/presentationml/2006/ole">
            <mc:AlternateContent xmlns:mc="http://schemas.openxmlformats.org/markup-compatibility/2006">
              <mc:Choice xmlns:v="urn:schemas-microsoft-com:vml" Requires="v">
                <p:oleObj spid="_x0000_s251036" name="點陣圖影像" r:id="rId11" imgW="4525007" imgH="3315163" progId="PBrush">
                  <p:embed/>
                </p:oleObj>
              </mc:Choice>
              <mc:Fallback>
                <p:oleObj name="點陣圖影像" r:id="rId11" imgW="4525007" imgH="3315163" progId="PBrush">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40000" y="4658001"/>
                        <a:ext cx="2880000" cy="21237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Table 15"/>
          <p:cNvGraphicFramePr>
            <a:graphicFrameLocks noGrp="1"/>
          </p:cNvGraphicFramePr>
          <p:nvPr/>
        </p:nvGraphicFramePr>
        <p:xfrm>
          <a:off x="1524000" y="4267200"/>
          <a:ext cx="6096000" cy="370840"/>
        </p:xfrm>
        <a:graphic>
          <a:graphicData uri="http://schemas.openxmlformats.org/drawingml/2006/table">
            <a:tbl>
              <a:tblPr firstRow="1" bandRow="1">
                <a:tableStyleId>{2D5ABB26-0587-4C30-8999-92F81FD0307C}</a:tableStyleId>
              </a:tblPr>
              <a:tblGrid>
                <a:gridCol w="3048000"/>
                <a:gridCol w="3048000"/>
              </a:tblGrid>
              <a:tr h="370840">
                <a:tc>
                  <a:txBody>
                    <a:bodyPr/>
                    <a:lstStyle/>
                    <a:p>
                      <a:pPr algn="ctr"/>
                      <a:r>
                        <a:rPr lang="en-US" altLang="zh-TW" dirty="0" smtClean="0"/>
                        <a:t>800 Hz</a:t>
                      </a:r>
                      <a:endParaRPr lang="zh-TW" altLang="en-US" dirty="0"/>
                    </a:p>
                  </a:txBody>
                  <a:tcPr/>
                </a:tc>
                <a:tc>
                  <a:txBody>
                    <a:bodyPr/>
                    <a:lstStyle/>
                    <a:p>
                      <a:pPr algn="ctr"/>
                      <a:r>
                        <a:rPr lang="en-US" altLang="zh-TW" dirty="0" smtClean="0"/>
                        <a:t>1000 Hz</a:t>
                      </a:r>
                      <a:endParaRPr lang="zh-TW" altLang="en-US" dirty="0"/>
                    </a:p>
                  </a:txBody>
                  <a:tcPr/>
                </a:tc>
              </a:tr>
            </a:tbl>
          </a:graphicData>
        </a:graphic>
      </p:graphicFrame>
    </p:spTree>
    <p:extLst>
      <p:ext uri="{BB962C8B-B14F-4D97-AF65-F5344CB8AC3E}">
        <p14:creationId xmlns:p14="http://schemas.microsoft.com/office/powerpoint/2010/main" val="2930270202"/>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4000" dirty="0" smtClean="0">
                <a:solidFill>
                  <a:schemeClr val="tx1"/>
                </a:solidFill>
              </a:rPr>
              <a:t>Results</a:t>
            </a:r>
            <a:endParaRPr lang="zh-TW" altLang="en-US" sz="4000" dirty="0">
              <a:solidFill>
                <a:schemeClr val="tx1"/>
              </a:solidFill>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46</a:t>
            </a:fld>
            <a:endParaRPr lang="en-US"/>
          </a:p>
        </p:txBody>
      </p:sp>
      <p:sp>
        <p:nvSpPr>
          <p:cNvPr id="6" name="Content Placeholder 5"/>
          <p:cNvSpPr>
            <a:spLocks noGrp="1"/>
          </p:cNvSpPr>
          <p:nvPr>
            <p:ph sz="quarter" idx="1"/>
          </p:nvPr>
        </p:nvSpPr>
        <p:spPr/>
        <p:txBody>
          <a:bodyPr>
            <a:normAutofit/>
          </a:bodyPr>
          <a:lstStyle/>
          <a:p>
            <a:r>
              <a:rPr lang="en-US" altLang="zh-TW" sz="2400" dirty="0" smtClean="0"/>
              <a:t>Slope of vibration-induced error to vibration level</a:t>
            </a:r>
          </a:p>
          <a:p>
            <a:endParaRPr lang="zh-TW" altLang="en-US" sz="2800" dirty="0"/>
          </a:p>
        </p:txBody>
      </p:sp>
      <p:graphicFrame>
        <p:nvGraphicFramePr>
          <p:cNvPr id="5" name="Chart 4"/>
          <p:cNvGraphicFramePr>
            <a:graphicFrameLocks noChangeAspect="1"/>
          </p:cNvGraphicFramePr>
          <p:nvPr>
            <p:extLst>
              <p:ext uri="{D42A27DB-BD31-4B8C-83A1-F6EECF244321}">
                <p14:modId xmlns:p14="http://schemas.microsoft.com/office/powerpoint/2010/main" val="3743464946"/>
              </p:ext>
            </p:extLst>
          </p:nvPr>
        </p:nvGraphicFramePr>
        <p:xfrm>
          <a:off x="609600" y="1981200"/>
          <a:ext cx="7893163" cy="468173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56124650"/>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4000" dirty="0" smtClean="0">
                <a:solidFill>
                  <a:schemeClr val="tx1"/>
                </a:solidFill>
              </a:rPr>
              <a:t>Results</a:t>
            </a:r>
            <a:endParaRPr lang="zh-TW" altLang="en-US" sz="4000" dirty="0">
              <a:solidFill>
                <a:schemeClr val="tx1"/>
              </a:solidFill>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47</a:t>
            </a:fld>
            <a:endParaRPr lang="en-US"/>
          </a:p>
        </p:txBody>
      </p:sp>
      <p:sp>
        <p:nvSpPr>
          <p:cNvPr id="4" name="Content Placeholder 3"/>
          <p:cNvSpPr>
            <a:spLocks noGrp="1"/>
          </p:cNvSpPr>
          <p:nvPr>
            <p:ph sz="quarter" idx="1"/>
          </p:nvPr>
        </p:nvSpPr>
        <p:spPr/>
        <p:txBody>
          <a:bodyPr>
            <a:normAutofit/>
          </a:bodyPr>
          <a:lstStyle/>
          <a:p>
            <a:r>
              <a:rPr lang="en-US" altLang="zh-TW" sz="2000" dirty="0" smtClean="0"/>
              <a:t>Regression lines </a:t>
            </a:r>
            <a:r>
              <a:rPr lang="en-US" altLang="zh-TW" sz="2000" dirty="0" smtClean="0">
                <a:sym typeface="Wingdings" pitchFamily="2" charset="2"/>
              </a:rPr>
              <a:t> </a:t>
            </a:r>
            <a:r>
              <a:rPr lang="en-US" altLang="zh-TW" sz="2000" dirty="0" smtClean="0"/>
              <a:t>Error estimation </a:t>
            </a:r>
            <a:r>
              <a:rPr lang="en-US" altLang="zh-TW" sz="2000" dirty="0" smtClean="0">
                <a:sym typeface="Wingdings" pitchFamily="2" charset="2"/>
              </a:rPr>
              <a:t> Compensation</a:t>
            </a:r>
            <a:endParaRPr lang="zh-TW" altLang="en-US" sz="2000" dirty="0"/>
          </a:p>
        </p:txBody>
      </p:sp>
      <p:pic>
        <p:nvPicPr>
          <p:cNvPr id="96258" name="Picture 2"/>
          <p:cNvPicPr>
            <a:picLocks noChangeAspect="1" noChangeArrowheads="1"/>
          </p:cNvPicPr>
          <p:nvPr/>
        </p:nvPicPr>
        <p:blipFill>
          <a:blip r:embed="rId2" cstate="print"/>
          <a:srcRect/>
          <a:stretch>
            <a:fillRect/>
          </a:stretch>
        </p:blipFill>
        <p:spPr bwMode="auto">
          <a:xfrm>
            <a:off x="762000" y="2133600"/>
            <a:ext cx="7620349" cy="4191000"/>
          </a:xfrm>
          <a:prstGeom prst="rect">
            <a:avLst/>
          </a:prstGeom>
          <a:noFill/>
          <a:ln w="9525">
            <a:noFill/>
            <a:miter lim="800000"/>
            <a:headEnd/>
            <a:tailEnd/>
          </a:ln>
        </p:spPr>
      </p:pic>
    </p:spTree>
    <p:extLst>
      <p:ext uri="{BB962C8B-B14F-4D97-AF65-F5344CB8AC3E}">
        <p14:creationId xmlns:p14="http://schemas.microsoft.com/office/powerpoint/2010/main" val="2514441073"/>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3600" dirty="0" smtClean="0">
                <a:solidFill>
                  <a:schemeClr val="tx1"/>
                </a:solidFill>
              </a:rPr>
              <a:t>Evaluation study</a:t>
            </a:r>
            <a:endParaRPr lang="zh-TW" altLang="en-US" sz="3600" dirty="0">
              <a:solidFill>
                <a:schemeClr val="tx1"/>
              </a:solidFill>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48</a:t>
            </a:fld>
            <a:endParaRPr lang="en-US"/>
          </a:p>
        </p:txBody>
      </p:sp>
      <p:sp>
        <p:nvSpPr>
          <p:cNvPr id="4" name="Content Placeholder 3"/>
          <p:cNvSpPr>
            <a:spLocks noGrp="1"/>
          </p:cNvSpPr>
          <p:nvPr>
            <p:ph sz="quarter" idx="1"/>
          </p:nvPr>
        </p:nvSpPr>
        <p:spPr/>
        <p:txBody>
          <a:bodyPr>
            <a:normAutofit/>
          </a:bodyPr>
          <a:lstStyle/>
          <a:p>
            <a:r>
              <a:rPr lang="en-US" altLang="zh-TW" sz="2400" dirty="0" smtClean="0"/>
              <a:t>Background details</a:t>
            </a:r>
            <a:endParaRPr lang="zh-TW" altLang="en-US" sz="2400" dirty="0"/>
          </a:p>
        </p:txBody>
      </p:sp>
      <p:graphicFrame>
        <p:nvGraphicFramePr>
          <p:cNvPr id="6" name="Table 5"/>
          <p:cNvGraphicFramePr>
            <a:graphicFrameLocks noGrp="1"/>
          </p:cNvGraphicFramePr>
          <p:nvPr/>
        </p:nvGraphicFramePr>
        <p:xfrm>
          <a:off x="990601" y="2427732"/>
          <a:ext cx="7315198" cy="2016252"/>
        </p:xfrm>
        <a:graphic>
          <a:graphicData uri="http://schemas.openxmlformats.org/drawingml/2006/table">
            <a:tbl>
              <a:tblPr/>
              <a:tblGrid>
                <a:gridCol w="1545298"/>
                <a:gridCol w="986920"/>
                <a:gridCol w="856179"/>
                <a:gridCol w="1475388"/>
                <a:gridCol w="1071358"/>
                <a:gridCol w="1380055"/>
              </a:tblGrid>
              <a:tr h="0">
                <a:tc>
                  <a:txBody>
                    <a:bodyPr/>
                    <a:lstStyle/>
                    <a:p>
                      <a:pPr algn="ctr">
                        <a:lnSpc>
                          <a:spcPct val="115000"/>
                        </a:lnSpc>
                        <a:spcAft>
                          <a:spcPts val="0"/>
                        </a:spcAft>
                      </a:pPr>
                      <a:r>
                        <a:rPr lang="en-US" sz="1400" b="1" kern="100" dirty="0">
                          <a:latin typeface="Times New Roman"/>
                          <a:ea typeface="新細明體"/>
                          <a:cs typeface="Times New Roman"/>
                        </a:rPr>
                        <a:t>Location</a:t>
                      </a:r>
                      <a:endParaRPr lang="zh-TW" sz="1400" kern="100" dirty="0">
                        <a:latin typeface="Calibri"/>
                        <a:ea typeface="新細明體"/>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b="1" kern="100">
                          <a:latin typeface="Times New Roman"/>
                          <a:ea typeface="新細明體"/>
                          <a:cs typeface="Times New Roman"/>
                        </a:rPr>
                        <a:t>Road Surface</a:t>
                      </a:r>
                      <a:endParaRPr lang="zh-TW" sz="1400" kern="100">
                        <a:latin typeface="Calibri"/>
                        <a:ea typeface="新細明體"/>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b="1" kern="100">
                          <a:latin typeface="Times New Roman"/>
                          <a:ea typeface="新細明體"/>
                          <a:cs typeface="Times New Roman"/>
                        </a:rPr>
                        <a:t>Ref. Speed</a:t>
                      </a:r>
                      <a:endParaRPr lang="zh-TW" sz="1400" kern="100">
                        <a:latin typeface="Calibri"/>
                        <a:ea typeface="新細明體"/>
                        <a:cs typeface="Times New Roman"/>
                      </a:endParaRPr>
                    </a:p>
                    <a:p>
                      <a:pPr algn="ctr">
                        <a:lnSpc>
                          <a:spcPct val="115000"/>
                        </a:lnSpc>
                        <a:spcAft>
                          <a:spcPts val="0"/>
                        </a:spcAft>
                      </a:pPr>
                      <a:r>
                        <a:rPr lang="en-US" sz="1400" b="1" kern="100">
                          <a:latin typeface="Times New Roman"/>
                          <a:ea typeface="新細明體"/>
                          <a:cs typeface="Times New Roman"/>
                        </a:rPr>
                        <a:t>(km/h)</a:t>
                      </a:r>
                      <a:endParaRPr lang="zh-TW" sz="1400" kern="100">
                        <a:latin typeface="Calibri"/>
                        <a:ea typeface="新細明體"/>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b="1" kern="100">
                          <a:latin typeface="Times New Roman"/>
                          <a:ea typeface="新細明體"/>
                          <a:cs typeface="Times New Roman"/>
                        </a:rPr>
                        <a:t>Measurement Type</a:t>
                      </a:r>
                      <a:endParaRPr lang="zh-TW" sz="1400" kern="100">
                        <a:latin typeface="Calibri"/>
                        <a:ea typeface="新細明體"/>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b="1" kern="100">
                          <a:latin typeface="Times New Roman"/>
                          <a:ea typeface="新細明體"/>
                          <a:cs typeface="Times New Roman"/>
                        </a:rPr>
                        <a:t>Tyre</a:t>
                      </a:r>
                      <a:endParaRPr lang="zh-TW" sz="1400" kern="100">
                        <a:latin typeface="Calibri"/>
                        <a:ea typeface="新細明體"/>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b="1" kern="100">
                          <a:latin typeface="Times New Roman"/>
                          <a:ea typeface="新細明體"/>
                          <a:cs typeface="Times New Roman"/>
                        </a:rPr>
                        <a:t>Remarks</a:t>
                      </a:r>
                      <a:endParaRPr lang="zh-TW" sz="1400" kern="100">
                        <a:latin typeface="Calibri"/>
                        <a:ea typeface="新細明體"/>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50000"/>
                        </a:lnSpc>
                        <a:spcAft>
                          <a:spcPts val="0"/>
                        </a:spcAft>
                      </a:pPr>
                      <a:r>
                        <a:rPr lang="en-US" sz="1400" kern="100" dirty="0">
                          <a:latin typeface="Times New Roman"/>
                          <a:ea typeface="新細明體"/>
                          <a:cs typeface="Times New Roman"/>
                        </a:rPr>
                        <a:t>Cheung </a:t>
                      </a:r>
                      <a:r>
                        <a:rPr lang="en-US" sz="1400" kern="100" dirty="0" err="1">
                          <a:latin typeface="Times New Roman"/>
                          <a:ea typeface="新細明體"/>
                          <a:cs typeface="Times New Roman"/>
                        </a:rPr>
                        <a:t>Sha</a:t>
                      </a:r>
                      <a:r>
                        <a:rPr lang="en-US" sz="1400" kern="100" dirty="0">
                          <a:latin typeface="Times New Roman"/>
                          <a:ea typeface="新細明體"/>
                          <a:cs typeface="Times New Roman"/>
                        </a:rPr>
                        <a:t> Wan Road*</a:t>
                      </a:r>
                      <a:endParaRPr lang="zh-TW" sz="1400" kern="100" dirty="0">
                        <a:latin typeface="Calibri"/>
                        <a:ea typeface="新細明體"/>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400" kern="100">
                          <a:latin typeface="Times New Roman"/>
                          <a:ea typeface="新細明體"/>
                          <a:cs typeface="Times New Roman"/>
                        </a:rPr>
                        <a:t>Dense</a:t>
                      </a:r>
                      <a:endParaRPr lang="zh-TW" sz="1400" kern="100">
                        <a:latin typeface="Calibri"/>
                        <a:ea typeface="新細明體"/>
                        <a:cs typeface="Times New Roman"/>
                      </a:endParaRPr>
                    </a:p>
                    <a:p>
                      <a:pPr algn="ctr">
                        <a:lnSpc>
                          <a:spcPct val="150000"/>
                        </a:lnSpc>
                        <a:spcAft>
                          <a:spcPts val="0"/>
                        </a:spcAft>
                      </a:pPr>
                      <a:r>
                        <a:rPr lang="en-US" sz="1400" kern="100">
                          <a:latin typeface="Times New Roman"/>
                          <a:ea typeface="新細明體"/>
                          <a:cs typeface="Times New Roman"/>
                        </a:rPr>
                        <a:t>Asphalt</a:t>
                      </a:r>
                      <a:endParaRPr lang="zh-TW" sz="1400" kern="100">
                        <a:latin typeface="Calibri"/>
                        <a:ea typeface="新細明體"/>
                        <a:cs typeface="Times New Roman"/>
                      </a:endParaRPr>
                    </a:p>
                    <a:p>
                      <a:pPr algn="ctr">
                        <a:lnSpc>
                          <a:spcPct val="150000"/>
                        </a:lnSpc>
                        <a:spcAft>
                          <a:spcPts val="0"/>
                        </a:spcAft>
                      </a:pPr>
                      <a:r>
                        <a:rPr lang="en-US" sz="1400" kern="100">
                          <a:latin typeface="Times New Roman"/>
                          <a:ea typeface="新細明體"/>
                          <a:cs typeface="Times New Roman"/>
                        </a:rPr>
                        <a:t>Concrete</a:t>
                      </a:r>
                      <a:endParaRPr lang="zh-TW" sz="1400" kern="100">
                        <a:latin typeface="Calibri"/>
                        <a:ea typeface="新細明體"/>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400" kern="100">
                          <a:latin typeface="Times New Roman"/>
                          <a:ea typeface="新細明體"/>
                          <a:cs typeface="Times New Roman"/>
                        </a:rPr>
                        <a:t>70</a:t>
                      </a:r>
                      <a:endParaRPr lang="zh-TW" sz="1400" kern="100">
                        <a:latin typeface="Calibri"/>
                        <a:ea typeface="新細明體"/>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400" kern="100">
                          <a:latin typeface="Times New Roman"/>
                          <a:ea typeface="新細明體"/>
                          <a:cs typeface="Times New Roman"/>
                        </a:rPr>
                        <a:t>CPX measurement</a:t>
                      </a:r>
                      <a:endParaRPr lang="zh-TW" sz="1400" kern="100">
                        <a:latin typeface="Calibri"/>
                        <a:ea typeface="新細明體"/>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400" b="1" i="1" kern="100">
                          <a:latin typeface="Times New Roman"/>
                          <a:ea typeface="新細明體"/>
                          <a:cs typeface="Times New Roman"/>
                        </a:rPr>
                        <a:t>S</a:t>
                      </a:r>
                      <a:r>
                        <a:rPr lang="en-US" sz="1400" i="1" kern="100">
                          <a:latin typeface="Times New Roman"/>
                          <a:ea typeface="新細明體"/>
                          <a:cs typeface="Times New Roman"/>
                        </a:rPr>
                        <a:t>tandard </a:t>
                      </a:r>
                      <a:r>
                        <a:rPr lang="en-US" sz="1400" b="1" i="1" kern="100">
                          <a:latin typeface="Times New Roman"/>
                          <a:ea typeface="新細明體"/>
                          <a:cs typeface="Times New Roman"/>
                        </a:rPr>
                        <a:t>R</a:t>
                      </a:r>
                      <a:r>
                        <a:rPr lang="en-US" sz="1400" i="1" kern="100">
                          <a:latin typeface="Times New Roman"/>
                          <a:ea typeface="新細明體"/>
                          <a:cs typeface="Times New Roman"/>
                        </a:rPr>
                        <a:t>eference </a:t>
                      </a:r>
                      <a:r>
                        <a:rPr lang="en-US" sz="1400" b="1" i="1" kern="100">
                          <a:latin typeface="Times New Roman"/>
                          <a:ea typeface="新細明體"/>
                          <a:cs typeface="Times New Roman"/>
                        </a:rPr>
                        <a:t>T</a:t>
                      </a:r>
                      <a:r>
                        <a:rPr lang="en-US" sz="1400" i="1" kern="100">
                          <a:latin typeface="Times New Roman"/>
                          <a:ea typeface="新細明體"/>
                          <a:cs typeface="Times New Roman"/>
                        </a:rPr>
                        <a:t>est </a:t>
                      </a:r>
                      <a:r>
                        <a:rPr lang="en-US" sz="1400" b="1" i="1" kern="100">
                          <a:latin typeface="Times New Roman"/>
                          <a:ea typeface="新細明體"/>
                          <a:cs typeface="Times New Roman"/>
                        </a:rPr>
                        <a:t>T</a:t>
                      </a:r>
                      <a:r>
                        <a:rPr lang="en-US" sz="1400" i="1" kern="100">
                          <a:latin typeface="Times New Roman"/>
                          <a:ea typeface="新細明體"/>
                          <a:cs typeface="Times New Roman"/>
                        </a:rPr>
                        <a:t>yre</a:t>
                      </a:r>
                      <a:r>
                        <a:rPr lang="en-US" sz="1400" kern="100">
                          <a:latin typeface="Times New Roman"/>
                          <a:ea typeface="新細明體"/>
                          <a:cs typeface="Times New Roman"/>
                        </a:rPr>
                        <a:t> (SRTT)</a:t>
                      </a:r>
                      <a:endParaRPr lang="zh-TW" sz="1400" kern="100">
                        <a:latin typeface="Calibri"/>
                        <a:ea typeface="新細明體"/>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400" kern="100" dirty="0">
                          <a:latin typeface="Times New Roman"/>
                          <a:ea typeface="新細明體"/>
                          <a:cs typeface="Times New Roman"/>
                        </a:rPr>
                        <a:t>Microphone vibration monitored</a:t>
                      </a:r>
                      <a:endParaRPr lang="zh-TW" sz="1400" kern="100" dirty="0">
                        <a:latin typeface="Calibri"/>
                        <a:ea typeface="新細明體"/>
                        <a:cs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990600" y="4495800"/>
            <a:ext cx="3810000" cy="276999"/>
          </a:xfrm>
          <a:prstGeom prst="rect">
            <a:avLst/>
          </a:prstGeom>
          <a:noFill/>
        </p:spPr>
        <p:txBody>
          <a:bodyPr wrap="square" rtlCol="0">
            <a:spAutoFit/>
          </a:bodyPr>
          <a:lstStyle/>
          <a:p>
            <a:r>
              <a:rPr lang="en-US" altLang="zh-TW" sz="1200" dirty="0" smtClean="0">
                <a:latin typeface="Times New Roman" pitchFamily="18" charset="0"/>
                <a:cs typeface="Times New Roman" pitchFamily="18" charset="0"/>
              </a:rPr>
              <a:t>* </a:t>
            </a:r>
            <a:r>
              <a:rPr lang="en-US" altLang="zh-TW" sz="1200" dirty="0" err="1" smtClean="0">
                <a:latin typeface="Times New Roman" pitchFamily="18" charset="0"/>
                <a:cs typeface="Times New Roman" pitchFamily="18" charset="0"/>
              </a:rPr>
              <a:t>Hing</a:t>
            </a:r>
            <a:r>
              <a:rPr lang="en-US" altLang="zh-TW" sz="1200" dirty="0" smtClean="0">
                <a:latin typeface="Times New Roman" pitchFamily="18" charset="0"/>
                <a:cs typeface="Times New Roman" pitchFamily="18" charset="0"/>
              </a:rPr>
              <a:t> </a:t>
            </a:r>
            <a:r>
              <a:rPr lang="en-US" altLang="zh-TW" sz="1200" dirty="0" err="1" smtClean="0">
                <a:latin typeface="Times New Roman" pitchFamily="18" charset="0"/>
                <a:cs typeface="Times New Roman" pitchFamily="18" charset="0"/>
              </a:rPr>
              <a:t>Wah</a:t>
            </a:r>
            <a:r>
              <a:rPr lang="en-US" altLang="zh-TW" sz="1200" dirty="0" smtClean="0">
                <a:latin typeface="Times New Roman" pitchFamily="18" charset="0"/>
                <a:cs typeface="Times New Roman" pitchFamily="18" charset="0"/>
              </a:rPr>
              <a:t> Street to Tonkin Street</a:t>
            </a:r>
            <a:endParaRPr lang="zh-TW" altLang="zh-TW" sz="12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315037703"/>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3600" dirty="0" smtClean="0">
                <a:solidFill>
                  <a:schemeClr val="tx1"/>
                </a:solidFill>
              </a:rPr>
              <a:t>Evaluation study</a:t>
            </a:r>
            <a:endParaRPr lang="zh-TW" altLang="en-US" sz="3600" dirty="0">
              <a:solidFill>
                <a:schemeClr val="tx1"/>
              </a:solidFill>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49</a:t>
            </a:fld>
            <a:endParaRPr lang="en-US"/>
          </a:p>
        </p:txBody>
      </p:sp>
      <p:sp>
        <p:nvSpPr>
          <p:cNvPr id="4" name="Content Placeholder 3"/>
          <p:cNvSpPr>
            <a:spLocks noGrp="1"/>
          </p:cNvSpPr>
          <p:nvPr>
            <p:ph sz="quarter" idx="1"/>
          </p:nvPr>
        </p:nvSpPr>
        <p:spPr/>
        <p:txBody>
          <a:bodyPr>
            <a:normAutofit/>
          </a:bodyPr>
          <a:lstStyle/>
          <a:p>
            <a:r>
              <a:rPr lang="en-US" altLang="zh-TW" sz="2800" dirty="0" smtClean="0"/>
              <a:t>Measured microphone vibration spectrum</a:t>
            </a:r>
            <a:endParaRPr lang="zh-TW" altLang="en-US" sz="2800" dirty="0"/>
          </a:p>
        </p:txBody>
      </p:sp>
      <p:graphicFrame>
        <p:nvGraphicFramePr>
          <p:cNvPr id="5" name="Chart 4"/>
          <p:cNvGraphicFramePr>
            <a:graphicFrameLocks noChangeAspect="1"/>
          </p:cNvGraphicFramePr>
          <p:nvPr/>
        </p:nvGraphicFramePr>
        <p:xfrm>
          <a:off x="1676400" y="2209800"/>
          <a:ext cx="5760000" cy="35803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3498786"/>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3600" dirty="0" smtClean="0">
                <a:solidFill>
                  <a:schemeClr val="tx1"/>
                </a:solidFill>
                <a:latin typeface="Calibri" pitchFamily="34" charset="0"/>
              </a:rPr>
              <a:t>Introduction</a:t>
            </a:r>
            <a:endParaRPr lang="zh-TW" altLang="en-US" sz="3600" dirty="0">
              <a:solidFill>
                <a:schemeClr val="tx1"/>
              </a:solidFill>
              <a:latin typeface="Calibri" pitchFamily="34" charset="0"/>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latin typeface="Calibri" pitchFamily="34" charset="0"/>
              </a:rPr>
              <a:pPr/>
              <a:t>5</a:t>
            </a:fld>
            <a:endParaRPr lang="en-US">
              <a:latin typeface="Calibri" pitchFamily="34" charset="0"/>
            </a:endParaRPr>
          </a:p>
        </p:txBody>
      </p:sp>
      <p:sp>
        <p:nvSpPr>
          <p:cNvPr id="4" name="Content Placeholder 3"/>
          <p:cNvSpPr>
            <a:spLocks noGrp="1"/>
          </p:cNvSpPr>
          <p:nvPr>
            <p:ph sz="quarter" idx="1"/>
          </p:nvPr>
        </p:nvSpPr>
        <p:spPr>
          <a:xfrm>
            <a:off x="381000" y="1485901"/>
            <a:ext cx="8153400" cy="4495800"/>
          </a:xfrm>
        </p:spPr>
        <p:txBody>
          <a:bodyPr>
            <a:normAutofit/>
          </a:bodyPr>
          <a:lstStyle/>
          <a:p>
            <a:r>
              <a:rPr lang="en-US" altLang="zh-TW" dirty="0" smtClean="0">
                <a:latin typeface="Calibri" pitchFamily="34" charset="0"/>
              </a:rPr>
              <a:t>Hong Kong (1104 km</a:t>
            </a:r>
            <a:r>
              <a:rPr lang="en-US" altLang="zh-TW" baseline="30000" dirty="0" smtClean="0">
                <a:latin typeface="Calibri" pitchFamily="34" charset="0"/>
              </a:rPr>
              <a:t>2</a:t>
            </a:r>
            <a:r>
              <a:rPr lang="en-US" altLang="zh-TW" dirty="0" smtClean="0">
                <a:latin typeface="Calibri" pitchFamily="34" charset="0"/>
              </a:rPr>
              <a:t> with 7.3 million population)</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1989693"/>
            <a:ext cx="4419600" cy="281090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981200"/>
            <a:ext cx="4343400" cy="280432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5600" y="4893700"/>
            <a:ext cx="3352800" cy="1873604"/>
          </a:xfrm>
          <a:prstGeom prst="rect">
            <a:avLst/>
          </a:prstGeom>
        </p:spPr>
      </p:pic>
    </p:spTree>
    <p:extLst>
      <p:ext uri="{BB962C8B-B14F-4D97-AF65-F5344CB8AC3E}">
        <p14:creationId xmlns:p14="http://schemas.microsoft.com/office/powerpoint/2010/main" val="747288199"/>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3600" dirty="0" smtClean="0">
                <a:solidFill>
                  <a:schemeClr val="tx1"/>
                </a:solidFill>
              </a:rPr>
              <a:t>Evaluation study</a:t>
            </a:r>
            <a:endParaRPr lang="zh-TW" altLang="en-US" sz="3600" dirty="0">
              <a:solidFill>
                <a:schemeClr val="tx1"/>
              </a:solidFill>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50</a:t>
            </a:fld>
            <a:endParaRPr lang="en-US"/>
          </a:p>
        </p:txBody>
      </p:sp>
      <p:sp>
        <p:nvSpPr>
          <p:cNvPr id="4" name="Content Placeholder 3"/>
          <p:cNvSpPr>
            <a:spLocks noGrp="1"/>
          </p:cNvSpPr>
          <p:nvPr>
            <p:ph sz="quarter" idx="1"/>
          </p:nvPr>
        </p:nvSpPr>
        <p:spPr/>
        <p:txBody>
          <a:bodyPr>
            <a:normAutofit/>
          </a:bodyPr>
          <a:lstStyle/>
          <a:p>
            <a:r>
              <a:rPr lang="en-US" altLang="zh-TW" sz="2800" dirty="0" smtClean="0"/>
              <a:t>Measured &amp; corrected noise spectra</a:t>
            </a:r>
            <a:endParaRPr lang="zh-TW" altLang="en-US" sz="2800" dirty="0"/>
          </a:p>
        </p:txBody>
      </p:sp>
      <p:pic>
        <p:nvPicPr>
          <p:cNvPr id="103426" name="Picture 2"/>
          <p:cNvPicPr>
            <a:picLocks noChangeAspect="1" noChangeArrowheads="1"/>
          </p:cNvPicPr>
          <p:nvPr/>
        </p:nvPicPr>
        <p:blipFill>
          <a:blip r:embed="rId2" cstate="print"/>
          <a:srcRect/>
          <a:stretch>
            <a:fillRect/>
          </a:stretch>
        </p:blipFill>
        <p:spPr bwMode="auto">
          <a:xfrm>
            <a:off x="1872000" y="2133601"/>
            <a:ext cx="5400000" cy="3486075"/>
          </a:xfrm>
          <a:prstGeom prst="rect">
            <a:avLst/>
          </a:prstGeom>
          <a:noFill/>
          <a:ln w="9525">
            <a:noFill/>
            <a:miter lim="800000"/>
            <a:headEnd/>
            <a:tailEnd/>
          </a:ln>
        </p:spPr>
      </p:pic>
      <p:graphicFrame>
        <p:nvGraphicFramePr>
          <p:cNvPr id="7" name="Table 6"/>
          <p:cNvGraphicFramePr>
            <a:graphicFrameLocks noGrp="1"/>
          </p:cNvGraphicFramePr>
          <p:nvPr/>
        </p:nvGraphicFramePr>
        <p:xfrm>
          <a:off x="990600" y="5740400"/>
          <a:ext cx="7010400" cy="949960"/>
        </p:xfrm>
        <a:graphic>
          <a:graphicData uri="http://schemas.openxmlformats.org/drawingml/2006/table">
            <a:tbl>
              <a:tblPr firstRow="1" bandRow="1">
                <a:tableStyleId>{2D5ABB26-0587-4C30-8999-92F81FD0307C}</a:tableStyleId>
              </a:tblPr>
              <a:tblGrid>
                <a:gridCol w="1752600"/>
                <a:gridCol w="1752600"/>
                <a:gridCol w="1752600"/>
                <a:gridCol w="1752600"/>
              </a:tblGrid>
              <a:tr h="370840">
                <a:tc>
                  <a:txBody>
                    <a:bodyPr/>
                    <a:lstStyle/>
                    <a:p>
                      <a:pPr algn="ctr"/>
                      <a:endParaRPr lang="en-US" sz="1600" dirty="0">
                        <a:solidFill>
                          <a:schemeClr val="tx1"/>
                        </a:solidFill>
                        <a:latin typeface="Times New Roman" pitchFamily="18" charset="0"/>
                        <a:cs typeface="Times New Roman" pitchFamily="18" charset="0"/>
                      </a:endParaRPr>
                    </a:p>
                  </a:txBody>
                  <a:tcPr>
                    <a:lnB w="12700" cap="flat" cmpd="sng" algn="ctr">
                      <a:solidFill>
                        <a:schemeClr val="tx1"/>
                      </a:solidFill>
                      <a:prstDash val="solid"/>
                      <a:round/>
                      <a:headEnd type="none" w="med" len="med"/>
                      <a:tailEnd type="none" w="med" len="med"/>
                    </a:lnB>
                  </a:tcPr>
                </a:tc>
                <a:tc>
                  <a:txBody>
                    <a:bodyPr/>
                    <a:lstStyle/>
                    <a:p>
                      <a:pPr algn="ctr"/>
                      <a:r>
                        <a:rPr lang="en-US" sz="1600" dirty="0" smtClean="0">
                          <a:latin typeface="Times New Roman" pitchFamily="18" charset="0"/>
                          <a:cs typeface="Times New Roman" pitchFamily="18" charset="0"/>
                        </a:rPr>
                        <a:t>Measured</a:t>
                      </a:r>
                      <a:endParaRPr lang="en-US" sz="1600" dirty="0">
                        <a:solidFill>
                          <a:schemeClr val="tx1"/>
                        </a:solidFill>
                        <a:latin typeface="Times New Roman" pitchFamily="18" charset="0"/>
                        <a:cs typeface="Times New Roman" pitchFamily="18" charset="0"/>
                      </a:endParaRPr>
                    </a:p>
                  </a:txBody>
                  <a:tcPr>
                    <a:lnB w="12700" cap="flat" cmpd="sng" algn="ctr">
                      <a:solidFill>
                        <a:schemeClr val="tx1"/>
                      </a:solidFill>
                      <a:prstDash val="solid"/>
                      <a:round/>
                      <a:headEnd type="none" w="med" len="med"/>
                      <a:tailEnd type="none" w="med" len="med"/>
                    </a:lnB>
                  </a:tcPr>
                </a:tc>
                <a:tc>
                  <a:txBody>
                    <a:bodyPr/>
                    <a:lstStyle/>
                    <a:p>
                      <a:pPr algn="ctr"/>
                      <a:r>
                        <a:rPr lang="en-US" sz="1600" dirty="0" smtClean="0">
                          <a:latin typeface="Times New Roman" pitchFamily="18" charset="0"/>
                          <a:cs typeface="Times New Roman" pitchFamily="18" charset="0"/>
                        </a:rPr>
                        <a:t>Corrected</a:t>
                      </a:r>
                    </a:p>
                    <a:p>
                      <a:pPr algn="ctr"/>
                      <a:r>
                        <a:rPr lang="en-US" sz="1600" dirty="0" smtClean="0">
                          <a:latin typeface="Times New Roman" pitchFamily="18" charset="0"/>
                          <a:cs typeface="Times New Roman" pitchFamily="18" charset="0"/>
                        </a:rPr>
                        <a:t>(Lab)</a:t>
                      </a:r>
                      <a:endParaRPr lang="en-US" sz="1600" dirty="0">
                        <a:solidFill>
                          <a:schemeClr val="tx1"/>
                        </a:solidFill>
                        <a:latin typeface="Times New Roman" pitchFamily="18" charset="0"/>
                        <a:cs typeface="Times New Roman" pitchFamily="18" charset="0"/>
                      </a:endParaRPr>
                    </a:p>
                  </a:txBody>
                  <a:tcPr>
                    <a:lnB w="12700" cap="flat" cmpd="sng" algn="ctr">
                      <a:solidFill>
                        <a:schemeClr val="tx1"/>
                      </a:solidFill>
                      <a:prstDash val="solid"/>
                      <a:round/>
                      <a:headEnd type="none" w="med" len="med"/>
                      <a:tailEnd type="none" w="med" len="med"/>
                    </a:lnB>
                  </a:tcPr>
                </a:tc>
                <a:tc>
                  <a:txBody>
                    <a:bodyPr/>
                    <a:lstStyle/>
                    <a:p>
                      <a:pPr algn="ctr"/>
                      <a:r>
                        <a:rPr lang="en-US" sz="1600" dirty="0" smtClean="0">
                          <a:latin typeface="Times New Roman" pitchFamily="18" charset="0"/>
                          <a:cs typeface="Times New Roman" pitchFamily="18" charset="0"/>
                        </a:rPr>
                        <a:t>Corrected</a:t>
                      </a:r>
                    </a:p>
                    <a:p>
                      <a:pPr algn="ctr"/>
                      <a:r>
                        <a:rPr lang="en-US" sz="1600" dirty="0" smtClean="0">
                          <a:latin typeface="Times New Roman" pitchFamily="18" charset="0"/>
                          <a:cs typeface="Times New Roman" pitchFamily="18" charset="0"/>
                        </a:rPr>
                        <a:t>(On-road)</a:t>
                      </a:r>
                      <a:endParaRPr lang="en-US" sz="1600" dirty="0">
                        <a:solidFill>
                          <a:schemeClr val="tx1"/>
                        </a:solidFill>
                        <a:latin typeface="Times New Roman" pitchFamily="18" charset="0"/>
                        <a:cs typeface="Times New Roman" pitchFamily="18" charset="0"/>
                      </a:endParaRPr>
                    </a:p>
                  </a:txBody>
                  <a:tcPr>
                    <a:lnB w="12700" cap="flat" cmpd="sng" algn="ctr">
                      <a:solidFill>
                        <a:schemeClr val="tx1"/>
                      </a:solidFill>
                      <a:prstDash val="solid"/>
                      <a:round/>
                      <a:headEnd type="none" w="med" len="med"/>
                      <a:tailEnd type="none" w="med" len="med"/>
                    </a:lnB>
                  </a:tcPr>
                </a:tc>
              </a:tr>
              <a:tr h="370840">
                <a:tc>
                  <a:txBody>
                    <a:bodyPr/>
                    <a:lstStyle/>
                    <a:p>
                      <a:pPr algn="ctr"/>
                      <a:r>
                        <a:rPr lang="en-US" sz="1600" dirty="0" smtClean="0">
                          <a:latin typeface="Times New Roman" pitchFamily="18" charset="0"/>
                          <a:cs typeface="Times New Roman" pitchFamily="18" charset="0"/>
                        </a:rPr>
                        <a:t>SPL (dB(A))</a:t>
                      </a:r>
                      <a:endParaRPr lang="en-US" sz="1600" dirty="0">
                        <a:solidFill>
                          <a:schemeClr val="tx1"/>
                        </a:solidFill>
                        <a:latin typeface="Times New Roman" pitchFamily="18" charset="0"/>
                        <a:cs typeface="Times New Roman"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latin typeface="Times New Roman" pitchFamily="18" charset="0"/>
                          <a:cs typeface="Times New Roman" pitchFamily="18" charset="0"/>
                        </a:rPr>
                        <a:t>101.6</a:t>
                      </a:r>
                      <a:endParaRPr lang="en-US" sz="1600" dirty="0">
                        <a:solidFill>
                          <a:schemeClr val="tx1"/>
                        </a:solidFill>
                        <a:latin typeface="Times New Roman" pitchFamily="18" charset="0"/>
                        <a:cs typeface="Times New Roman"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latin typeface="Times New Roman" pitchFamily="18" charset="0"/>
                          <a:cs typeface="Times New Roman" pitchFamily="18" charset="0"/>
                        </a:rPr>
                        <a:t>100.5</a:t>
                      </a:r>
                      <a:endParaRPr lang="en-US" sz="1600" dirty="0">
                        <a:solidFill>
                          <a:schemeClr val="tx1"/>
                        </a:solidFill>
                        <a:latin typeface="Times New Roman" pitchFamily="18" charset="0"/>
                        <a:cs typeface="Times New Roman"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smtClean="0">
                          <a:latin typeface="Times New Roman" pitchFamily="18" charset="0"/>
                          <a:cs typeface="Times New Roman" pitchFamily="18" charset="0"/>
                        </a:rPr>
                        <a:t>98.3</a:t>
                      </a:r>
                      <a:endParaRPr lang="en-US" sz="1600" dirty="0" smtClean="0">
                        <a:solidFill>
                          <a:schemeClr val="tx1"/>
                        </a:solidFill>
                        <a:latin typeface="Times New Roman" pitchFamily="18" charset="0"/>
                        <a:cs typeface="Times New Roman" pitchFamily="18"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15695413"/>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3600" dirty="0" smtClean="0">
                <a:solidFill>
                  <a:schemeClr val="tx1"/>
                </a:solidFill>
              </a:rPr>
              <a:t>Choice original/corrected results</a:t>
            </a:r>
            <a:endParaRPr lang="zh-TW" altLang="en-US" sz="3600" dirty="0">
              <a:solidFill>
                <a:schemeClr val="tx1"/>
              </a:solidFill>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51</a:t>
            </a:fld>
            <a:endParaRPr lang="en-US"/>
          </a:p>
        </p:txBody>
      </p:sp>
      <p:sp>
        <p:nvSpPr>
          <p:cNvPr id="4" name="Content Placeholder 3"/>
          <p:cNvSpPr>
            <a:spLocks noGrp="1"/>
          </p:cNvSpPr>
          <p:nvPr>
            <p:ph sz="quarter" idx="1"/>
          </p:nvPr>
        </p:nvSpPr>
        <p:spPr/>
        <p:txBody>
          <a:bodyPr>
            <a:normAutofit/>
          </a:bodyPr>
          <a:lstStyle/>
          <a:p>
            <a:r>
              <a:rPr lang="en-US" altLang="zh-TW" sz="2400" dirty="0" smtClean="0"/>
              <a:t>Original, “lab-corrected” or “trailer on-deck-corrected”</a:t>
            </a:r>
            <a:endParaRPr lang="zh-TW" altLang="en-US" sz="2400" dirty="0"/>
          </a:p>
        </p:txBody>
      </p:sp>
      <p:graphicFrame>
        <p:nvGraphicFramePr>
          <p:cNvPr id="5" name="Table 4"/>
          <p:cNvGraphicFramePr>
            <a:graphicFrameLocks noGrp="1"/>
          </p:cNvGraphicFramePr>
          <p:nvPr/>
        </p:nvGraphicFramePr>
        <p:xfrm>
          <a:off x="1181100" y="2209801"/>
          <a:ext cx="6781800" cy="3352799"/>
        </p:xfrm>
        <a:graphic>
          <a:graphicData uri="http://schemas.openxmlformats.org/drawingml/2006/table">
            <a:tbl>
              <a:tblPr/>
              <a:tblGrid>
                <a:gridCol w="2208028"/>
                <a:gridCol w="4573772"/>
              </a:tblGrid>
              <a:tr h="425943">
                <a:tc>
                  <a:txBody>
                    <a:bodyPr/>
                    <a:lstStyle/>
                    <a:p>
                      <a:pPr algn="ctr">
                        <a:lnSpc>
                          <a:spcPct val="115000"/>
                        </a:lnSpc>
                        <a:spcAft>
                          <a:spcPts val="0"/>
                        </a:spcAft>
                      </a:pPr>
                      <a:r>
                        <a:rPr lang="en-US" sz="1400" b="1" kern="100" dirty="0">
                          <a:latin typeface="Times New Roman"/>
                          <a:ea typeface="新細明體"/>
                          <a:cs typeface="Times New Roman"/>
                        </a:rPr>
                        <a:t>Tyre/road Noise Level</a:t>
                      </a:r>
                      <a:endParaRPr lang="zh-TW" sz="1400" kern="100" dirty="0">
                        <a:latin typeface="Calibri"/>
                        <a:ea typeface="新細明體"/>
                        <a:cs typeface="Times New Roman"/>
                      </a:endParaRPr>
                    </a:p>
                  </a:txBody>
                  <a:tcPr marL="31727" marR="3172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b="1" kern="100" dirty="0" smtClean="0">
                          <a:latin typeface="Times New Roman"/>
                          <a:ea typeface="新細明體"/>
                          <a:cs typeface="Times New Roman"/>
                        </a:rPr>
                        <a:t>Suggested Application</a:t>
                      </a:r>
                      <a:endParaRPr lang="zh-TW" sz="1400" kern="100" dirty="0">
                        <a:latin typeface="Calibri"/>
                        <a:ea typeface="新細明體"/>
                        <a:cs typeface="Times New Roman"/>
                      </a:endParaRPr>
                    </a:p>
                  </a:txBody>
                  <a:tcPr marL="31727" marR="3172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37342">
                <a:tc>
                  <a:txBody>
                    <a:bodyPr/>
                    <a:lstStyle/>
                    <a:p>
                      <a:pPr algn="ctr">
                        <a:lnSpc>
                          <a:spcPct val="150000"/>
                        </a:lnSpc>
                        <a:spcAft>
                          <a:spcPts val="0"/>
                        </a:spcAft>
                      </a:pPr>
                      <a:r>
                        <a:rPr lang="en-US" sz="1400" kern="100" dirty="0">
                          <a:latin typeface="Times New Roman"/>
                          <a:ea typeface="新細明體"/>
                          <a:cs typeface="Times New Roman"/>
                        </a:rPr>
                        <a:t>Original</a:t>
                      </a:r>
                      <a:endParaRPr lang="zh-TW" sz="1400" kern="100" dirty="0">
                        <a:latin typeface="Calibri"/>
                        <a:ea typeface="新細明體"/>
                        <a:cs typeface="Times New Roman"/>
                      </a:endParaRPr>
                    </a:p>
                  </a:txBody>
                  <a:tcPr marL="31727" marR="3172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buFont typeface="Arial" pitchFamily="34" charset="0"/>
                        <a:buChar char="•"/>
                      </a:pPr>
                      <a:r>
                        <a:rPr lang="en-US" sz="1400" kern="100" baseline="0" dirty="0" smtClean="0">
                          <a:latin typeface="Times New Roman"/>
                          <a:ea typeface="新細明體"/>
                          <a:cs typeface="Times New Roman"/>
                        </a:rPr>
                        <a:t> </a:t>
                      </a:r>
                      <a:r>
                        <a:rPr lang="en-US" sz="1400" kern="100" dirty="0" smtClean="0">
                          <a:latin typeface="Times New Roman"/>
                          <a:ea typeface="新細明體"/>
                          <a:cs typeface="Times New Roman"/>
                        </a:rPr>
                        <a:t>Flat </a:t>
                      </a:r>
                      <a:r>
                        <a:rPr lang="en-US" sz="1400" kern="100" dirty="0">
                          <a:latin typeface="Times New Roman"/>
                          <a:ea typeface="新細明體"/>
                          <a:cs typeface="Times New Roman"/>
                        </a:rPr>
                        <a:t>and smooth </a:t>
                      </a:r>
                      <a:r>
                        <a:rPr lang="en-US" sz="1400" kern="100" dirty="0" smtClean="0">
                          <a:latin typeface="Times New Roman"/>
                          <a:ea typeface="新細明體"/>
                          <a:cs typeface="Times New Roman"/>
                        </a:rPr>
                        <a:t>road sections (e.g</a:t>
                      </a:r>
                      <a:r>
                        <a:rPr lang="en-US" sz="1400" kern="100" dirty="0">
                          <a:latin typeface="Times New Roman"/>
                          <a:ea typeface="新細明體"/>
                          <a:cs typeface="Times New Roman"/>
                        </a:rPr>
                        <a:t>. newly paved). </a:t>
                      </a:r>
                      <a:endParaRPr lang="zh-TW" sz="1400" kern="100" dirty="0">
                        <a:latin typeface="Calibri"/>
                        <a:ea typeface="新細明體"/>
                        <a:cs typeface="Times New Roman"/>
                      </a:endParaRPr>
                    </a:p>
                  </a:txBody>
                  <a:tcPr marL="31727" marR="3172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98914">
                <a:tc>
                  <a:txBody>
                    <a:bodyPr/>
                    <a:lstStyle/>
                    <a:p>
                      <a:pPr algn="ctr">
                        <a:lnSpc>
                          <a:spcPct val="150000"/>
                        </a:lnSpc>
                        <a:spcAft>
                          <a:spcPts val="0"/>
                        </a:spcAft>
                      </a:pPr>
                      <a:r>
                        <a:rPr lang="en-US" sz="1400" kern="100" dirty="0">
                          <a:latin typeface="Times New Roman"/>
                          <a:ea typeface="新細明體"/>
                          <a:cs typeface="Times New Roman"/>
                        </a:rPr>
                        <a:t>Lab-corrected</a:t>
                      </a:r>
                      <a:endParaRPr lang="zh-TW" sz="1400" kern="100" dirty="0">
                        <a:latin typeface="Calibri"/>
                        <a:ea typeface="新細明體"/>
                        <a:cs typeface="Times New Roman"/>
                      </a:endParaRPr>
                    </a:p>
                  </a:txBody>
                  <a:tcPr marL="31727" marR="3172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buFont typeface="Arial" pitchFamily="34" charset="0"/>
                        <a:buChar char="•"/>
                      </a:pPr>
                      <a:r>
                        <a:rPr lang="en-US" sz="1400" kern="100" dirty="0" smtClean="0">
                          <a:latin typeface="Times New Roman"/>
                          <a:ea typeface="新細明體"/>
                          <a:cs typeface="Times New Roman"/>
                        </a:rPr>
                        <a:t> Low </a:t>
                      </a:r>
                      <a:r>
                        <a:rPr lang="en-US" sz="1400" kern="100" dirty="0">
                          <a:latin typeface="Times New Roman"/>
                          <a:ea typeface="新細明體"/>
                          <a:cs typeface="Times New Roman"/>
                        </a:rPr>
                        <a:t>speed (e.g. below 50 </a:t>
                      </a:r>
                      <a:r>
                        <a:rPr lang="en-US" sz="1400" kern="100" dirty="0" smtClean="0">
                          <a:latin typeface="Times New Roman"/>
                          <a:ea typeface="新細明體"/>
                          <a:cs typeface="Times New Roman"/>
                        </a:rPr>
                        <a:t>km/h)</a:t>
                      </a:r>
                    </a:p>
                    <a:p>
                      <a:pPr algn="just">
                        <a:lnSpc>
                          <a:spcPct val="150000"/>
                        </a:lnSpc>
                        <a:spcAft>
                          <a:spcPts val="0"/>
                        </a:spcAft>
                        <a:buFont typeface="Arial" pitchFamily="34" charset="0"/>
                        <a:buChar char="•"/>
                      </a:pPr>
                      <a:r>
                        <a:rPr lang="en-US" sz="1400" kern="100" dirty="0" smtClean="0">
                          <a:latin typeface="Times New Roman"/>
                          <a:ea typeface="新細明體"/>
                          <a:cs typeface="Times New Roman"/>
                        </a:rPr>
                        <a:t> Road </a:t>
                      </a:r>
                      <a:r>
                        <a:rPr lang="en-US" sz="1400" kern="100" dirty="0">
                          <a:latin typeface="Times New Roman"/>
                          <a:ea typeface="新細明體"/>
                          <a:cs typeface="Times New Roman"/>
                        </a:rPr>
                        <a:t>sections with pavements already in use but not heavily defected (e.g. mild crack and raveling).</a:t>
                      </a:r>
                      <a:endParaRPr lang="zh-TW" sz="1400" kern="100" dirty="0">
                        <a:latin typeface="Calibri"/>
                        <a:ea typeface="新細明體"/>
                        <a:cs typeface="Times New Roman"/>
                      </a:endParaRPr>
                    </a:p>
                  </a:txBody>
                  <a:tcPr marL="31727" marR="3172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90600">
                <a:tc>
                  <a:txBody>
                    <a:bodyPr/>
                    <a:lstStyle/>
                    <a:p>
                      <a:pPr algn="ctr">
                        <a:lnSpc>
                          <a:spcPct val="150000"/>
                        </a:lnSpc>
                        <a:spcAft>
                          <a:spcPts val="0"/>
                        </a:spcAft>
                      </a:pPr>
                      <a:r>
                        <a:rPr lang="en-US" sz="1400" kern="100" dirty="0" smtClean="0">
                          <a:latin typeface="Times New Roman"/>
                          <a:ea typeface="新細明體"/>
                          <a:cs typeface="Times New Roman"/>
                        </a:rPr>
                        <a:t>Trailer </a:t>
                      </a:r>
                      <a:r>
                        <a:rPr lang="en-US" sz="1400" kern="100" dirty="0">
                          <a:latin typeface="Times New Roman"/>
                          <a:ea typeface="新細明體"/>
                          <a:cs typeface="Times New Roman"/>
                        </a:rPr>
                        <a:t>on-deck-corrected</a:t>
                      </a:r>
                      <a:endParaRPr lang="zh-TW" sz="1400" kern="100" dirty="0">
                        <a:latin typeface="Calibri"/>
                        <a:ea typeface="新細明體"/>
                        <a:cs typeface="Times New Roman"/>
                      </a:endParaRPr>
                    </a:p>
                  </a:txBody>
                  <a:tcPr marL="31727" marR="3172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buFont typeface="Arial" pitchFamily="34" charset="0"/>
                        <a:buChar char="•"/>
                      </a:pPr>
                      <a:r>
                        <a:rPr lang="en-US" sz="1400" kern="100" dirty="0" smtClean="0">
                          <a:latin typeface="Times New Roman"/>
                          <a:ea typeface="新細明體"/>
                          <a:cs typeface="Times New Roman"/>
                        </a:rPr>
                        <a:t> Road </a:t>
                      </a:r>
                      <a:r>
                        <a:rPr lang="en-US" sz="1400" kern="100" dirty="0">
                          <a:latin typeface="Times New Roman"/>
                          <a:ea typeface="新細明體"/>
                          <a:cs typeface="Times New Roman"/>
                        </a:rPr>
                        <a:t>sections with heavy defects in the pavement (e.g. potholes and </a:t>
                      </a:r>
                      <a:r>
                        <a:rPr lang="en-US" sz="1400" kern="100" dirty="0" err="1">
                          <a:latin typeface="Times New Roman"/>
                          <a:ea typeface="新細明體"/>
                          <a:cs typeface="Times New Roman"/>
                        </a:rPr>
                        <a:t>delamination</a:t>
                      </a:r>
                      <a:r>
                        <a:rPr lang="en-US" sz="1400" kern="100" dirty="0">
                          <a:latin typeface="Times New Roman"/>
                          <a:ea typeface="新細明體"/>
                          <a:cs typeface="Times New Roman"/>
                        </a:rPr>
                        <a:t>). </a:t>
                      </a:r>
                      <a:endParaRPr lang="zh-TW" sz="1400" kern="100" dirty="0">
                        <a:latin typeface="Calibri"/>
                        <a:ea typeface="新細明體"/>
                        <a:cs typeface="Times New Roman"/>
                      </a:endParaRPr>
                    </a:p>
                  </a:txBody>
                  <a:tcPr marL="31727" marR="3172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938341487"/>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normAutofit/>
          </a:bodyPr>
          <a:lstStyle/>
          <a:p>
            <a:pPr>
              <a:buFont typeface="Arial" pitchFamily="34" charset="0"/>
              <a:buChar char="•"/>
            </a:pPr>
            <a:endParaRPr lang="en-US" altLang="zh-TW" dirty="0" smtClean="0">
              <a:solidFill>
                <a:schemeClr val="tx1"/>
              </a:solidFill>
            </a:endParaRPr>
          </a:p>
        </p:txBody>
      </p:sp>
      <p:sp>
        <p:nvSpPr>
          <p:cNvPr id="2" name="Title 1"/>
          <p:cNvSpPr>
            <a:spLocks noGrp="1"/>
          </p:cNvSpPr>
          <p:nvPr>
            <p:ph type="title"/>
          </p:nvPr>
        </p:nvSpPr>
        <p:spPr/>
        <p:txBody>
          <a:bodyPr>
            <a:normAutofit/>
          </a:bodyPr>
          <a:lstStyle/>
          <a:p>
            <a:r>
              <a:rPr lang="en-US" altLang="zh-TW" sz="3600" dirty="0" smtClean="0">
                <a:solidFill>
                  <a:schemeClr val="tx1"/>
                </a:solidFill>
                <a:latin typeface="Calibri" pitchFamily="34" charset="0"/>
              </a:rPr>
              <a:t>Summary</a:t>
            </a:r>
            <a:endParaRPr lang="zh-TW" altLang="en-US" sz="3600" dirty="0">
              <a:solidFill>
                <a:schemeClr val="tx1"/>
              </a:solidFill>
              <a:latin typeface="Calibri" pitchFamily="34" charset="0"/>
            </a:endParaRPr>
          </a:p>
        </p:txBody>
      </p:sp>
      <p:sp>
        <p:nvSpPr>
          <p:cNvPr id="3" name="Slide Number Placeholder 2"/>
          <p:cNvSpPr>
            <a:spLocks noGrp="1"/>
          </p:cNvSpPr>
          <p:nvPr>
            <p:ph type="sldNum" sz="quarter" idx="11"/>
          </p:nvPr>
        </p:nvSpPr>
        <p:spPr/>
        <p:txBody>
          <a:bodyPr>
            <a:normAutofit/>
          </a:bodyPr>
          <a:lstStyle/>
          <a:p>
            <a:endParaRPr lang="en-US" dirty="0">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solidFill>
                  <a:schemeClr val="tx1"/>
                </a:solidFill>
                <a:latin typeface="Calibri" pitchFamily="34" charset="0"/>
              </a:rPr>
              <a:t>Summary</a:t>
            </a:r>
            <a:endParaRPr lang="zh-TW" altLang="en-US" dirty="0">
              <a:solidFill>
                <a:schemeClr val="tx1"/>
              </a:solidFill>
              <a:latin typeface="Calibri" pitchFamily="34" charset="0"/>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latin typeface="Calibri" pitchFamily="34" charset="0"/>
              </a:rPr>
              <a:pPr/>
              <a:t>53</a:t>
            </a:fld>
            <a:endParaRPr lang="en-US">
              <a:latin typeface="Calibri" pitchFamily="34" charset="0"/>
            </a:endParaRPr>
          </a:p>
        </p:txBody>
      </p:sp>
      <p:sp>
        <p:nvSpPr>
          <p:cNvPr id="4" name="Content Placeholder 3"/>
          <p:cNvSpPr>
            <a:spLocks noGrp="1"/>
          </p:cNvSpPr>
          <p:nvPr>
            <p:ph sz="quarter" idx="1"/>
          </p:nvPr>
        </p:nvSpPr>
        <p:spPr>
          <a:xfrm>
            <a:off x="612648" y="1600200"/>
            <a:ext cx="8153400" cy="4495800"/>
          </a:xfrm>
        </p:spPr>
        <p:txBody>
          <a:bodyPr>
            <a:normAutofit/>
          </a:bodyPr>
          <a:lstStyle/>
          <a:p>
            <a:pPr marL="514350" indent="-514350">
              <a:lnSpc>
                <a:spcPct val="150000"/>
              </a:lnSpc>
              <a:buClrTx/>
              <a:buSzPct val="100000"/>
              <a:buFont typeface="+mj-lt"/>
              <a:buAutoNum type="arabicPeriod"/>
            </a:pPr>
            <a:r>
              <a:rPr lang="en-US" altLang="zh-TW" sz="2400" dirty="0" err="1" smtClean="0">
                <a:latin typeface="Calibri" pitchFamily="34" charset="0"/>
              </a:rPr>
              <a:t>PolyU</a:t>
            </a:r>
            <a:r>
              <a:rPr lang="en-US" altLang="zh-TW" sz="2400" dirty="0" smtClean="0">
                <a:latin typeface="Calibri" pitchFamily="34" charset="0"/>
              </a:rPr>
              <a:t> Mark II Twin-Wheeled CPX Trailer</a:t>
            </a:r>
          </a:p>
          <a:p>
            <a:pPr marL="514350" indent="-514350">
              <a:lnSpc>
                <a:spcPct val="150000"/>
              </a:lnSpc>
              <a:buClrTx/>
              <a:buSzPct val="100000"/>
              <a:buFont typeface="+mj-lt"/>
              <a:buAutoNum type="arabicPeriod"/>
            </a:pPr>
            <a:r>
              <a:rPr lang="en-US" altLang="zh-TW" sz="2400" dirty="0" smtClean="0">
                <a:latin typeface="Calibri" pitchFamily="34" charset="0"/>
              </a:rPr>
              <a:t>Temperature Effect on Tyre/road Noise</a:t>
            </a:r>
          </a:p>
          <a:p>
            <a:pPr marL="514350" indent="-514350">
              <a:lnSpc>
                <a:spcPct val="150000"/>
              </a:lnSpc>
              <a:buClrTx/>
              <a:buSzPct val="100000"/>
              <a:buFont typeface="+mj-lt"/>
              <a:buAutoNum type="arabicPeriod"/>
            </a:pPr>
            <a:r>
              <a:rPr lang="en-US" altLang="zh-TW" sz="2400" dirty="0" smtClean="0">
                <a:latin typeface="Calibri" pitchFamily="34" charset="0"/>
              </a:rPr>
              <a:t>Road Curvature Effect on </a:t>
            </a:r>
            <a:r>
              <a:rPr lang="en-US" altLang="zh-TW" sz="2400" dirty="0" err="1" smtClean="0">
                <a:latin typeface="Calibri" pitchFamily="34" charset="0"/>
              </a:rPr>
              <a:t>Tyre</a:t>
            </a:r>
            <a:r>
              <a:rPr lang="en-US" altLang="zh-TW" sz="2400" dirty="0" smtClean="0">
                <a:latin typeface="Calibri" pitchFamily="34" charset="0"/>
              </a:rPr>
              <a:t>/road Noise</a:t>
            </a:r>
          </a:p>
          <a:p>
            <a:pPr marL="514350" indent="-514350">
              <a:lnSpc>
                <a:spcPct val="150000"/>
              </a:lnSpc>
              <a:buClrTx/>
              <a:buSzPct val="100000"/>
              <a:buFont typeface="+mj-lt"/>
              <a:buAutoNum type="arabicPeriod"/>
            </a:pPr>
            <a:r>
              <a:rPr lang="en-US" altLang="zh-TW" sz="2400" dirty="0">
                <a:latin typeface="Calibri" pitchFamily="34" charset="0"/>
              </a:rPr>
              <a:t>Vibration-induced Error in CPX Microphone </a:t>
            </a:r>
            <a:r>
              <a:rPr lang="en-US" altLang="zh-TW" sz="2400" dirty="0" smtClean="0">
                <a:latin typeface="Calibri" pitchFamily="34" charset="0"/>
              </a:rPr>
              <a:t>Signal</a:t>
            </a:r>
          </a:p>
          <a:p>
            <a:pPr marL="0" indent="0">
              <a:lnSpc>
                <a:spcPct val="150000"/>
              </a:lnSpc>
              <a:buNone/>
            </a:pPr>
            <a:endParaRPr lang="zh-TW" altLang="en-US" sz="2400" dirty="0">
              <a:latin typeface="Calibri" pitchFamily="34" charset="0"/>
            </a:endParaRPr>
          </a:p>
        </p:txBody>
      </p:sp>
    </p:spTree>
    <p:extLst>
      <p:ext uri="{BB962C8B-B14F-4D97-AF65-F5344CB8AC3E}">
        <p14:creationId xmlns:p14="http://schemas.microsoft.com/office/powerpoint/2010/main" val="1232227289"/>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C:\Documents and Settings\KEN\Desktop\CPX Photo\outlook\Picture 002.jpg"/>
          <p:cNvPicPr>
            <a:picLocks noChangeAspect="1" noChangeArrowheads="1"/>
          </p:cNvPicPr>
          <p:nvPr/>
        </p:nvPicPr>
        <p:blipFill>
          <a:blip r:embed="rId2" cstate="print"/>
          <a:srcRect/>
          <a:stretch>
            <a:fillRect/>
          </a:stretch>
        </p:blipFill>
        <p:spPr bwMode="auto">
          <a:xfrm>
            <a:off x="0" y="0"/>
            <a:ext cx="9181786" cy="6858000"/>
          </a:xfrm>
          <a:prstGeom prst="rect">
            <a:avLst/>
          </a:prstGeom>
          <a:noFill/>
        </p:spPr>
      </p:pic>
      <p:sp>
        <p:nvSpPr>
          <p:cNvPr id="9" name="TextBox 8"/>
          <p:cNvSpPr txBox="1"/>
          <p:nvPr/>
        </p:nvSpPr>
        <p:spPr>
          <a:xfrm>
            <a:off x="0" y="5334000"/>
            <a:ext cx="9144000" cy="1200329"/>
          </a:xfrm>
          <a:prstGeom prst="rect">
            <a:avLst/>
          </a:prstGeom>
          <a:noFill/>
          <a:ln>
            <a:noFill/>
          </a:ln>
        </p:spPr>
        <p:txBody>
          <a:bodyPr wrap="square" rtlCol="0">
            <a:spAutoFit/>
          </a:bodyPr>
          <a:lstStyle/>
          <a:p>
            <a:pPr algn="ctr">
              <a:buNone/>
            </a:pPr>
            <a:r>
              <a:rPr lang="en-US" sz="2400" dirty="0" smtClean="0">
                <a:latin typeface="Calibri" pitchFamily="34" charset="0"/>
              </a:rPr>
              <a:t>The authors gratefully acknowledge the funding support from Environment </a:t>
            </a:r>
            <a:r>
              <a:rPr lang="en-US" sz="2400" dirty="0">
                <a:latin typeface="Calibri" pitchFamily="34" charset="0"/>
              </a:rPr>
              <a:t>Conservation Fund (ECF</a:t>
            </a:r>
            <a:r>
              <a:rPr lang="en-US" sz="2400" dirty="0" smtClean="0">
                <a:latin typeface="Calibri" pitchFamily="34" charset="0"/>
              </a:rPr>
              <a:t>), Hong Kong SAR Government  </a:t>
            </a:r>
            <a:r>
              <a:rPr lang="en-US" sz="2400" dirty="0">
                <a:latin typeface="Calibri" pitchFamily="34" charset="0"/>
              </a:rPr>
              <a:t>and</a:t>
            </a:r>
          </a:p>
          <a:p>
            <a:pPr algn="ctr">
              <a:buNone/>
            </a:pPr>
            <a:r>
              <a:rPr lang="en-US" sz="2400" dirty="0">
                <a:latin typeface="Calibri" pitchFamily="34" charset="0"/>
              </a:rPr>
              <a:t>Woo Wheelock Green Fund (WWGF) </a:t>
            </a:r>
            <a:r>
              <a:rPr lang="en-US" sz="2400" dirty="0" smtClean="0">
                <a:latin typeface="Calibri" pitchFamily="34" charset="0"/>
              </a:rPr>
              <a:t>under grant no. ECF25/2010.</a:t>
            </a:r>
            <a:endParaRPr lang="en-US" sz="2400" dirty="0">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3600" dirty="0" smtClean="0">
                <a:solidFill>
                  <a:schemeClr val="tx1"/>
                </a:solidFill>
              </a:rPr>
              <a:t>Certification</a:t>
            </a:r>
            <a:endParaRPr lang="zh-TW" altLang="en-US" sz="3600" dirty="0">
              <a:solidFill>
                <a:schemeClr val="tx1"/>
              </a:solidFill>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55</a:t>
            </a:fld>
            <a:endParaRPr lang="en-US"/>
          </a:p>
        </p:txBody>
      </p:sp>
      <p:sp>
        <p:nvSpPr>
          <p:cNvPr id="4" name="Content Placeholder 3"/>
          <p:cNvSpPr>
            <a:spLocks noGrp="1"/>
          </p:cNvSpPr>
          <p:nvPr>
            <p:ph sz="quarter" idx="1"/>
          </p:nvPr>
        </p:nvSpPr>
        <p:spPr/>
        <p:txBody>
          <a:bodyPr/>
          <a:lstStyle/>
          <a:p>
            <a:r>
              <a:rPr lang="en-US" altLang="zh-TW" dirty="0" smtClean="0"/>
              <a:t>ISO/CD 11819-2 (2010)</a:t>
            </a:r>
          </a:p>
          <a:p>
            <a:pPr lvl="1"/>
            <a:r>
              <a:rPr lang="en-US" altLang="zh-TW" dirty="0" smtClean="0"/>
              <a:t>Field measurement</a:t>
            </a:r>
          </a:p>
          <a:p>
            <a:pPr lvl="1"/>
            <a:r>
              <a:rPr lang="en-US" altLang="zh-TW" dirty="0" smtClean="0"/>
              <a:t>Background noise disturbances</a:t>
            </a:r>
          </a:p>
          <a:p>
            <a:r>
              <a:rPr lang="en-US" altLang="zh-TW" sz="2800" dirty="0" smtClean="0"/>
              <a:t>Test 1: Sound reflection against enclosure and other objects near the microphones</a:t>
            </a:r>
          </a:p>
          <a:p>
            <a:r>
              <a:rPr lang="en-US" altLang="zh-TW" sz="2800" dirty="0" smtClean="0"/>
              <a:t>Test 2: Background noise from the vehicle itself or its operation</a:t>
            </a:r>
          </a:p>
          <a:p>
            <a:r>
              <a:rPr lang="en-US" altLang="zh-TW" sz="2800" dirty="0" smtClean="0"/>
              <a:t>Test 3: Sensitivity to disturbance from other traffic</a:t>
            </a:r>
            <a:endParaRPr lang="zh-TW" altLang="en-US" sz="2800" dirty="0"/>
          </a:p>
        </p:txBody>
      </p:sp>
    </p:spTree>
    <p:extLst>
      <p:ext uri="{BB962C8B-B14F-4D97-AF65-F5344CB8AC3E}">
        <p14:creationId xmlns:p14="http://schemas.microsoft.com/office/powerpoint/2010/main" val="1197660242"/>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TW" sz="2800" dirty="0" smtClean="0">
                <a:solidFill>
                  <a:schemeClr val="tx1"/>
                </a:solidFill>
              </a:rPr>
              <a:t>Test 1: Sound reflection against enclosure and other objects near the microphones</a:t>
            </a:r>
            <a:endParaRPr lang="zh-TW" altLang="en-US" sz="2800" dirty="0">
              <a:solidFill>
                <a:schemeClr val="tx1"/>
              </a:solidFill>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56</a:t>
            </a:fld>
            <a:endParaRPr lang="en-US"/>
          </a:p>
        </p:txBody>
      </p:sp>
      <p:sp>
        <p:nvSpPr>
          <p:cNvPr id="4" name="Content Placeholder 3"/>
          <p:cNvSpPr>
            <a:spLocks noGrp="1"/>
          </p:cNvSpPr>
          <p:nvPr>
            <p:ph sz="quarter" idx="1"/>
          </p:nvPr>
        </p:nvSpPr>
        <p:spPr/>
        <p:txBody>
          <a:bodyPr/>
          <a:lstStyle/>
          <a:p>
            <a:r>
              <a:rPr lang="en-US" altLang="zh-TW" sz="2800" dirty="0" smtClean="0"/>
              <a:t>Setup – Case A (with enclosure</a:t>
            </a:r>
            <a:r>
              <a:rPr lang="en-US" altLang="zh-TW" sz="2800" dirty="0"/>
              <a:t>) </a:t>
            </a:r>
            <a:endParaRPr lang="en-US" altLang="zh-TW" sz="2800" dirty="0" smtClean="0"/>
          </a:p>
          <a:p>
            <a:r>
              <a:rPr lang="en-US" altLang="zh-TW" sz="2800" dirty="0" smtClean="0"/>
              <a:t>Setup </a:t>
            </a:r>
            <a:r>
              <a:rPr lang="en-US" altLang="zh-TW" sz="2800" dirty="0"/>
              <a:t>– Case B (without enclosure)</a:t>
            </a:r>
            <a:endParaRPr lang="zh-TW" altLang="en-US" sz="2800" dirty="0"/>
          </a:p>
        </p:txBody>
      </p:sp>
      <p:pic>
        <p:nvPicPr>
          <p:cNvPr id="115714" name="Picture 2"/>
          <p:cNvPicPr>
            <a:picLocks noChangeAspect="1" noChangeArrowheads="1"/>
          </p:cNvPicPr>
          <p:nvPr/>
        </p:nvPicPr>
        <p:blipFill>
          <a:blip r:embed="rId2" cstate="print"/>
          <a:srcRect l="29973" t="25550" r="27759" b="8320"/>
          <a:stretch>
            <a:fillRect/>
          </a:stretch>
        </p:blipFill>
        <p:spPr bwMode="auto">
          <a:xfrm>
            <a:off x="23235" y="2667000"/>
            <a:ext cx="4320165" cy="3661122"/>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l="11397" t="22544" r="21032" b="14331"/>
          <a:stretch>
            <a:fillRect/>
          </a:stretch>
        </p:blipFill>
        <p:spPr bwMode="auto">
          <a:xfrm>
            <a:off x="4389160" y="3308936"/>
            <a:ext cx="4754840" cy="2406064"/>
          </a:xfrm>
          <a:prstGeom prst="rect">
            <a:avLst/>
          </a:prstGeom>
          <a:noFill/>
          <a:ln w="9525">
            <a:noFill/>
            <a:miter lim="800000"/>
            <a:headEnd/>
            <a:tailEnd/>
          </a:ln>
        </p:spPr>
      </p:pic>
    </p:spTree>
    <p:extLst>
      <p:ext uri="{BB962C8B-B14F-4D97-AF65-F5344CB8AC3E}">
        <p14:creationId xmlns:p14="http://schemas.microsoft.com/office/powerpoint/2010/main" val="3164077327"/>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TW" sz="2800" dirty="0" smtClean="0">
                <a:solidFill>
                  <a:schemeClr val="tx1"/>
                </a:solidFill>
              </a:rPr>
              <a:t>Test 1: Sound reflection against enclosure and other objects near the microphones</a:t>
            </a:r>
            <a:endParaRPr lang="zh-TW" altLang="en-US" sz="2800" dirty="0">
              <a:solidFill>
                <a:schemeClr val="tx1"/>
              </a:solidFill>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57</a:t>
            </a:fld>
            <a:endParaRPr lang="en-US"/>
          </a:p>
        </p:txBody>
      </p:sp>
      <p:sp>
        <p:nvSpPr>
          <p:cNvPr id="4" name="Content Placeholder 3"/>
          <p:cNvSpPr>
            <a:spLocks noGrp="1"/>
          </p:cNvSpPr>
          <p:nvPr>
            <p:ph sz="quarter" idx="1"/>
          </p:nvPr>
        </p:nvSpPr>
        <p:spPr>
          <a:xfrm>
            <a:off x="612648" y="1524000"/>
            <a:ext cx="8153400" cy="4495800"/>
          </a:xfrm>
        </p:spPr>
        <p:txBody>
          <a:bodyPr/>
          <a:lstStyle/>
          <a:p>
            <a:r>
              <a:rPr lang="en-US" altLang="zh-TW" sz="2800" dirty="0" smtClean="0"/>
              <a:t>Sound source: </a:t>
            </a:r>
            <a:r>
              <a:rPr lang="en-US" altLang="zh-TW" sz="2800" dirty="0" err="1" smtClean="0"/>
              <a:t>omni</a:t>
            </a:r>
            <a:r>
              <a:rPr lang="en-US" altLang="zh-TW" sz="2800" dirty="0" smtClean="0"/>
              <a:t>-directional tube</a:t>
            </a:r>
          </a:p>
          <a:p>
            <a:pPr lvl="1"/>
            <a:r>
              <a:rPr lang="en-US" altLang="zh-TW" sz="2500" dirty="0" smtClean="0"/>
              <a:t>Reach as many as reflecting surfaces</a:t>
            </a:r>
          </a:p>
          <a:p>
            <a:pPr lvl="1"/>
            <a:endParaRPr lang="zh-TW" altLang="en-US" sz="2500" dirty="0"/>
          </a:p>
        </p:txBody>
      </p:sp>
      <p:pic>
        <p:nvPicPr>
          <p:cNvPr id="117762" name="Picture 2"/>
          <p:cNvPicPr>
            <a:picLocks noChangeAspect="1" noChangeArrowheads="1"/>
          </p:cNvPicPr>
          <p:nvPr/>
        </p:nvPicPr>
        <p:blipFill>
          <a:blip r:embed="rId2" cstate="print"/>
          <a:srcRect/>
          <a:stretch>
            <a:fillRect/>
          </a:stretch>
        </p:blipFill>
        <p:spPr bwMode="auto">
          <a:xfrm>
            <a:off x="1371600" y="2818572"/>
            <a:ext cx="6385200" cy="3963228"/>
          </a:xfrm>
          <a:prstGeom prst="rect">
            <a:avLst/>
          </a:prstGeom>
          <a:noFill/>
          <a:ln w="9525">
            <a:noFill/>
            <a:miter lim="800000"/>
            <a:headEnd/>
            <a:tailEnd/>
          </a:ln>
        </p:spPr>
      </p:pic>
      <p:graphicFrame>
        <p:nvGraphicFramePr>
          <p:cNvPr id="7" name="Table 6"/>
          <p:cNvGraphicFramePr>
            <a:graphicFrameLocks noGrp="1"/>
          </p:cNvGraphicFramePr>
          <p:nvPr>
            <p:extLst>
              <p:ext uri="{D42A27DB-BD31-4B8C-83A1-F6EECF244321}">
                <p14:modId xmlns:p14="http://schemas.microsoft.com/office/powerpoint/2010/main" val="4081450600"/>
              </p:ext>
            </p:extLst>
          </p:nvPr>
        </p:nvGraphicFramePr>
        <p:xfrm>
          <a:off x="1524000" y="2448560"/>
          <a:ext cx="6172200" cy="447040"/>
        </p:xfrm>
        <a:graphic>
          <a:graphicData uri="http://schemas.openxmlformats.org/drawingml/2006/table">
            <a:tbl>
              <a:tblPr firstRow="1" bandRow="1">
                <a:tableStyleId>{2D5ABB26-0587-4C30-8999-92F81FD0307C}</a:tableStyleId>
              </a:tblPr>
              <a:tblGrid>
                <a:gridCol w="2571750"/>
                <a:gridCol w="3600450"/>
              </a:tblGrid>
              <a:tr h="447040">
                <a:tc>
                  <a:txBody>
                    <a:bodyPr/>
                    <a:lstStyle/>
                    <a:p>
                      <a:pPr algn="ctr"/>
                      <a:r>
                        <a:rPr lang="en-US" altLang="zh-TW" dirty="0" smtClean="0"/>
                        <a:t>Components </a:t>
                      </a:r>
                      <a:endParaRPr lang="zh-TW" altLang="en-US" dirty="0"/>
                    </a:p>
                  </a:txBody>
                  <a:tcPr/>
                </a:tc>
                <a:tc>
                  <a:txBody>
                    <a:bodyPr/>
                    <a:lstStyle/>
                    <a:p>
                      <a:pPr algn="ctr"/>
                      <a:r>
                        <a:rPr lang="en-US" altLang="zh-TW" dirty="0" smtClean="0"/>
                        <a:t>Spectral directivity</a:t>
                      </a:r>
                      <a:r>
                        <a:rPr lang="en-US" altLang="zh-TW" baseline="0" dirty="0" smtClean="0"/>
                        <a:t> pattern</a:t>
                      </a:r>
                      <a:endParaRPr lang="zh-TW" altLang="en-US" dirty="0"/>
                    </a:p>
                  </a:txBody>
                  <a:tcPr/>
                </a:tc>
              </a:tr>
            </a:tbl>
          </a:graphicData>
        </a:graphic>
      </p:graphicFrame>
    </p:spTree>
    <p:extLst>
      <p:ext uri="{BB962C8B-B14F-4D97-AF65-F5344CB8AC3E}">
        <p14:creationId xmlns:p14="http://schemas.microsoft.com/office/powerpoint/2010/main" val="155194256"/>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TW" sz="2800" dirty="0" smtClean="0">
                <a:solidFill>
                  <a:schemeClr val="tx1"/>
                </a:solidFill>
              </a:rPr>
              <a:t>Test 1: Sound reflection against enclosure and other objects near the microphones</a:t>
            </a:r>
            <a:endParaRPr lang="zh-TW" altLang="en-US" sz="2800" dirty="0">
              <a:solidFill>
                <a:schemeClr val="tx1"/>
              </a:solidFill>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58</a:t>
            </a:fld>
            <a:endParaRPr lang="en-US"/>
          </a:p>
        </p:txBody>
      </p:sp>
      <p:sp>
        <p:nvSpPr>
          <p:cNvPr id="4" name="Content Placeholder 3"/>
          <p:cNvSpPr>
            <a:spLocks noGrp="1"/>
          </p:cNvSpPr>
          <p:nvPr>
            <p:ph sz="quarter" idx="1"/>
          </p:nvPr>
        </p:nvSpPr>
        <p:spPr/>
        <p:txBody>
          <a:bodyPr>
            <a:normAutofit/>
          </a:bodyPr>
          <a:lstStyle/>
          <a:p>
            <a:r>
              <a:rPr lang="en-US" altLang="zh-TW" sz="2400" dirty="0" smtClean="0"/>
              <a:t>Ensure negligible background noise compared to noise source</a:t>
            </a:r>
          </a:p>
        </p:txBody>
      </p:sp>
      <p:pic>
        <p:nvPicPr>
          <p:cNvPr id="118786" name="Picture 2"/>
          <p:cNvPicPr>
            <a:picLocks noChangeAspect="1" noChangeArrowheads="1"/>
          </p:cNvPicPr>
          <p:nvPr/>
        </p:nvPicPr>
        <p:blipFill>
          <a:blip r:embed="rId2" cstate="print"/>
          <a:srcRect/>
          <a:stretch>
            <a:fillRect/>
          </a:stretch>
        </p:blipFill>
        <p:spPr bwMode="auto">
          <a:xfrm>
            <a:off x="152400" y="2689292"/>
            <a:ext cx="4114800" cy="2492308"/>
          </a:xfrm>
          <a:prstGeom prst="rect">
            <a:avLst/>
          </a:prstGeom>
          <a:noFill/>
          <a:ln w="9525">
            <a:noFill/>
            <a:miter lim="800000"/>
            <a:headEnd/>
            <a:tailEnd/>
          </a:ln>
        </p:spPr>
      </p:pic>
      <p:pic>
        <p:nvPicPr>
          <p:cNvPr id="118787" name="Picture 3"/>
          <p:cNvPicPr>
            <a:picLocks noChangeAspect="1" noChangeArrowheads="1"/>
          </p:cNvPicPr>
          <p:nvPr/>
        </p:nvPicPr>
        <p:blipFill>
          <a:blip r:embed="rId3" cstate="print"/>
          <a:srcRect/>
          <a:stretch>
            <a:fillRect/>
          </a:stretch>
        </p:blipFill>
        <p:spPr bwMode="auto">
          <a:xfrm>
            <a:off x="4555800" y="2689846"/>
            <a:ext cx="4359600" cy="2491200"/>
          </a:xfrm>
          <a:prstGeom prst="rect">
            <a:avLst/>
          </a:prstGeom>
          <a:noFill/>
          <a:ln w="9525">
            <a:noFill/>
            <a:miter lim="800000"/>
            <a:headEnd/>
            <a:tailEnd/>
          </a:ln>
        </p:spPr>
      </p:pic>
      <p:graphicFrame>
        <p:nvGraphicFramePr>
          <p:cNvPr id="10" name="Table 9"/>
          <p:cNvGraphicFramePr>
            <a:graphicFrameLocks noGrp="1"/>
          </p:cNvGraphicFramePr>
          <p:nvPr/>
        </p:nvGraphicFramePr>
        <p:xfrm>
          <a:off x="228600" y="2209800"/>
          <a:ext cx="8610600" cy="370840"/>
        </p:xfrm>
        <a:graphic>
          <a:graphicData uri="http://schemas.openxmlformats.org/drawingml/2006/table">
            <a:tbl>
              <a:tblPr firstRow="1" bandRow="1">
                <a:tableStyleId>{2D5ABB26-0587-4C30-8999-92F81FD0307C}</a:tableStyleId>
              </a:tblPr>
              <a:tblGrid>
                <a:gridCol w="4305300"/>
                <a:gridCol w="4305300"/>
              </a:tblGrid>
              <a:tr h="370840">
                <a:tc>
                  <a:txBody>
                    <a:bodyPr/>
                    <a:lstStyle/>
                    <a:p>
                      <a:pPr algn="ctr"/>
                      <a:r>
                        <a:rPr lang="en-US" altLang="zh-TW" dirty="0" smtClean="0"/>
                        <a:t>With enclosure</a:t>
                      </a:r>
                      <a:endParaRPr lang="zh-TW" altLang="en-US" dirty="0"/>
                    </a:p>
                  </a:txBody>
                  <a:tcPr/>
                </a:tc>
                <a:tc>
                  <a:txBody>
                    <a:bodyPr/>
                    <a:lstStyle/>
                    <a:p>
                      <a:pPr algn="ctr"/>
                      <a:r>
                        <a:rPr lang="en-US" altLang="zh-TW" dirty="0" smtClean="0"/>
                        <a:t>Without enclosure</a:t>
                      </a:r>
                      <a:endParaRPr lang="zh-TW" altLang="en-US" dirty="0"/>
                    </a:p>
                  </a:txBody>
                  <a:tcPr/>
                </a:tc>
              </a:tr>
            </a:tbl>
          </a:graphicData>
        </a:graphic>
      </p:graphicFrame>
    </p:spTree>
    <p:extLst>
      <p:ext uri="{BB962C8B-B14F-4D97-AF65-F5344CB8AC3E}">
        <p14:creationId xmlns:p14="http://schemas.microsoft.com/office/powerpoint/2010/main" val="2741809647"/>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TW" sz="2800" dirty="0" smtClean="0">
                <a:solidFill>
                  <a:schemeClr val="tx1"/>
                </a:solidFill>
              </a:rPr>
              <a:t>Test 1: Sound reflection against enclosure and other objects near the microphones</a:t>
            </a:r>
            <a:endParaRPr lang="zh-TW" altLang="en-US" sz="2800" dirty="0">
              <a:solidFill>
                <a:schemeClr val="tx1"/>
              </a:solidFill>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59</a:t>
            </a:fld>
            <a:endParaRPr lang="en-US"/>
          </a:p>
        </p:txBody>
      </p:sp>
      <p:sp>
        <p:nvSpPr>
          <p:cNvPr id="4" name="Content Placeholder 3"/>
          <p:cNvSpPr>
            <a:spLocks noGrp="1"/>
          </p:cNvSpPr>
          <p:nvPr>
            <p:ph sz="quarter" idx="1"/>
          </p:nvPr>
        </p:nvSpPr>
        <p:spPr/>
        <p:txBody>
          <a:bodyPr>
            <a:normAutofit/>
          </a:bodyPr>
          <a:lstStyle/>
          <a:p>
            <a:pPr marL="319088" indent="-319088"/>
            <a:r>
              <a:rPr lang="en-US" altLang="zh-TW" sz="2400" dirty="0" smtClean="0"/>
              <a:t>Difference with/without</a:t>
            </a:r>
          </a:p>
          <a:p>
            <a:pPr marL="341313" indent="0">
              <a:buNone/>
            </a:pPr>
            <a:r>
              <a:rPr lang="en-US" altLang="zh-TW" sz="2400" dirty="0" smtClean="0"/>
              <a:t>enclosure</a:t>
            </a:r>
          </a:p>
        </p:txBody>
      </p:sp>
      <p:pic>
        <p:nvPicPr>
          <p:cNvPr id="119810" name="Picture 2"/>
          <p:cNvPicPr>
            <a:picLocks noChangeAspect="1" noChangeArrowheads="1"/>
          </p:cNvPicPr>
          <p:nvPr/>
        </p:nvPicPr>
        <p:blipFill>
          <a:blip r:embed="rId2" cstate="print"/>
          <a:srcRect/>
          <a:stretch>
            <a:fillRect/>
          </a:stretch>
        </p:blipFill>
        <p:spPr bwMode="auto">
          <a:xfrm>
            <a:off x="76200" y="2876227"/>
            <a:ext cx="3372293" cy="2457773"/>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3398925" y="2209800"/>
            <a:ext cx="5745075" cy="3647666"/>
          </a:xfrm>
          <a:prstGeom prst="rect">
            <a:avLst/>
          </a:prstGeom>
          <a:noFill/>
          <a:ln w="9525">
            <a:noFill/>
            <a:miter lim="800000"/>
            <a:headEnd/>
            <a:tailEnd/>
          </a:ln>
        </p:spPr>
      </p:pic>
      <p:sp>
        <p:nvSpPr>
          <p:cNvPr id="5" name="TextBox 4"/>
          <p:cNvSpPr txBox="1"/>
          <p:nvPr/>
        </p:nvSpPr>
        <p:spPr>
          <a:xfrm>
            <a:off x="2514600" y="3124200"/>
            <a:ext cx="760144" cy="369332"/>
          </a:xfrm>
          <a:prstGeom prst="rect">
            <a:avLst/>
          </a:prstGeom>
          <a:noFill/>
        </p:spPr>
        <p:txBody>
          <a:bodyPr wrap="none" rtlCol="0">
            <a:spAutoFit/>
          </a:bodyPr>
          <a:lstStyle/>
          <a:p>
            <a:r>
              <a:rPr lang="en-US" dirty="0" smtClean="0"/>
              <a:t>Mic. 1</a:t>
            </a:r>
            <a:endParaRPr lang="en-US" dirty="0"/>
          </a:p>
        </p:txBody>
      </p:sp>
    </p:spTree>
    <p:extLst>
      <p:ext uri="{BB962C8B-B14F-4D97-AF65-F5344CB8AC3E}">
        <p14:creationId xmlns:p14="http://schemas.microsoft.com/office/powerpoint/2010/main" val="31356439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3600" dirty="0" smtClean="0">
                <a:solidFill>
                  <a:schemeClr val="tx1"/>
                </a:solidFill>
                <a:latin typeface="Calibri" pitchFamily="34" charset="0"/>
              </a:rPr>
              <a:t>Introduction</a:t>
            </a:r>
            <a:endParaRPr lang="zh-TW" altLang="en-US" sz="3600" dirty="0">
              <a:solidFill>
                <a:schemeClr val="tx1"/>
              </a:solidFill>
              <a:latin typeface="Calibri" pitchFamily="34" charset="0"/>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latin typeface="Calibri" pitchFamily="34" charset="0"/>
              </a:rPr>
              <a:pPr/>
              <a:t>6</a:t>
            </a:fld>
            <a:endParaRPr lang="en-US">
              <a:latin typeface="Calibri" pitchFamily="34" charset="0"/>
            </a:endParaRPr>
          </a:p>
        </p:txBody>
      </p:sp>
      <p:sp>
        <p:nvSpPr>
          <p:cNvPr id="4" name="Content Placeholder 3"/>
          <p:cNvSpPr>
            <a:spLocks noGrp="1"/>
          </p:cNvSpPr>
          <p:nvPr>
            <p:ph sz="quarter" idx="1"/>
          </p:nvPr>
        </p:nvSpPr>
        <p:spPr>
          <a:xfrm>
            <a:off x="612648" y="1600200"/>
            <a:ext cx="8531352" cy="5029200"/>
          </a:xfrm>
        </p:spPr>
        <p:txBody>
          <a:bodyPr>
            <a:normAutofit/>
          </a:bodyPr>
          <a:lstStyle/>
          <a:p>
            <a:r>
              <a:rPr lang="en-US" altLang="zh-TW" dirty="0" smtClean="0"/>
              <a:t>Dominant traffic</a:t>
            </a:r>
          </a:p>
          <a:p>
            <a:pPr marL="0" indent="0">
              <a:buNone/>
            </a:pPr>
            <a:r>
              <a:rPr lang="en-US" altLang="zh-TW" dirty="0"/>
              <a:t> </a:t>
            </a:r>
            <a:r>
              <a:rPr lang="en-US" altLang="zh-TW" dirty="0" smtClean="0"/>
              <a:t>   noise source</a:t>
            </a:r>
          </a:p>
          <a:p>
            <a:pPr marL="0" indent="0">
              <a:buNone/>
            </a:pPr>
            <a:r>
              <a:rPr lang="en-US" altLang="zh-TW" dirty="0"/>
              <a:t> </a:t>
            </a:r>
            <a:r>
              <a:rPr lang="en-US" altLang="zh-TW" dirty="0" smtClean="0"/>
              <a:t>   (&gt; 40 km/h)</a:t>
            </a:r>
          </a:p>
          <a:p>
            <a:r>
              <a:rPr lang="en-US" altLang="zh-TW" dirty="0" smtClean="0"/>
              <a:t>Evolving role</a:t>
            </a:r>
          </a:p>
          <a:p>
            <a:pPr lvl="2"/>
            <a:r>
              <a:rPr lang="en-US" altLang="zh-TW" dirty="0" smtClean="0"/>
              <a:t>Electric/hybrid</a:t>
            </a:r>
          </a:p>
          <a:p>
            <a:pPr marL="685800" lvl="2" indent="0">
              <a:buNone/>
            </a:pPr>
            <a:r>
              <a:rPr lang="en-US" altLang="zh-TW" dirty="0" smtClean="0"/>
              <a:t>    vehicle</a:t>
            </a:r>
          </a:p>
          <a:p>
            <a:pPr lvl="2"/>
            <a:r>
              <a:rPr lang="en-US" altLang="zh-TW" dirty="0" smtClean="0"/>
              <a:t>Popular local</a:t>
            </a:r>
          </a:p>
          <a:p>
            <a:pPr marL="685800" lvl="2" indent="0">
              <a:buNone/>
            </a:pPr>
            <a:r>
              <a:rPr lang="en-US" altLang="zh-TW" dirty="0" smtClean="0"/>
              <a:t>    Government’s</a:t>
            </a:r>
          </a:p>
          <a:p>
            <a:pPr marL="685800" lvl="2" indent="0">
              <a:buNone/>
            </a:pPr>
            <a:r>
              <a:rPr lang="en-US" altLang="zh-TW" dirty="0"/>
              <a:t> </a:t>
            </a:r>
            <a:r>
              <a:rPr lang="en-US" altLang="zh-TW" dirty="0" smtClean="0"/>
              <a:t>   Noise Mitigation</a:t>
            </a:r>
          </a:p>
          <a:p>
            <a:pPr marL="685800" lvl="2" indent="0">
              <a:buNone/>
            </a:pPr>
            <a:r>
              <a:rPr lang="en-US" altLang="zh-TW" dirty="0"/>
              <a:t> </a:t>
            </a:r>
            <a:r>
              <a:rPr lang="en-US" altLang="zh-TW" dirty="0" smtClean="0"/>
              <a:t>   Measures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8874" y="1600200"/>
            <a:ext cx="5228634" cy="5105400"/>
          </a:xfrm>
          <a:prstGeom prst="rect">
            <a:avLst/>
          </a:prstGeom>
        </p:spPr>
      </p:pic>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p:txBody>
          <a:bodyPr/>
          <a:lstStyle/>
          <a:p>
            <a:r>
              <a:rPr lang="en-US" altLang="zh-TW" sz="2400" dirty="0" smtClean="0"/>
              <a:t>To ascertain negligible noise disturbances from the towing vehicle</a:t>
            </a:r>
          </a:p>
          <a:p>
            <a:pPr lvl="1"/>
            <a:r>
              <a:rPr lang="en-US" altLang="zh-TW" sz="2400" dirty="0" smtClean="0"/>
              <a:t>E.g. engine and exhaust noises</a:t>
            </a:r>
          </a:p>
          <a:p>
            <a:r>
              <a:rPr lang="en-US" altLang="zh-TW" sz="2400" dirty="0" smtClean="0"/>
              <a:t>Control test with/without test tyres</a:t>
            </a:r>
          </a:p>
          <a:p>
            <a:r>
              <a:rPr lang="en-US" altLang="zh-TW" sz="2400" dirty="0" smtClean="0"/>
              <a:t>Criterion:</a:t>
            </a:r>
          </a:p>
          <a:p>
            <a:pPr lvl="1"/>
            <a:r>
              <a:rPr lang="en-US" altLang="zh-TW" sz="2400" dirty="0" smtClean="0"/>
              <a:t>For  40, 50 &amp; 80 km/h</a:t>
            </a:r>
          </a:p>
          <a:p>
            <a:pPr lvl="1"/>
            <a:r>
              <a:rPr lang="en-US" altLang="zh-TW" sz="2400" dirty="0" err="1" smtClean="0"/>
              <a:t>i</a:t>
            </a:r>
            <a:r>
              <a:rPr lang="en-US" altLang="zh-TW" sz="2400" dirty="0" smtClean="0"/>
              <a:t>)</a:t>
            </a:r>
          </a:p>
          <a:p>
            <a:pPr lvl="1"/>
            <a:endParaRPr lang="en-US" altLang="zh-TW" sz="2400" dirty="0" smtClean="0"/>
          </a:p>
          <a:p>
            <a:pPr lvl="1"/>
            <a:r>
              <a:rPr lang="en-US" altLang="zh-TW" sz="2400" dirty="0" smtClean="0"/>
              <a:t>ii)</a:t>
            </a:r>
          </a:p>
          <a:p>
            <a:pPr lvl="1"/>
            <a:endParaRPr lang="en-US" altLang="zh-TW" dirty="0" smtClean="0"/>
          </a:p>
          <a:p>
            <a:pPr lvl="1"/>
            <a:endParaRPr lang="en-US" altLang="zh-TW" dirty="0" smtClean="0"/>
          </a:p>
          <a:p>
            <a:endParaRPr lang="zh-TW" altLang="en-US" sz="3100" dirty="0"/>
          </a:p>
        </p:txBody>
      </p:sp>
      <p:pic>
        <p:nvPicPr>
          <p:cNvPr id="96258" name="Picture 2"/>
          <p:cNvPicPr>
            <a:picLocks noChangeAspect="1" noChangeArrowheads="1"/>
          </p:cNvPicPr>
          <p:nvPr/>
        </p:nvPicPr>
        <p:blipFill>
          <a:blip r:embed="rId2" cstate="print"/>
          <a:srcRect/>
          <a:stretch>
            <a:fillRect/>
          </a:stretch>
        </p:blipFill>
        <p:spPr bwMode="auto">
          <a:xfrm>
            <a:off x="1600200" y="4982936"/>
            <a:ext cx="7096500" cy="684000"/>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US" altLang="zh-TW" sz="2800" dirty="0" smtClean="0">
                <a:solidFill>
                  <a:schemeClr val="tx1"/>
                </a:solidFill>
              </a:rPr>
              <a:t>Test 2: Background noise from the vehicle itself or its operation</a:t>
            </a:r>
            <a:endParaRPr lang="zh-TW" altLang="en-US" sz="2800" dirty="0">
              <a:solidFill>
                <a:schemeClr val="tx1"/>
              </a:solidFill>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60</a:t>
            </a:fld>
            <a:endParaRPr lang="en-US"/>
          </a:p>
        </p:txBody>
      </p:sp>
      <p:pic>
        <p:nvPicPr>
          <p:cNvPr id="96257" name="Picture 1"/>
          <p:cNvPicPr>
            <a:picLocks noChangeAspect="1" noChangeArrowheads="1"/>
          </p:cNvPicPr>
          <p:nvPr/>
        </p:nvPicPr>
        <p:blipFill>
          <a:blip r:embed="rId3" cstate="print"/>
          <a:srcRect/>
          <a:stretch>
            <a:fillRect/>
          </a:stretch>
        </p:blipFill>
        <p:spPr bwMode="auto">
          <a:xfrm>
            <a:off x="1600200" y="4267200"/>
            <a:ext cx="4665600" cy="432000"/>
          </a:xfrm>
          <a:prstGeom prst="rect">
            <a:avLst/>
          </a:prstGeom>
          <a:noFill/>
          <a:ln w="9525">
            <a:noFill/>
            <a:miter lim="800000"/>
            <a:headEnd/>
            <a:tailEnd/>
          </a:ln>
        </p:spPr>
      </p:pic>
    </p:spTree>
    <p:extLst>
      <p:ext uri="{BB962C8B-B14F-4D97-AF65-F5344CB8AC3E}">
        <p14:creationId xmlns:p14="http://schemas.microsoft.com/office/powerpoint/2010/main" val="3379068556"/>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2800" dirty="0" smtClean="0">
                <a:solidFill>
                  <a:schemeClr val="tx1"/>
                </a:solidFill>
              </a:rPr>
              <a:t>Test 2: Background noise from the vehicle itself or its operation</a:t>
            </a:r>
            <a:endParaRPr lang="zh-TW" altLang="en-US" sz="2800" dirty="0">
              <a:solidFill>
                <a:schemeClr val="tx1"/>
              </a:solidFill>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61</a:t>
            </a:fld>
            <a:endParaRPr lang="en-US"/>
          </a:p>
        </p:txBody>
      </p:sp>
      <p:sp>
        <p:nvSpPr>
          <p:cNvPr id="4" name="Content Placeholder 3"/>
          <p:cNvSpPr>
            <a:spLocks noGrp="1"/>
          </p:cNvSpPr>
          <p:nvPr>
            <p:ph sz="quarter" idx="1"/>
          </p:nvPr>
        </p:nvSpPr>
        <p:spPr/>
        <p:txBody>
          <a:bodyPr/>
          <a:lstStyle/>
          <a:p>
            <a:r>
              <a:rPr lang="en-US" altLang="zh-TW" sz="2800" dirty="0" smtClean="0"/>
              <a:t>Setup – Case A (with tyres)</a:t>
            </a:r>
          </a:p>
          <a:p>
            <a:pPr lvl="1"/>
            <a:r>
              <a:rPr lang="en-US" altLang="zh-TW" sz="2500" dirty="0" smtClean="0"/>
              <a:t>i.e. Standard CPX measurement</a:t>
            </a:r>
            <a:endParaRPr lang="zh-TW" altLang="en-US" sz="2500" dirty="0"/>
          </a:p>
        </p:txBody>
      </p:sp>
      <p:pic>
        <p:nvPicPr>
          <p:cNvPr id="95233" name="Picture 1" descr="C:\Users\Admin\Dropbox\CPX Things for thesis\outlook\Picture 002.jpg"/>
          <p:cNvPicPr>
            <a:picLocks noChangeAspect="1" noChangeArrowheads="1"/>
          </p:cNvPicPr>
          <p:nvPr/>
        </p:nvPicPr>
        <p:blipFill>
          <a:blip r:embed="rId2" cstate="print"/>
          <a:srcRect/>
          <a:stretch>
            <a:fillRect/>
          </a:stretch>
        </p:blipFill>
        <p:spPr bwMode="auto">
          <a:xfrm>
            <a:off x="685800" y="2620483"/>
            <a:ext cx="7391400" cy="4085117"/>
          </a:xfrm>
          <a:prstGeom prst="rect">
            <a:avLst/>
          </a:prstGeom>
          <a:noFill/>
        </p:spPr>
      </p:pic>
    </p:spTree>
    <p:extLst>
      <p:ext uri="{BB962C8B-B14F-4D97-AF65-F5344CB8AC3E}">
        <p14:creationId xmlns:p14="http://schemas.microsoft.com/office/powerpoint/2010/main" val="2307064672"/>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2800" dirty="0" smtClean="0">
                <a:solidFill>
                  <a:schemeClr val="tx1"/>
                </a:solidFill>
              </a:rPr>
              <a:t>Test 2: Background noise from the vehicle itself or its operation</a:t>
            </a:r>
            <a:endParaRPr lang="zh-TW" altLang="en-US" sz="2800" dirty="0">
              <a:solidFill>
                <a:schemeClr val="tx1"/>
              </a:solidFill>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62</a:t>
            </a:fld>
            <a:endParaRPr lang="en-US"/>
          </a:p>
        </p:txBody>
      </p:sp>
      <p:sp>
        <p:nvSpPr>
          <p:cNvPr id="4" name="Content Placeholder 3"/>
          <p:cNvSpPr>
            <a:spLocks noGrp="1"/>
          </p:cNvSpPr>
          <p:nvPr>
            <p:ph sz="quarter" idx="1"/>
          </p:nvPr>
        </p:nvSpPr>
        <p:spPr/>
        <p:txBody>
          <a:bodyPr/>
          <a:lstStyle/>
          <a:p>
            <a:r>
              <a:rPr lang="en-US" altLang="zh-TW" sz="2800" dirty="0" smtClean="0"/>
              <a:t>Setup – Case B (without tyres)</a:t>
            </a:r>
          </a:p>
          <a:p>
            <a:endParaRPr lang="zh-TW" altLang="en-US" sz="2800" dirty="0"/>
          </a:p>
        </p:txBody>
      </p:sp>
      <p:pic>
        <p:nvPicPr>
          <p:cNvPr id="7" name="Picture 6"/>
          <p:cNvPicPr>
            <a:picLocks noChangeAspect="1"/>
          </p:cNvPicPr>
          <p:nvPr/>
        </p:nvPicPr>
        <p:blipFill>
          <a:blip r:embed="rId2" cstate="print"/>
          <a:srcRect b="-103"/>
          <a:stretch>
            <a:fillRect/>
          </a:stretch>
        </p:blipFill>
        <p:spPr bwMode="auto">
          <a:xfrm>
            <a:off x="0" y="2533502"/>
            <a:ext cx="7924800" cy="4248298"/>
          </a:xfrm>
          <a:prstGeom prst="rect">
            <a:avLst/>
          </a:prstGeom>
          <a:noFill/>
          <a:ln w="9525">
            <a:noFill/>
            <a:miter lim="800000"/>
            <a:headEnd/>
            <a:tailEnd/>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1600200"/>
            <a:ext cx="3557977" cy="1524000"/>
          </a:xfrm>
          <a:prstGeom prst="rect">
            <a:avLst/>
          </a:prstGeom>
        </p:spPr>
      </p:pic>
    </p:spTree>
    <p:extLst>
      <p:ext uri="{BB962C8B-B14F-4D97-AF65-F5344CB8AC3E}">
        <p14:creationId xmlns:p14="http://schemas.microsoft.com/office/powerpoint/2010/main" val="2461293852"/>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2800" dirty="0" smtClean="0">
                <a:solidFill>
                  <a:schemeClr val="tx1"/>
                </a:solidFill>
              </a:rPr>
              <a:t>Test 2: Background noise from the vehicle itself or its operation</a:t>
            </a:r>
            <a:endParaRPr lang="zh-TW" altLang="en-US" sz="2800" dirty="0">
              <a:solidFill>
                <a:schemeClr val="tx1"/>
              </a:solidFill>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63</a:t>
            </a:fld>
            <a:endParaRPr lang="en-US"/>
          </a:p>
        </p:txBody>
      </p:sp>
      <p:sp>
        <p:nvSpPr>
          <p:cNvPr id="4" name="Content Placeholder 3"/>
          <p:cNvSpPr>
            <a:spLocks noGrp="1"/>
          </p:cNvSpPr>
          <p:nvPr>
            <p:ph sz="quarter" idx="1"/>
          </p:nvPr>
        </p:nvSpPr>
        <p:spPr/>
        <p:txBody>
          <a:bodyPr/>
          <a:lstStyle/>
          <a:p>
            <a:r>
              <a:rPr lang="en-US" altLang="zh-TW" sz="2800" dirty="0" smtClean="0"/>
              <a:t>For 40, 50 &amp; 80 km/h (on friction road surface) </a:t>
            </a:r>
          </a:p>
          <a:p>
            <a:pPr lvl="1"/>
            <a:r>
              <a:rPr lang="en-US" altLang="zh-TW" sz="2500" dirty="0" err="1" smtClean="0"/>
              <a:t>i</a:t>
            </a:r>
            <a:r>
              <a:rPr lang="en-US" altLang="zh-TW" sz="2500" dirty="0" smtClean="0"/>
              <a:t>)</a:t>
            </a:r>
            <a:endParaRPr lang="zh-TW" altLang="en-US" sz="2500" dirty="0"/>
          </a:p>
        </p:txBody>
      </p:sp>
      <p:pic>
        <p:nvPicPr>
          <p:cNvPr id="6" name="Picture 1"/>
          <p:cNvPicPr>
            <a:picLocks noChangeAspect="1" noChangeArrowheads="1"/>
          </p:cNvPicPr>
          <p:nvPr/>
        </p:nvPicPr>
        <p:blipFill>
          <a:blip r:embed="rId2" cstate="print"/>
          <a:srcRect/>
          <a:stretch>
            <a:fillRect/>
          </a:stretch>
        </p:blipFill>
        <p:spPr bwMode="auto">
          <a:xfrm>
            <a:off x="1600200" y="2133600"/>
            <a:ext cx="4665600" cy="432000"/>
          </a:xfrm>
          <a:prstGeom prst="rect">
            <a:avLst/>
          </a:prstGeom>
          <a:noFill/>
          <a:ln w="9525">
            <a:noFill/>
            <a:miter lim="800000"/>
            <a:headEnd/>
            <a:tailEnd/>
          </a:ln>
        </p:spPr>
      </p:pic>
      <p:pic>
        <p:nvPicPr>
          <p:cNvPr id="95233" name="Picture 1"/>
          <p:cNvPicPr>
            <a:picLocks noChangeAspect="1" noChangeArrowheads="1"/>
          </p:cNvPicPr>
          <p:nvPr/>
        </p:nvPicPr>
        <p:blipFill>
          <a:blip r:embed="rId3" cstate="print"/>
          <a:srcRect/>
          <a:stretch>
            <a:fillRect/>
          </a:stretch>
        </p:blipFill>
        <p:spPr bwMode="auto">
          <a:xfrm>
            <a:off x="1234800" y="2590800"/>
            <a:ext cx="6613800" cy="4098692"/>
          </a:xfrm>
          <a:prstGeom prst="rect">
            <a:avLst/>
          </a:prstGeom>
          <a:noFill/>
          <a:ln w="9525">
            <a:noFill/>
            <a:miter lim="800000"/>
            <a:headEnd/>
            <a:tailEnd/>
          </a:ln>
        </p:spPr>
      </p:pic>
    </p:spTree>
    <p:extLst>
      <p:ext uri="{BB962C8B-B14F-4D97-AF65-F5344CB8AC3E}">
        <p14:creationId xmlns:p14="http://schemas.microsoft.com/office/powerpoint/2010/main" val="470512619"/>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p:cNvPicPr>
            <a:picLocks noChangeAspect="1" noChangeArrowheads="1"/>
          </p:cNvPicPr>
          <p:nvPr/>
        </p:nvPicPr>
        <p:blipFill>
          <a:blip r:embed="rId2" cstate="print"/>
          <a:srcRect/>
          <a:stretch>
            <a:fillRect/>
          </a:stretch>
        </p:blipFill>
        <p:spPr bwMode="auto">
          <a:xfrm>
            <a:off x="152400" y="2271933"/>
            <a:ext cx="3160127" cy="2376267"/>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1600200" y="1983000"/>
            <a:ext cx="7096500" cy="684000"/>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US" altLang="zh-TW" sz="2800" dirty="0" smtClean="0">
                <a:solidFill>
                  <a:schemeClr val="tx1"/>
                </a:solidFill>
              </a:rPr>
              <a:t>Test 2: Background noise from the vehicle itself or its operation</a:t>
            </a:r>
            <a:endParaRPr lang="zh-TW" altLang="en-US" sz="2800" dirty="0">
              <a:solidFill>
                <a:schemeClr val="tx1"/>
              </a:solidFill>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64</a:t>
            </a:fld>
            <a:endParaRPr lang="en-US"/>
          </a:p>
        </p:txBody>
      </p:sp>
      <p:sp>
        <p:nvSpPr>
          <p:cNvPr id="4" name="Content Placeholder 3"/>
          <p:cNvSpPr>
            <a:spLocks noGrp="1"/>
          </p:cNvSpPr>
          <p:nvPr>
            <p:ph sz="quarter" idx="1"/>
          </p:nvPr>
        </p:nvSpPr>
        <p:spPr/>
        <p:txBody>
          <a:bodyPr/>
          <a:lstStyle/>
          <a:p>
            <a:r>
              <a:rPr lang="en-US" altLang="zh-TW" sz="2800" dirty="0" smtClean="0"/>
              <a:t>For 40, 50 &amp; 80 km/h</a:t>
            </a:r>
          </a:p>
          <a:p>
            <a:pPr lvl="1"/>
            <a:r>
              <a:rPr lang="en-US" altLang="zh-TW" sz="2500" dirty="0" smtClean="0"/>
              <a:t>ii)</a:t>
            </a:r>
            <a:endParaRPr lang="zh-TW" altLang="en-US" sz="2500" dirty="0" smtClean="0"/>
          </a:p>
          <a:p>
            <a:endParaRPr lang="zh-TW" altLang="en-US" sz="2800" dirty="0"/>
          </a:p>
        </p:txBody>
      </p:sp>
      <p:pic>
        <p:nvPicPr>
          <p:cNvPr id="14" name="Picture 2"/>
          <p:cNvPicPr>
            <a:picLocks noChangeAspect="1" noChangeArrowheads="1"/>
          </p:cNvPicPr>
          <p:nvPr/>
        </p:nvPicPr>
        <p:blipFill>
          <a:blip r:embed="rId4" cstate="print"/>
          <a:srcRect/>
          <a:stretch>
            <a:fillRect/>
          </a:stretch>
        </p:blipFill>
        <p:spPr bwMode="auto">
          <a:xfrm>
            <a:off x="2522808" y="4578156"/>
            <a:ext cx="3039792" cy="2279844"/>
          </a:xfrm>
          <a:prstGeom prst="rect">
            <a:avLst/>
          </a:prstGeom>
          <a:noFill/>
          <a:ln w="9525">
            <a:noFill/>
            <a:miter lim="800000"/>
            <a:headEnd/>
            <a:tailEnd/>
          </a:ln>
        </p:spPr>
      </p:pic>
      <p:pic>
        <p:nvPicPr>
          <p:cNvPr id="16" name="Picture 2"/>
          <p:cNvPicPr>
            <a:picLocks noChangeAspect="1" noChangeArrowheads="1"/>
          </p:cNvPicPr>
          <p:nvPr/>
        </p:nvPicPr>
        <p:blipFill>
          <a:blip r:embed="rId5" cstate="print"/>
          <a:srcRect/>
          <a:stretch>
            <a:fillRect/>
          </a:stretch>
        </p:blipFill>
        <p:spPr bwMode="auto">
          <a:xfrm>
            <a:off x="5414242" y="2640107"/>
            <a:ext cx="3636757" cy="2693894"/>
          </a:xfrm>
          <a:prstGeom prst="rect">
            <a:avLst/>
          </a:prstGeom>
          <a:noFill/>
          <a:ln w="9525">
            <a:noFill/>
            <a:miter lim="800000"/>
            <a:headEnd/>
            <a:tailEnd/>
          </a:ln>
        </p:spPr>
      </p:pic>
      <p:cxnSp>
        <p:nvCxnSpPr>
          <p:cNvPr id="20" name="Straight Arrow Connector 19"/>
          <p:cNvCxnSpPr>
            <a:cxnSpLocks/>
          </p:cNvCxnSpPr>
          <p:nvPr/>
        </p:nvCxnSpPr>
        <p:spPr>
          <a:xfrm flipH="1">
            <a:off x="3276601" y="2640107"/>
            <a:ext cx="1066799" cy="712693"/>
          </a:xfrm>
          <a:prstGeom prst="straightConnector1">
            <a:avLst/>
          </a:prstGeom>
          <a:ln w="25400" cap="rnd">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cxnSpLocks/>
          </p:cNvCxnSpPr>
          <p:nvPr/>
        </p:nvCxnSpPr>
        <p:spPr>
          <a:xfrm>
            <a:off x="2362200" y="2563907"/>
            <a:ext cx="266700" cy="356346"/>
          </a:xfrm>
          <a:prstGeom prst="straightConnector1">
            <a:avLst/>
          </a:prstGeom>
          <a:ln w="25400" cap="rnd">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363142"/>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2800" dirty="0" smtClean="0">
                <a:solidFill>
                  <a:schemeClr val="tx1"/>
                </a:solidFill>
              </a:rPr>
              <a:t>Test 3: Sensitivity to disturbance from other traffic</a:t>
            </a:r>
            <a:endParaRPr lang="zh-TW" altLang="en-US" sz="2800" dirty="0">
              <a:solidFill>
                <a:schemeClr val="tx1"/>
              </a:solidFill>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65</a:t>
            </a:fld>
            <a:endParaRPr lang="en-US"/>
          </a:p>
        </p:txBody>
      </p:sp>
      <p:sp>
        <p:nvSpPr>
          <p:cNvPr id="4" name="Content Placeholder 3"/>
          <p:cNvSpPr>
            <a:spLocks noGrp="1"/>
          </p:cNvSpPr>
          <p:nvPr>
            <p:ph sz="quarter" idx="1"/>
          </p:nvPr>
        </p:nvSpPr>
        <p:spPr/>
        <p:txBody>
          <a:bodyPr/>
          <a:lstStyle/>
          <a:p>
            <a:r>
              <a:rPr lang="en-US" altLang="zh-TW" sz="2400" dirty="0" smtClean="0"/>
              <a:t>To ascertain the noise disturbances from the vehicles passing by at adjacent lanes</a:t>
            </a:r>
          </a:p>
          <a:p>
            <a:r>
              <a:rPr lang="en-US" altLang="zh-TW" sz="2400" dirty="0" smtClean="0"/>
              <a:t>Standard CPX measurement </a:t>
            </a:r>
            <a:r>
              <a:rPr lang="en-US" altLang="zh-TW" sz="2400" dirty="0" err="1" smtClean="0"/>
              <a:t>v.s</a:t>
            </a:r>
            <a:r>
              <a:rPr lang="en-US" altLang="zh-TW" sz="2400" dirty="0" smtClean="0"/>
              <a:t>. Parked-trailer measurement</a:t>
            </a:r>
          </a:p>
          <a:p>
            <a:r>
              <a:rPr lang="en-US" altLang="zh-TW" sz="2400" dirty="0" smtClean="0"/>
              <a:t>Criterion:</a:t>
            </a:r>
          </a:p>
          <a:p>
            <a:pPr lvl="1"/>
            <a:r>
              <a:rPr lang="en-US" altLang="zh-TW" sz="2100" dirty="0" smtClean="0"/>
              <a:t>Passage of 20 passenger cars &amp; 20 heavy vehicles</a:t>
            </a:r>
          </a:p>
          <a:p>
            <a:endParaRPr lang="zh-TW" altLang="en-US" sz="2800" dirty="0"/>
          </a:p>
        </p:txBody>
      </p:sp>
      <p:pic>
        <p:nvPicPr>
          <p:cNvPr id="215042" name="Picture 2"/>
          <p:cNvPicPr>
            <a:picLocks noChangeAspect="1" noChangeArrowheads="1"/>
          </p:cNvPicPr>
          <p:nvPr/>
        </p:nvPicPr>
        <p:blipFill>
          <a:blip r:embed="rId2" cstate="print"/>
          <a:srcRect/>
          <a:stretch>
            <a:fillRect/>
          </a:stretch>
        </p:blipFill>
        <p:spPr bwMode="auto">
          <a:xfrm>
            <a:off x="1301400" y="3733800"/>
            <a:ext cx="6541200" cy="828000"/>
          </a:xfrm>
          <a:prstGeom prst="rect">
            <a:avLst/>
          </a:prstGeom>
          <a:noFill/>
          <a:ln w="9525">
            <a:noFill/>
            <a:miter lim="800000"/>
            <a:headEnd/>
            <a:tailEnd/>
          </a:ln>
        </p:spPr>
      </p:pic>
    </p:spTree>
    <p:extLst>
      <p:ext uri="{BB962C8B-B14F-4D97-AF65-F5344CB8AC3E}">
        <p14:creationId xmlns:p14="http://schemas.microsoft.com/office/powerpoint/2010/main" val="2502794571"/>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2800" dirty="0" smtClean="0">
                <a:solidFill>
                  <a:schemeClr val="tx1"/>
                </a:solidFill>
              </a:rPr>
              <a:t>Test 3: Sensitivity to disturbance from other traffic</a:t>
            </a:r>
            <a:endParaRPr lang="zh-TW" altLang="en-US" sz="2800" dirty="0">
              <a:solidFill>
                <a:schemeClr val="tx1"/>
              </a:solidFill>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66</a:t>
            </a:fld>
            <a:endParaRPr lang="en-US"/>
          </a:p>
        </p:txBody>
      </p:sp>
      <p:sp>
        <p:nvSpPr>
          <p:cNvPr id="4" name="Content Placeholder 3"/>
          <p:cNvSpPr>
            <a:spLocks noGrp="1"/>
          </p:cNvSpPr>
          <p:nvPr>
            <p:ph sz="quarter" idx="1"/>
          </p:nvPr>
        </p:nvSpPr>
        <p:spPr/>
        <p:txBody>
          <a:bodyPr/>
          <a:lstStyle/>
          <a:p>
            <a:r>
              <a:rPr lang="en-US" altLang="zh-TW" sz="2800" dirty="0" smtClean="0"/>
              <a:t>Setup – Case B (Parked trailer measurement)</a:t>
            </a:r>
            <a:endParaRPr lang="zh-TW" altLang="en-US" sz="2800" dirty="0"/>
          </a:p>
        </p:txBody>
      </p:sp>
      <p:pic>
        <p:nvPicPr>
          <p:cNvPr id="216066" name="Picture 2"/>
          <p:cNvPicPr>
            <a:picLocks noChangeAspect="1" noChangeArrowheads="1"/>
          </p:cNvPicPr>
          <p:nvPr/>
        </p:nvPicPr>
        <p:blipFill>
          <a:blip r:embed="rId2" cstate="print"/>
          <a:srcRect/>
          <a:stretch>
            <a:fillRect/>
          </a:stretch>
        </p:blipFill>
        <p:spPr bwMode="auto">
          <a:xfrm>
            <a:off x="1311000" y="2226190"/>
            <a:ext cx="6385200" cy="4120904"/>
          </a:xfrm>
          <a:prstGeom prst="rect">
            <a:avLst/>
          </a:prstGeom>
          <a:noFill/>
          <a:ln w="9525">
            <a:noFill/>
            <a:miter lim="800000"/>
            <a:headEnd/>
            <a:tailEnd/>
          </a:ln>
        </p:spPr>
      </p:pic>
    </p:spTree>
    <p:extLst>
      <p:ext uri="{BB962C8B-B14F-4D97-AF65-F5344CB8AC3E}">
        <p14:creationId xmlns:p14="http://schemas.microsoft.com/office/powerpoint/2010/main" val="526083683"/>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2497572" y="1571172"/>
            <a:ext cx="6541200" cy="653142"/>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US" altLang="zh-TW" sz="2800" dirty="0" smtClean="0">
                <a:solidFill>
                  <a:schemeClr val="tx1"/>
                </a:solidFill>
              </a:rPr>
              <a:t>Test 3: Sensitivity to disturbance from other traffic</a:t>
            </a:r>
            <a:endParaRPr lang="zh-TW" altLang="en-US" sz="2800" dirty="0">
              <a:solidFill>
                <a:schemeClr val="tx1"/>
              </a:solidFill>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67</a:t>
            </a:fld>
            <a:endParaRPr lang="en-US"/>
          </a:p>
        </p:txBody>
      </p:sp>
      <p:sp>
        <p:nvSpPr>
          <p:cNvPr id="4" name="Content Placeholder 3"/>
          <p:cNvSpPr>
            <a:spLocks noGrp="1"/>
          </p:cNvSpPr>
          <p:nvPr>
            <p:ph sz="quarter" idx="1"/>
          </p:nvPr>
        </p:nvSpPr>
        <p:spPr/>
        <p:txBody>
          <a:bodyPr/>
          <a:lstStyle/>
          <a:p>
            <a:r>
              <a:rPr lang="en-US" altLang="zh-TW" sz="2800" dirty="0" smtClean="0"/>
              <a:t>Criterion:</a:t>
            </a:r>
          </a:p>
          <a:p>
            <a:pPr lvl="1"/>
            <a:r>
              <a:rPr lang="en-US" altLang="zh-TW" sz="2000" dirty="0" smtClean="0"/>
              <a:t>Noisiest </a:t>
            </a:r>
            <a:r>
              <a:rPr lang="en-US" altLang="zh-TW" sz="2000" b="1" u="sng" dirty="0" smtClean="0"/>
              <a:t>passenger car</a:t>
            </a:r>
            <a:r>
              <a:rPr lang="en-US" altLang="zh-TW" sz="2000" dirty="0" smtClean="0"/>
              <a:t> &amp; heavy vehicle</a:t>
            </a:r>
            <a:endParaRPr lang="en-US" altLang="zh-TW" sz="2500" dirty="0" smtClean="0"/>
          </a:p>
          <a:p>
            <a:endParaRPr lang="zh-TW" altLang="en-US" sz="2800" dirty="0"/>
          </a:p>
        </p:txBody>
      </p:sp>
      <p:pic>
        <p:nvPicPr>
          <p:cNvPr id="161793" name="Picture 1"/>
          <p:cNvPicPr>
            <a:picLocks noChangeAspect="1" noChangeArrowheads="1"/>
          </p:cNvPicPr>
          <p:nvPr/>
        </p:nvPicPr>
        <p:blipFill>
          <a:blip r:embed="rId3" cstate="print"/>
          <a:srcRect/>
          <a:stretch>
            <a:fillRect/>
          </a:stretch>
        </p:blipFill>
        <p:spPr bwMode="auto">
          <a:xfrm>
            <a:off x="1066800" y="2819400"/>
            <a:ext cx="5040000" cy="3480000"/>
          </a:xfrm>
          <a:prstGeom prst="rect">
            <a:avLst/>
          </a:prstGeom>
          <a:noFill/>
          <a:ln w="9525">
            <a:noFill/>
            <a:miter lim="800000"/>
            <a:headEnd/>
            <a:tailEnd/>
          </a:ln>
        </p:spPr>
      </p:pic>
      <p:sp>
        <p:nvSpPr>
          <p:cNvPr id="7" name="Right Brace 6"/>
          <p:cNvSpPr/>
          <p:nvPr/>
        </p:nvSpPr>
        <p:spPr>
          <a:xfrm>
            <a:off x="5905500" y="3048000"/>
            <a:ext cx="228600" cy="6840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p>
        </p:txBody>
      </p:sp>
      <p:sp>
        <p:nvSpPr>
          <p:cNvPr id="8" name="TextBox 7"/>
          <p:cNvSpPr txBox="1"/>
          <p:nvPr/>
        </p:nvSpPr>
        <p:spPr>
          <a:xfrm>
            <a:off x="6324600" y="3018972"/>
            <a:ext cx="1524000" cy="646331"/>
          </a:xfrm>
          <a:prstGeom prst="rect">
            <a:avLst/>
          </a:prstGeom>
          <a:noFill/>
        </p:spPr>
        <p:txBody>
          <a:bodyPr wrap="square" rtlCol="0">
            <a:spAutoFit/>
          </a:bodyPr>
          <a:lstStyle/>
          <a:p>
            <a:pPr algn="ctr"/>
            <a:r>
              <a:rPr lang="en-US" altLang="zh-TW" dirty="0" smtClean="0"/>
              <a:t>CPX measurement</a:t>
            </a:r>
            <a:endParaRPr lang="zh-TW" altLang="en-US" dirty="0"/>
          </a:p>
        </p:txBody>
      </p:sp>
      <p:sp>
        <p:nvSpPr>
          <p:cNvPr id="9" name="TextBox 8"/>
          <p:cNvSpPr txBox="1"/>
          <p:nvPr/>
        </p:nvSpPr>
        <p:spPr>
          <a:xfrm>
            <a:off x="6248400" y="2590800"/>
            <a:ext cx="1524000" cy="369332"/>
          </a:xfrm>
          <a:prstGeom prst="rect">
            <a:avLst/>
          </a:prstGeom>
          <a:noFill/>
        </p:spPr>
        <p:txBody>
          <a:bodyPr wrap="square" rtlCol="0">
            <a:spAutoFit/>
          </a:bodyPr>
          <a:lstStyle/>
          <a:p>
            <a:pPr algn="ctr"/>
            <a:r>
              <a:rPr lang="en-US" altLang="zh-TW" u="sng" dirty="0" err="1" smtClean="0"/>
              <a:t>Mics</a:t>
            </a:r>
            <a:r>
              <a:rPr lang="en-US" altLang="zh-TW" u="sng" dirty="0" smtClean="0"/>
              <a:t> 1 – 4</a:t>
            </a:r>
            <a:endParaRPr lang="zh-TW" altLang="en-US" u="sng" dirty="0"/>
          </a:p>
        </p:txBody>
      </p:sp>
      <p:sp>
        <p:nvSpPr>
          <p:cNvPr id="10" name="Right Brace 9"/>
          <p:cNvSpPr/>
          <p:nvPr/>
        </p:nvSpPr>
        <p:spPr>
          <a:xfrm>
            <a:off x="5874434" y="3748314"/>
            <a:ext cx="290732" cy="5040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p>
        </p:txBody>
      </p:sp>
      <p:sp>
        <p:nvSpPr>
          <p:cNvPr id="11" name="TextBox 10"/>
          <p:cNvSpPr txBox="1"/>
          <p:nvPr/>
        </p:nvSpPr>
        <p:spPr>
          <a:xfrm>
            <a:off x="6338668" y="3708402"/>
            <a:ext cx="1524000" cy="646331"/>
          </a:xfrm>
          <a:prstGeom prst="rect">
            <a:avLst/>
          </a:prstGeom>
          <a:noFill/>
        </p:spPr>
        <p:txBody>
          <a:bodyPr wrap="square" rtlCol="0">
            <a:spAutoFit/>
          </a:bodyPr>
          <a:lstStyle/>
          <a:p>
            <a:pPr algn="ctr"/>
            <a:r>
              <a:rPr lang="en-US" altLang="zh-TW" dirty="0" smtClean="0"/>
              <a:t>Pass-by</a:t>
            </a:r>
          </a:p>
          <a:p>
            <a:pPr algn="ctr"/>
            <a:r>
              <a:rPr lang="en-US" altLang="zh-TW" dirty="0" smtClean="0"/>
              <a:t>passenger car</a:t>
            </a:r>
            <a:endParaRPr lang="zh-TW" altLang="en-US" dirty="0"/>
          </a:p>
        </p:txBody>
      </p:sp>
      <p:sp>
        <p:nvSpPr>
          <p:cNvPr id="12" name="Right Brace 11"/>
          <p:cNvSpPr/>
          <p:nvPr/>
        </p:nvSpPr>
        <p:spPr>
          <a:xfrm>
            <a:off x="5867400" y="4717146"/>
            <a:ext cx="304800" cy="7920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p>
        </p:txBody>
      </p:sp>
      <p:sp>
        <p:nvSpPr>
          <p:cNvPr id="13" name="TextBox 12"/>
          <p:cNvSpPr txBox="1"/>
          <p:nvPr/>
        </p:nvSpPr>
        <p:spPr>
          <a:xfrm>
            <a:off x="6324600" y="4933436"/>
            <a:ext cx="1524000" cy="369332"/>
          </a:xfrm>
          <a:prstGeom prst="rect">
            <a:avLst/>
          </a:prstGeom>
          <a:noFill/>
        </p:spPr>
        <p:txBody>
          <a:bodyPr wrap="square" rtlCol="0">
            <a:spAutoFit/>
          </a:bodyPr>
          <a:lstStyle/>
          <a:p>
            <a:pPr algn="ctr"/>
            <a:r>
              <a:rPr lang="en-US" altLang="zh-TW" dirty="0" smtClean="0"/>
              <a:t>Difference</a:t>
            </a:r>
            <a:endParaRPr lang="zh-TW" altLang="en-US" dirty="0"/>
          </a:p>
        </p:txBody>
      </p:sp>
      <p:pic>
        <p:nvPicPr>
          <p:cNvPr id="221186" name="Picture 2"/>
          <p:cNvPicPr>
            <a:picLocks noChangeAspect="1" noChangeArrowheads="1"/>
          </p:cNvPicPr>
          <p:nvPr/>
        </p:nvPicPr>
        <p:blipFill>
          <a:blip r:embed="rId4" cstate="print"/>
          <a:srcRect/>
          <a:stretch>
            <a:fillRect/>
          </a:stretch>
        </p:blipFill>
        <p:spPr bwMode="auto">
          <a:xfrm>
            <a:off x="5710341" y="6159629"/>
            <a:ext cx="3433659" cy="698371"/>
          </a:xfrm>
          <a:prstGeom prst="rect">
            <a:avLst/>
          </a:prstGeom>
          <a:noFill/>
          <a:ln w="9525">
            <a:noFill/>
            <a:miter lim="800000"/>
            <a:headEnd/>
            <a:tailEnd/>
          </a:ln>
        </p:spPr>
      </p:pic>
    </p:spTree>
    <p:extLst>
      <p:ext uri="{BB962C8B-B14F-4D97-AF65-F5344CB8AC3E}">
        <p14:creationId xmlns:p14="http://schemas.microsoft.com/office/powerpoint/2010/main" val="2417499709"/>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p:cNvPicPr>
            <a:picLocks noChangeAspect="1" noChangeArrowheads="1"/>
          </p:cNvPicPr>
          <p:nvPr/>
        </p:nvPicPr>
        <p:blipFill>
          <a:blip r:embed="rId2" cstate="print"/>
          <a:srcRect/>
          <a:stretch>
            <a:fillRect/>
          </a:stretch>
        </p:blipFill>
        <p:spPr bwMode="auto">
          <a:xfrm>
            <a:off x="994314" y="2809013"/>
            <a:ext cx="5040000" cy="3562759"/>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2497572" y="1571172"/>
            <a:ext cx="6541200" cy="653142"/>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US" altLang="zh-TW" sz="2800" dirty="0" smtClean="0">
                <a:solidFill>
                  <a:schemeClr val="tx1"/>
                </a:solidFill>
              </a:rPr>
              <a:t>Test 3: Sensitivity to disturbance from other traffic</a:t>
            </a:r>
            <a:endParaRPr lang="zh-TW" altLang="en-US" sz="2800" dirty="0">
              <a:solidFill>
                <a:schemeClr val="tx1"/>
              </a:solidFill>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68</a:t>
            </a:fld>
            <a:endParaRPr lang="en-US"/>
          </a:p>
        </p:txBody>
      </p:sp>
      <p:sp>
        <p:nvSpPr>
          <p:cNvPr id="4" name="Content Placeholder 3"/>
          <p:cNvSpPr>
            <a:spLocks noGrp="1"/>
          </p:cNvSpPr>
          <p:nvPr>
            <p:ph sz="quarter" idx="1"/>
          </p:nvPr>
        </p:nvSpPr>
        <p:spPr/>
        <p:txBody>
          <a:bodyPr/>
          <a:lstStyle/>
          <a:p>
            <a:r>
              <a:rPr lang="en-US" altLang="zh-TW" sz="2800" dirty="0" smtClean="0"/>
              <a:t>Criterion:</a:t>
            </a:r>
          </a:p>
          <a:p>
            <a:pPr lvl="1"/>
            <a:r>
              <a:rPr lang="en-US" altLang="zh-TW" sz="2000" dirty="0" smtClean="0"/>
              <a:t>Noisiest passenger car &amp; </a:t>
            </a:r>
            <a:r>
              <a:rPr lang="en-US" altLang="zh-TW" sz="2000" b="1" u="sng" dirty="0" smtClean="0"/>
              <a:t>heavy vehicle</a:t>
            </a:r>
            <a:endParaRPr lang="en-US" altLang="zh-TW" sz="2500" b="1" u="sng" dirty="0" smtClean="0"/>
          </a:p>
          <a:p>
            <a:endParaRPr lang="zh-TW" altLang="en-US" sz="2800" dirty="0"/>
          </a:p>
        </p:txBody>
      </p:sp>
      <p:sp>
        <p:nvSpPr>
          <p:cNvPr id="7" name="Right Brace 6"/>
          <p:cNvSpPr/>
          <p:nvPr/>
        </p:nvSpPr>
        <p:spPr>
          <a:xfrm>
            <a:off x="5905500" y="3048000"/>
            <a:ext cx="228600" cy="6840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p>
        </p:txBody>
      </p:sp>
      <p:sp>
        <p:nvSpPr>
          <p:cNvPr id="8" name="TextBox 7"/>
          <p:cNvSpPr txBox="1"/>
          <p:nvPr/>
        </p:nvSpPr>
        <p:spPr>
          <a:xfrm>
            <a:off x="6324600" y="3018972"/>
            <a:ext cx="1524000" cy="646331"/>
          </a:xfrm>
          <a:prstGeom prst="rect">
            <a:avLst/>
          </a:prstGeom>
          <a:noFill/>
        </p:spPr>
        <p:txBody>
          <a:bodyPr wrap="square" rtlCol="0">
            <a:spAutoFit/>
          </a:bodyPr>
          <a:lstStyle/>
          <a:p>
            <a:pPr algn="ctr"/>
            <a:r>
              <a:rPr lang="en-US" altLang="zh-TW" dirty="0" smtClean="0"/>
              <a:t>CPX measurement</a:t>
            </a:r>
            <a:endParaRPr lang="zh-TW" altLang="en-US" dirty="0"/>
          </a:p>
        </p:txBody>
      </p:sp>
      <p:sp>
        <p:nvSpPr>
          <p:cNvPr id="9" name="TextBox 8"/>
          <p:cNvSpPr txBox="1"/>
          <p:nvPr/>
        </p:nvSpPr>
        <p:spPr>
          <a:xfrm>
            <a:off x="6248400" y="2590800"/>
            <a:ext cx="1524000" cy="369332"/>
          </a:xfrm>
          <a:prstGeom prst="rect">
            <a:avLst/>
          </a:prstGeom>
          <a:noFill/>
        </p:spPr>
        <p:txBody>
          <a:bodyPr wrap="square" rtlCol="0">
            <a:spAutoFit/>
          </a:bodyPr>
          <a:lstStyle/>
          <a:p>
            <a:pPr algn="ctr"/>
            <a:r>
              <a:rPr lang="en-US" altLang="zh-TW" u="sng" dirty="0" err="1" smtClean="0"/>
              <a:t>Mics</a:t>
            </a:r>
            <a:r>
              <a:rPr lang="en-US" altLang="zh-TW" u="sng" dirty="0" smtClean="0"/>
              <a:t> 1 – 4</a:t>
            </a:r>
            <a:endParaRPr lang="zh-TW" altLang="en-US" u="sng" dirty="0"/>
          </a:p>
        </p:txBody>
      </p:sp>
      <p:sp>
        <p:nvSpPr>
          <p:cNvPr id="10" name="Right Brace 9"/>
          <p:cNvSpPr/>
          <p:nvPr/>
        </p:nvSpPr>
        <p:spPr>
          <a:xfrm>
            <a:off x="5874434" y="3748314"/>
            <a:ext cx="290732" cy="5040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p>
        </p:txBody>
      </p:sp>
      <p:sp>
        <p:nvSpPr>
          <p:cNvPr id="11" name="TextBox 10"/>
          <p:cNvSpPr txBox="1"/>
          <p:nvPr/>
        </p:nvSpPr>
        <p:spPr>
          <a:xfrm>
            <a:off x="6338668" y="3708402"/>
            <a:ext cx="1524000" cy="646331"/>
          </a:xfrm>
          <a:prstGeom prst="rect">
            <a:avLst/>
          </a:prstGeom>
          <a:noFill/>
        </p:spPr>
        <p:txBody>
          <a:bodyPr wrap="square" rtlCol="0">
            <a:spAutoFit/>
          </a:bodyPr>
          <a:lstStyle/>
          <a:p>
            <a:pPr algn="ctr"/>
            <a:r>
              <a:rPr lang="en-US" altLang="zh-TW" dirty="0" smtClean="0"/>
              <a:t>Pass-by</a:t>
            </a:r>
          </a:p>
          <a:p>
            <a:pPr algn="ctr"/>
            <a:r>
              <a:rPr lang="en-US" altLang="zh-TW" dirty="0" smtClean="0"/>
              <a:t>heavy vehicle</a:t>
            </a:r>
            <a:endParaRPr lang="zh-TW" altLang="en-US" dirty="0"/>
          </a:p>
        </p:txBody>
      </p:sp>
      <p:sp>
        <p:nvSpPr>
          <p:cNvPr id="12" name="Right Brace 11"/>
          <p:cNvSpPr/>
          <p:nvPr/>
        </p:nvSpPr>
        <p:spPr>
          <a:xfrm>
            <a:off x="5867400" y="4878600"/>
            <a:ext cx="304800" cy="6840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p>
        </p:txBody>
      </p:sp>
      <p:sp>
        <p:nvSpPr>
          <p:cNvPr id="13" name="TextBox 12"/>
          <p:cNvSpPr txBox="1"/>
          <p:nvPr/>
        </p:nvSpPr>
        <p:spPr>
          <a:xfrm>
            <a:off x="6324600" y="4933436"/>
            <a:ext cx="1524000" cy="369332"/>
          </a:xfrm>
          <a:prstGeom prst="rect">
            <a:avLst/>
          </a:prstGeom>
          <a:noFill/>
        </p:spPr>
        <p:txBody>
          <a:bodyPr wrap="square" rtlCol="0">
            <a:spAutoFit/>
          </a:bodyPr>
          <a:lstStyle/>
          <a:p>
            <a:pPr algn="ctr"/>
            <a:r>
              <a:rPr lang="en-US" altLang="zh-TW" dirty="0" smtClean="0"/>
              <a:t>Difference</a:t>
            </a:r>
            <a:endParaRPr lang="zh-TW" altLang="en-US" dirty="0"/>
          </a:p>
        </p:txBody>
      </p:sp>
      <p:pic>
        <p:nvPicPr>
          <p:cNvPr id="15" name="Picture 2"/>
          <p:cNvPicPr>
            <a:picLocks noChangeAspect="1" noChangeArrowheads="1"/>
          </p:cNvPicPr>
          <p:nvPr/>
        </p:nvPicPr>
        <p:blipFill>
          <a:blip r:embed="rId4" cstate="print"/>
          <a:srcRect/>
          <a:stretch>
            <a:fillRect/>
          </a:stretch>
        </p:blipFill>
        <p:spPr bwMode="auto">
          <a:xfrm>
            <a:off x="5710341" y="6159629"/>
            <a:ext cx="3433659" cy="698371"/>
          </a:xfrm>
          <a:prstGeom prst="rect">
            <a:avLst/>
          </a:prstGeom>
          <a:noFill/>
          <a:ln w="9525">
            <a:noFill/>
            <a:miter lim="800000"/>
            <a:headEnd/>
            <a:tailEnd/>
          </a:ln>
        </p:spPr>
      </p:pic>
    </p:spTree>
    <p:extLst>
      <p:ext uri="{BB962C8B-B14F-4D97-AF65-F5344CB8AC3E}">
        <p14:creationId xmlns:p14="http://schemas.microsoft.com/office/powerpoint/2010/main" val="3317440157"/>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ltLang="zh-TW" sz="3600" dirty="0" smtClean="0">
                <a:solidFill>
                  <a:schemeClr val="tx1"/>
                </a:solidFill>
                <a:latin typeface="Calibri" pitchFamily="34" charset="0"/>
              </a:rPr>
              <a:t>Sensing mechanism of microphone</a:t>
            </a:r>
            <a:endParaRPr lang="zh-TW" altLang="en-US" sz="3600" dirty="0"/>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pPr/>
              <a:t>69</a:t>
            </a:fld>
            <a:endParaRPr lang="en-US"/>
          </a:p>
        </p:txBody>
      </p:sp>
      <p:pic>
        <p:nvPicPr>
          <p:cNvPr id="25" name="Content Placeholder 4"/>
          <p:cNvPicPr>
            <a:picLocks noGrp="1" noChangeAspect="1" noChangeArrowheads="1"/>
          </p:cNvPicPr>
          <p:nvPr>
            <p:ph idx="1"/>
          </p:nvPr>
        </p:nvPicPr>
        <p:blipFill>
          <a:blip r:embed="rId2" cstate="print"/>
          <a:srcRect/>
          <a:stretch>
            <a:fillRect/>
          </a:stretch>
        </p:blipFill>
        <p:spPr bwMode="auto">
          <a:xfrm>
            <a:off x="1308570" y="1524000"/>
            <a:ext cx="6486525" cy="3362325"/>
          </a:xfrm>
          <a:prstGeom prst="rect">
            <a:avLst/>
          </a:prstGeom>
          <a:noFill/>
          <a:ln w="9525">
            <a:noFill/>
            <a:miter lim="800000"/>
            <a:headEnd/>
            <a:tailEnd/>
          </a:ln>
        </p:spPr>
      </p:pic>
      <p:grpSp>
        <p:nvGrpSpPr>
          <p:cNvPr id="26" name="Group 25"/>
          <p:cNvGrpSpPr/>
          <p:nvPr/>
        </p:nvGrpSpPr>
        <p:grpSpPr>
          <a:xfrm>
            <a:off x="1348905" y="2093946"/>
            <a:ext cx="6818348" cy="2041900"/>
            <a:chOff x="1709738" y="1599736"/>
            <a:chExt cx="6818348" cy="2041900"/>
          </a:xfrm>
        </p:grpSpPr>
        <p:grpSp>
          <p:nvGrpSpPr>
            <p:cNvPr id="27" name="Group 21"/>
            <p:cNvGrpSpPr/>
            <p:nvPr/>
          </p:nvGrpSpPr>
          <p:grpSpPr>
            <a:xfrm>
              <a:off x="1709738" y="1599736"/>
              <a:ext cx="6818348" cy="1328158"/>
              <a:chOff x="1709738" y="1644126"/>
              <a:chExt cx="6818348" cy="1328158"/>
            </a:xfrm>
          </p:grpSpPr>
          <p:sp>
            <p:nvSpPr>
              <p:cNvPr id="29" name="TextBox 28"/>
              <p:cNvSpPr txBox="1"/>
              <p:nvPr/>
            </p:nvSpPr>
            <p:spPr>
              <a:xfrm>
                <a:off x="1709738" y="2636669"/>
                <a:ext cx="656948" cy="276999"/>
              </a:xfrm>
              <a:prstGeom prst="rect">
                <a:avLst/>
              </a:prstGeom>
              <a:noFill/>
            </p:spPr>
            <p:txBody>
              <a:bodyPr wrap="square" rtlCol="0">
                <a:spAutoFit/>
              </a:bodyPr>
              <a:lstStyle/>
              <a:p>
                <a:r>
                  <a:rPr lang="en-US" sz="1200" dirty="0" smtClean="0"/>
                  <a:t>Sound</a:t>
                </a:r>
                <a:endParaRPr lang="en-US" sz="1200" dirty="0"/>
              </a:p>
            </p:txBody>
          </p:sp>
          <p:sp>
            <p:nvSpPr>
              <p:cNvPr id="30" name="TextBox 29"/>
              <p:cNvSpPr txBox="1"/>
              <p:nvPr/>
            </p:nvSpPr>
            <p:spPr>
              <a:xfrm>
                <a:off x="4436637" y="1644126"/>
                <a:ext cx="925476" cy="276999"/>
              </a:xfrm>
              <a:prstGeom prst="rect">
                <a:avLst/>
              </a:prstGeom>
              <a:noFill/>
            </p:spPr>
            <p:txBody>
              <a:bodyPr wrap="square" rtlCol="0">
                <a:spAutoFit/>
              </a:bodyPr>
              <a:lstStyle/>
              <a:p>
                <a:r>
                  <a:rPr lang="en-US" sz="1200" dirty="0" smtClean="0"/>
                  <a:t>Back plate</a:t>
                </a:r>
                <a:endParaRPr lang="en-US" sz="1200" dirty="0"/>
              </a:p>
            </p:txBody>
          </p:sp>
          <p:sp>
            <p:nvSpPr>
              <p:cNvPr id="31" name="TextBox 30"/>
              <p:cNvSpPr txBox="1"/>
              <p:nvPr/>
            </p:nvSpPr>
            <p:spPr>
              <a:xfrm>
                <a:off x="3302465" y="1644126"/>
                <a:ext cx="1085268" cy="276999"/>
              </a:xfrm>
              <a:prstGeom prst="rect">
                <a:avLst/>
              </a:prstGeom>
              <a:noFill/>
            </p:spPr>
            <p:txBody>
              <a:bodyPr wrap="square" rtlCol="0">
                <a:spAutoFit/>
              </a:bodyPr>
              <a:lstStyle/>
              <a:p>
                <a:r>
                  <a:rPr lang="en-US" sz="1200" dirty="0" smtClean="0"/>
                  <a:t>Diaphragm</a:t>
                </a:r>
                <a:endParaRPr lang="en-US" sz="1200" dirty="0"/>
              </a:p>
            </p:txBody>
          </p:sp>
          <p:cxnSp>
            <p:nvCxnSpPr>
              <p:cNvPr id="32" name="Straight Connector 31"/>
              <p:cNvCxnSpPr>
                <a:stCxn id="31" idx="2"/>
              </p:cNvCxnSpPr>
              <p:nvPr/>
            </p:nvCxnSpPr>
            <p:spPr>
              <a:xfrm rot="16200000" flipH="1">
                <a:off x="3628835" y="2137388"/>
                <a:ext cx="715543" cy="283015"/>
              </a:xfrm>
              <a:prstGeom prst="line">
                <a:avLst/>
              </a:prstGeom>
              <a:ln w="12700">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5400000">
                <a:off x="4311322" y="2081954"/>
                <a:ext cx="715544" cy="393886"/>
              </a:xfrm>
              <a:prstGeom prst="line">
                <a:avLst/>
              </a:prstGeom>
              <a:ln w="12700">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582600" y="2325953"/>
                <a:ext cx="945486" cy="646331"/>
              </a:xfrm>
              <a:prstGeom prst="rect">
                <a:avLst/>
              </a:prstGeom>
              <a:noFill/>
            </p:spPr>
            <p:txBody>
              <a:bodyPr wrap="square" rtlCol="0">
                <a:spAutoFit/>
              </a:bodyPr>
              <a:lstStyle/>
              <a:p>
                <a:pPr algn="ctr"/>
                <a:r>
                  <a:rPr lang="en-US" sz="1200" dirty="0" smtClean="0"/>
                  <a:t>Sound Pressure Signal</a:t>
                </a:r>
                <a:endParaRPr lang="en-US" sz="1200" dirty="0"/>
              </a:p>
            </p:txBody>
          </p:sp>
        </p:grpSp>
        <p:sp>
          <p:nvSpPr>
            <p:cNvPr id="28" name="TextBox 27"/>
            <p:cNvSpPr txBox="1"/>
            <p:nvPr/>
          </p:nvSpPr>
          <p:spPr>
            <a:xfrm>
              <a:off x="5389282" y="3364637"/>
              <a:ext cx="1046491" cy="276999"/>
            </a:xfrm>
            <a:prstGeom prst="rect">
              <a:avLst/>
            </a:prstGeom>
            <a:noFill/>
          </p:spPr>
          <p:txBody>
            <a:bodyPr wrap="square" rtlCol="0">
              <a:spAutoFit/>
            </a:bodyPr>
            <a:lstStyle/>
            <a:p>
              <a:r>
                <a:rPr lang="en-US" sz="1200" dirty="0" smtClean="0"/>
                <a:t>Microphone</a:t>
              </a:r>
              <a:endParaRPr lang="en-US" dirty="0"/>
            </a:p>
          </p:txBody>
        </p:sp>
      </p:grpSp>
      <p:grpSp>
        <p:nvGrpSpPr>
          <p:cNvPr id="35" name="Group 34"/>
          <p:cNvGrpSpPr/>
          <p:nvPr/>
        </p:nvGrpSpPr>
        <p:grpSpPr>
          <a:xfrm>
            <a:off x="345135" y="4808734"/>
            <a:ext cx="8494065" cy="646331"/>
            <a:chOff x="1102696" y="4305646"/>
            <a:chExt cx="8494065" cy="646331"/>
          </a:xfrm>
        </p:grpSpPr>
        <p:sp>
          <p:nvSpPr>
            <p:cNvPr id="36" name="Rounded Rectangle 35"/>
            <p:cNvSpPr/>
            <p:nvPr/>
          </p:nvSpPr>
          <p:spPr>
            <a:xfrm>
              <a:off x="3481125" y="4305646"/>
              <a:ext cx="2605073" cy="64633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7" name="Group 31"/>
            <p:cNvGrpSpPr/>
            <p:nvPr/>
          </p:nvGrpSpPr>
          <p:grpSpPr>
            <a:xfrm>
              <a:off x="1102696" y="4305646"/>
              <a:ext cx="8494065" cy="646331"/>
              <a:chOff x="1062745" y="4305646"/>
              <a:chExt cx="8494065" cy="646331"/>
            </a:xfrm>
          </p:grpSpPr>
          <p:sp>
            <p:nvSpPr>
              <p:cNvPr id="38" name="TextBox 4"/>
              <p:cNvSpPr txBox="1"/>
              <p:nvPr/>
            </p:nvSpPr>
            <p:spPr>
              <a:xfrm>
                <a:off x="1062745" y="4444145"/>
                <a:ext cx="1610511" cy="369332"/>
              </a:xfrm>
              <a:prstGeom prst="rect">
                <a:avLst/>
              </a:prstGeom>
              <a:noFill/>
            </p:spPr>
            <p:txBody>
              <a:bodyPr wrap="square" rtlCol="0">
                <a:spAutoFit/>
              </a:bodyPr>
              <a:lstStyle/>
              <a:p>
                <a:r>
                  <a:rPr lang="en-US" dirty="0" smtClean="0"/>
                  <a:t>Sound wave</a:t>
                </a:r>
                <a:endParaRPr lang="en-US" dirty="0"/>
              </a:p>
            </p:txBody>
          </p:sp>
          <p:sp>
            <p:nvSpPr>
              <p:cNvPr id="39" name="Right Arrow 38"/>
              <p:cNvSpPr/>
              <p:nvPr/>
            </p:nvSpPr>
            <p:spPr>
              <a:xfrm>
                <a:off x="2504574" y="4383793"/>
                <a:ext cx="754601" cy="490037"/>
              </a:xfrm>
              <a:prstGeom prst="rightArrow">
                <a:avLst/>
              </a:prstGeom>
              <a:solidFill>
                <a:srgbClr val="0070C0"/>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3543272" y="4305646"/>
                <a:ext cx="2592286" cy="646331"/>
              </a:xfrm>
              <a:prstGeom prst="rect">
                <a:avLst/>
              </a:prstGeom>
              <a:noFill/>
            </p:spPr>
            <p:txBody>
              <a:bodyPr wrap="square" rtlCol="0">
                <a:spAutoFit/>
              </a:bodyPr>
              <a:lstStyle/>
              <a:p>
                <a:r>
                  <a:rPr lang="en-US" dirty="0" smtClean="0"/>
                  <a:t>Diaphragm/back plate:</a:t>
                </a:r>
              </a:p>
              <a:p>
                <a:r>
                  <a:rPr lang="en-US" dirty="0" smtClean="0"/>
                  <a:t>relative displacement</a:t>
                </a:r>
                <a:endParaRPr lang="en-US" dirty="0"/>
              </a:p>
            </p:txBody>
          </p:sp>
          <p:sp>
            <p:nvSpPr>
              <p:cNvPr id="41" name="Right Arrow 40"/>
              <p:cNvSpPr/>
              <p:nvPr/>
            </p:nvSpPr>
            <p:spPr>
              <a:xfrm>
                <a:off x="6162191" y="4383793"/>
                <a:ext cx="754601" cy="490037"/>
              </a:xfrm>
              <a:prstGeom prst="rightArrow">
                <a:avLst/>
              </a:prstGeom>
              <a:solidFill>
                <a:srgbClr val="0070C0"/>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6993038" y="4444145"/>
                <a:ext cx="2563772" cy="369332"/>
              </a:xfrm>
              <a:prstGeom prst="rect">
                <a:avLst/>
              </a:prstGeom>
              <a:noFill/>
            </p:spPr>
            <p:txBody>
              <a:bodyPr wrap="square" rtlCol="0">
                <a:spAutoFit/>
              </a:bodyPr>
              <a:lstStyle/>
              <a:p>
                <a:r>
                  <a:rPr lang="en-US" dirty="0" smtClean="0"/>
                  <a:t>Sound pressure signal</a:t>
                </a:r>
                <a:endParaRPr lang="en-US" dirty="0"/>
              </a:p>
            </p:txBody>
          </p:sp>
        </p:grpSp>
      </p:grpSp>
      <p:pic>
        <p:nvPicPr>
          <p:cNvPr id="43" name="Picture 2" descr="C:\Documents and Settings\KEN\Local Settings\Temporary Internet Files\Content.IE5\6Q6ZB1WZ\MC900013447[1].wmf"/>
          <p:cNvPicPr>
            <a:picLocks noChangeAspect="1" noChangeArrowheads="1"/>
          </p:cNvPicPr>
          <p:nvPr/>
        </p:nvPicPr>
        <p:blipFill>
          <a:blip r:embed="rId3" cstate="print"/>
          <a:srcRect/>
          <a:stretch>
            <a:fillRect/>
          </a:stretch>
        </p:blipFill>
        <p:spPr bwMode="auto">
          <a:xfrm>
            <a:off x="518165" y="2690704"/>
            <a:ext cx="911703" cy="1097280"/>
          </a:xfrm>
          <a:prstGeom prst="rect">
            <a:avLst/>
          </a:prstGeom>
          <a:noFill/>
        </p:spPr>
      </p:pic>
    </p:spTree>
    <p:extLst>
      <p:ext uri="{BB962C8B-B14F-4D97-AF65-F5344CB8AC3E}">
        <p14:creationId xmlns:p14="http://schemas.microsoft.com/office/powerpoint/2010/main" val="3459211082"/>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2800" dirty="0" err="1" smtClean="0">
                <a:solidFill>
                  <a:schemeClr val="tx1"/>
                </a:solidFill>
                <a:latin typeface="Calibri" pitchFamily="34" charset="0"/>
              </a:rPr>
              <a:t>PolyU</a:t>
            </a:r>
            <a:r>
              <a:rPr lang="en-US" altLang="zh-TW" sz="2800" dirty="0" smtClean="0">
                <a:solidFill>
                  <a:schemeClr val="tx1"/>
                </a:solidFill>
                <a:latin typeface="Calibri" pitchFamily="34" charset="0"/>
              </a:rPr>
              <a:t> Mark II Twin-Wheeled CPX Trailer</a:t>
            </a:r>
            <a:endParaRPr lang="zh-TW" altLang="en-US" sz="2800" dirty="0">
              <a:solidFill>
                <a:schemeClr val="tx1"/>
              </a:solidFill>
              <a:latin typeface="Calibri" pitchFamily="34" charset="0"/>
            </a:endParaRPr>
          </a:p>
        </p:txBody>
      </p:sp>
      <p:sp>
        <p:nvSpPr>
          <p:cNvPr id="3" name="Slide Number Placeholder 2"/>
          <p:cNvSpPr>
            <a:spLocks noGrp="1"/>
          </p:cNvSpPr>
          <p:nvPr>
            <p:ph type="sldNum" sz="quarter" idx="11"/>
          </p:nvPr>
        </p:nvSpPr>
        <p:spPr/>
        <p:txBody>
          <a:bodyPr>
            <a:normAutofit/>
          </a:bodyPr>
          <a:lstStyle/>
          <a:p>
            <a:endParaRPr lang="en-US" dirty="0">
              <a:latin typeface="Calibri" pitchFamily="34" charset="0"/>
            </a:endParaRPr>
          </a:p>
        </p:txBody>
      </p:sp>
      <p:sp>
        <p:nvSpPr>
          <p:cNvPr id="4" name="Text Placeholder 3"/>
          <p:cNvSpPr>
            <a:spLocks noGrp="1"/>
          </p:cNvSpPr>
          <p:nvPr>
            <p:ph type="body" idx="1"/>
          </p:nvPr>
        </p:nvSpPr>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3600" dirty="0" smtClean="0">
                <a:solidFill>
                  <a:schemeClr val="tx1"/>
                </a:solidFill>
              </a:rPr>
              <a:t>Background</a:t>
            </a:r>
            <a:endParaRPr lang="zh-TW" altLang="en-US" sz="3600" dirty="0">
              <a:solidFill>
                <a:schemeClr val="tx1"/>
              </a:solidFill>
            </a:endParaRPr>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8</a:t>
            </a:fld>
            <a:endParaRPr lang="en-US"/>
          </a:p>
        </p:txBody>
      </p:sp>
      <p:sp>
        <p:nvSpPr>
          <p:cNvPr id="4" name="Content Placeholder 3"/>
          <p:cNvSpPr>
            <a:spLocks noGrp="1"/>
          </p:cNvSpPr>
          <p:nvPr>
            <p:ph sz="quarter" idx="1"/>
          </p:nvPr>
        </p:nvSpPr>
        <p:spPr/>
        <p:txBody>
          <a:bodyPr>
            <a:normAutofit/>
          </a:bodyPr>
          <a:lstStyle/>
          <a:p>
            <a:r>
              <a:rPr lang="en-US" altLang="zh-TW" sz="2400" dirty="0" smtClean="0"/>
              <a:t>Predecessor: </a:t>
            </a:r>
            <a:r>
              <a:rPr lang="en-US" altLang="zh-TW" sz="2400" dirty="0" err="1" smtClean="0"/>
              <a:t>PolyU</a:t>
            </a:r>
            <a:r>
              <a:rPr lang="en-US" altLang="zh-TW" sz="2400" dirty="0" smtClean="0"/>
              <a:t> Mark I Single-wheeled CPX Trailer</a:t>
            </a:r>
          </a:p>
          <a:p>
            <a:pPr lvl="1"/>
            <a:r>
              <a:rPr lang="en-US" altLang="zh-TW" sz="2100" dirty="0" smtClean="0"/>
              <a:t>Acoustic closure</a:t>
            </a:r>
          </a:p>
          <a:p>
            <a:pPr lvl="1"/>
            <a:r>
              <a:rPr lang="en-US" altLang="zh-TW" sz="2100" dirty="0" smtClean="0"/>
              <a:t>1 test at middle of road lane</a:t>
            </a:r>
          </a:p>
          <a:p>
            <a:pPr lvl="1"/>
            <a:r>
              <a:rPr lang="en-US" altLang="zh-TW" sz="2100" dirty="0" smtClean="0"/>
              <a:t>2 supporting wheels</a:t>
            </a:r>
          </a:p>
        </p:txBody>
      </p:sp>
      <p:pic>
        <p:nvPicPr>
          <p:cNvPr id="112642" name="Picture 2"/>
          <p:cNvPicPr>
            <a:picLocks noChangeAspect="1" noChangeArrowheads="1"/>
          </p:cNvPicPr>
          <p:nvPr/>
        </p:nvPicPr>
        <p:blipFill>
          <a:blip r:embed="rId2" cstate="print"/>
          <a:srcRect l="18627" t="17194" r="20413" b="21846"/>
          <a:stretch>
            <a:fillRect/>
          </a:stretch>
        </p:blipFill>
        <p:spPr bwMode="auto">
          <a:xfrm>
            <a:off x="76199" y="3429000"/>
            <a:ext cx="6189785" cy="335280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l="20320" t="18757" r="22107" b="29662"/>
          <a:stretch>
            <a:fillRect/>
          </a:stretch>
        </p:blipFill>
        <p:spPr bwMode="auto">
          <a:xfrm>
            <a:off x="5486400" y="2057399"/>
            <a:ext cx="3577800" cy="173628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TW" sz="3600" dirty="0" err="1" smtClean="0">
                <a:solidFill>
                  <a:schemeClr val="tx1"/>
                </a:solidFill>
                <a:latin typeface="Calibri" pitchFamily="34" charset="0"/>
              </a:rPr>
              <a:t>PolyU</a:t>
            </a:r>
            <a:r>
              <a:rPr lang="en-US" altLang="zh-TW" sz="3600" dirty="0" smtClean="0">
                <a:solidFill>
                  <a:schemeClr val="tx1"/>
                </a:solidFill>
                <a:latin typeface="Calibri" pitchFamily="34" charset="0"/>
              </a:rPr>
              <a:t> Mark II Twin-Wheeled CPX Trailer</a:t>
            </a:r>
            <a:endParaRPr lang="en-US" sz="3600" dirty="0">
              <a:solidFill>
                <a:schemeClr val="tx1"/>
              </a:solidFill>
              <a:latin typeface="Calibri" pitchFamily="34" charset="0"/>
            </a:endParaRPr>
          </a:p>
        </p:txBody>
      </p:sp>
      <p:sp>
        <p:nvSpPr>
          <p:cNvPr id="4" name="Slide Number Placeholder 3"/>
          <p:cNvSpPr>
            <a:spLocks noGrp="1"/>
          </p:cNvSpPr>
          <p:nvPr>
            <p:ph type="sldNum" sz="quarter" idx="12"/>
          </p:nvPr>
        </p:nvSpPr>
        <p:spPr/>
        <p:txBody>
          <a:bodyPr>
            <a:normAutofit fontScale="85000" lnSpcReduction="20000"/>
          </a:bodyPr>
          <a:lstStyle/>
          <a:p>
            <a:fld id="{B6F15528-21DE-4FAA-801E-634DDDAF4B2B}" type="slidenum">
              <a:rPr lang="en-US" smtClean="0">
                <a:latin typeface="Calibri" pitchFamily="34" charset="0"/>
              </a:rPr>
              <a:pPr/>
              <a:t>9</a:t>
            </a:fld>
            <a:endParaRPr lang="en-US">
              <a:latin typeface="Calibri" pitchFamily="34" charset="0"/>
            </a:endParaRPr>
          </a:p>
        </p:txBody>
      </p:sp>
      <p:sp>
        <p:nvSpPr>
          <p:cNvPr id="14" name="Content Placeholder 3"/>
          <p:cNvSpPr>
            <a:spLocks noGrp="1"/>
          </p:cNvSpPr>
          <p:nvPr>
            <p:ph sz="quarter" idx="1"/>
          </p:nvPr>
        </p:nvSpPr>
        <p:spPr>
          <a:xfrm>
            <a:off x="612648" y="1600200"/>
            <a:ext cx="8153400" cy="4495800"/>
          </a:xfrm>
        </p:spPr>
        <p:txBody>
          <a:bodyPr/>
          <a:lstStyle/>
          <a:p>
            <a:r>
              <a:rPr lang="en-US" dirty="0" smtClean="0">
                <a:latin typeface="Calibri" pitchFamily="34" charset="0"/>
              </a:rPr>
              <a:t>Measurement method</a:t>
            </a:r>
          </a:p>
          <a:p>
            <a:pPr lvl="1"/>
            <a:r>
              <a:rPr lang="en-US" dirty="0" smtClean="0">
                <a:latin typeface="Calibri" pitchFamily="34" charset="0"/>
              </a:rPr>
              <a:t>Close-Proximity (CPX) Measurement (ISO 11819-2)</a:t>
            </a:r>
          </a:p>
          <a:p>
            <a:pPr lvl="1"/>
            <a:endParaRPr lang="en-US" dirty="0">
              <a:latin typeface="Calibri" pitchFamily="34" charset="0"/>
            </a:endParaRPr>
          </a:p>
        </p:txBody>
      </p:sp>
      <p:grpSp>
        <p:nvGrpSpPr>
          <p:cNvPr id="15" name="Group 14"/>
          <p:cNvGrpSpPr>
            <a:grpSpLocks noChangeAspect="1"/>
          </p:cNvGrpSpPr>
          <p:nvPr/>
        </p:nvGrpSpPr>
        <p:grpSpPr>
          <a:xfrm>
            <a:off x="514350" y="2743200"/>
            <a:ext cx="8172450" cy="3962400"/>
            <a:chOff x="1066800" y="3657599"/>
            <a:chExt cx="5715000" cy="2770909"/>
          </a:xfrm>
        </p:grpSpPr>
        <p:pic>
          <p:nvPicPr>
            <p:cNvPr id="16" name="Picture 2" descr="C:\Documents and Settings\KEN\Desktop\CPX Photo\outlook\Picture 003.jpg"/>
            <p:cNvPicPr>
              <a:picLocks noChangeAspect="1" noChangeArrowheads="1"/>
            </p:cNvPicPr>
            <p:nvPr/>
          </p:nvPicPr>
          <p:blipFill>
            <a:blip r:embed="rId2" cstate="print"/>
            <a:srcRect/>
            <a:stretch>
              <a:fillRect/>
            </a:stretch>
          </p:blipFill>
          <p:spPr bwMode="auto">
            <a:xfrm>
              <a:off x="1066800" y="3657599"/>
              <a:ext cx="5715000" cy="2770909"/>
            </a:xfrm>
            <a:prstGeom prst="rect">
              <a:avLst/>
            </a:prstGeom>
            <a:noFill/>
          </p:spPr>
        </p:pic>
        <p:pic>
          <p:nvPicPr>
            <p:cNvPr id="17" name="Picture 7"/>
            <p:cNvPicPr>
              <a:picLocks noChangeAspect="1" noChangeArrowheads="1"/>
            </p:cNvPicPr>
            <p:nvPr/>
          </p:nvPicPr>
          <p:blipFill>
            <a:blip r:embed="rId3" cstate="print"/>
            <a:srcRect/>
            <a:stretch>
              <a:fillRect/>
            </a:stretch>
          </p:blipFill>
          <p:spPr bwMode="auto">
            <a:xfrm>
              <a:off x="1150302" y="3733800"/>
              <a:ext cx="1288098" cy="648000"/>
            </a:xfrm>
            <a:prstGeom prst="rect">
              <a:avLst/>
            </a:prstGeom>
            <a:noFill/>
            <a:ln w="9525">
              <a:noFill/>
              <a:miter lim="800000"/>
              <a:headEnd/>
              <a:tailEnd/>
            </a:ln>
          </p:spPr>
        </p:pic>
      </p:grpSp>
    </p:spTree>
  </p:cSld>
  <p:clrMapOvr>
    <a:masterClrMapping/>
  </p:clrMapOvr>
  <p:transition>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2523</TotalTime>
  <Words>1866</Words>
  <Application>Microsoft Office PowerPoint</Application>
  <PresentationFormat>On-screen Show (4:3)</PresentationFormat>
  <Paragraphs>543</Paragraphs>
  <Slides>69</Slides>
  <Notes>8</Notes>
  <HiddenSlides>1</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69</vt:i4>
      </vt:variant>
    </vt:vector>
  </HeadingPairs>
  <TitlesOfParts>
    <vt:vector size="73" baseType="lpstr">
      <vt:lpstr>Median</vt:lpstr>
      <vt:lpstr>Office Theme</vt:lpstr>
      <vt:lpstr>Equation</vt:lpstr>
      <vt:lpstr>點陣圖影像</vt:lpstr>
      <vt:lpstr>Contributions To Close-Proximity Method for Tyre/Road Noise Measurement in Highly Urbanized City   Yat Ken LAMC, Randolph Chi Kin LEUNG1, Wing Tat HUNG2  1Department of Mechanical Engineering 2Department of Civil and Environmental Engineering The Hong Kong Polytechnic University Hung Hom, Kowloon, HONG KONG</vt:lpstr>
      <vt:lpstr>Content</vt:lpstr>
      <vt:lpstr>Introduction</vt:lpstr>
      <vt:lpstr>Introduction</vt:lpstr>
      <vt:lpstr>Introduction</vt:lpstr>
      <vt:lpstr>Introduction</vt:lpstr>
      <vt:lpstr>PolyU Mark II Twin-Wheeled CPX Trailer</vt:lpstr>
      <vt:lpstr>Background</vt:lpstr>
      <vt:lpstr>PolyU Mark II Twin-Wheeled CPX Trailer</vt:lpstr>
      <vt:lpstr>PolyU Mark II Twin-Wheeled CPX Trailer</vt:lpstr>
      <vt:lpstr>PolyU Mark II Twin-Wheeled CPX Trailer</vt:lpstr>
      <vt:lpstr>Instrumentation</vt:lpstr>
      <vt:lpstr>Temperature Effect on Tyre/road Noise</vt:lpstr>
      <vt:lpstr>Tyre/road noise level and temperature</vt:lpstr>
      <vt:lpstr>Test for temperature effect on tyre/road noise</vt:lpstr>
      <vt:lpstr>Test for temperature effect on tyre/road noise</vt:lpstr>
      <vt:lpstr>Test for temperature effect on tyre/road noise</vt:lpstr>
      <vt:lpstr>Test for temperature effect on tyre/road noise</vt:lpstr>
      <vt:lpstr>Evaluation of test method</vt:lpstr>
      <vt:lpstr>Evaluation of test method</vt:lpstr>
      <vt:lpstr>Evaluation of test method</vt:lpstr>
      <vt:lpstr>Better temperature descriptor</vt:lpstr>
      <vt:lpstr>Temperature constants</vt:lpstr>
      <vt:lpstr>PowerPoint Presentation</vt:lpstr>
      <vt:lpstr>Road Curvature Effect on Tyre/road Noise</vt:lpstr>
      <vt:lpstr>Road curvature effect on tyre/road interaction</vt:lpstr>
      <vt:lpstr>Road curvature effect on tyre/road noise</vt:lpstr>
      <vt:lpstr>Test for road curvature effect on tyre/road noise</vt:lpstr>
      <vt:lpstr>Test for road curvature effect on tyre/road noise</vt:lpstr>
      <vt:lpstr>Test for road curvature effect on tyre/road noise</vt:lpstr>
      <vt:lpstr>Test for road curvature effect on tyre/road noise</vt:lpstr>
      <vt:lpstr>Results and findings</vt:lpstr>
      <vt:lpstr>Results and findings</vt:lpstr>
      <vt:lpstr>Results and findings</vt:lpstr>
      <vt:lpstr>Results and findings</vt:lpstr>
      <vt:lpstr>Results and findings</vt:lpstr>
      <vt:lpstr>Vibration Induced Error in CPX Microphone Signal</vt:lpstr>
      <vt:lpstr>Vibration-induced error</vt:lpstr>
      <vt:lpstr>Hypothesis &amp; test principle</vt:lpstr>
      <vt:lpstr>Test Methodology</vt:lpstr>
      <vt:lpstr>Monitor microphone vibration</vt:lpstr>
      <vt:lpstr>Laboratory test</vt:lpstr>
      <vt:lpstr>Laboratory test</vt:lpstr>
      <vt:lpstr>Trailer on-deck test</vt:lpstr>
      <vt:lpstr>Results</vt:lpstr>
      <vt:lpstr>Results</vt:lpstr>
      <vt:lpstr>Results</vt:lpstr>
      <vt:lpstr>Evaluation study</vt:lpstr>
      <vt:lpstr>Evaluation study</vt:lpstr>
      <vt:lpstr>Evaluation study</vt:lpstr>
      <vt:lpstr>Choice original/corrected results</vt:lpstr>
      <vt:lpstr>Summary</vt:lpstr>
      <vt:lpstr>Summary</vt:lpstr>
      <vt:lpstr>PowerPoint Presentation</vt:lpstr>
      <vt:lpstr>Certification</vt:lpstr>
      <vt:lpstr>Test 1: Sound reflection against enclosure and other objects near the microphones</vt:lpstr>
      <vt:lpstr>Test 1: Sound reflection against enclosure and other objects near the microphones</vt:lpstr>
      <vt:lpstr>Test 1: Sound reflection against enclosure and other objects near the microphones</vt:lpstr>
      <vt:lpstr>Test 1: Sound reflection against enclosure and other objects near the microphones</vt:lpstr>
      <vt:lpstr>Test 2: Background noise from the vehicle itself or its operation</vt:lpstr>
      <vt:lpstr>Test 2: Background noise from the vehicle itself or its operation</vt:lpstr>
      <vt:lpstr>Test 2: Background noise from the vehicle itself or its operation</vt:lpstr>
      <vt:lpstr>Test 2: Background noise from the vehicle itself or its operation</vt:lpstr>
      <vt:lpstr>Test 2: Background noise from the vehicle itself or its operation</vt:lpstr>
      <vt:lpstr>Test 3: Sensitivity to disturbance from other traffic</vt:lpstr>
      <vt:lpstr>Test 3: Sensitivity to disturbance from other traffic</vt:lpstr>
      <vt:lpstr>Test 3: Sensitivity to disturbance from other traffic</vt:lpstr>
      <vt:lpstr>Test 3: Sensitivity to disturbance from other traffic</vt:lpstr>
      <vt:lpstr>Sensing mechanism of microphone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輪胎特徵對路面噪音的影響 Impacts of tyre properties on tyre/road noise</dc:title>
  <cp:lastModifiedBy>R. C. K.</cp:lastModifiedBy>
  <cp:revision>599</cp:revision>
  <dcterms:created xsi:type="dcterms:W3CDTF">2006-08-16T00:00:00Z</dcterms:created>
  <dcterms:modified xsi:type="dcterms:W3CDTF">2016-06-02T09:07:15Z</dcterms:modified>
</cp:coreProperties>
</file>